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261" r:id="rId2"/>
    <p:sldId id="258" r:id="rId3"/>
    <p:sldId id="262" r:id="rId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FA6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8568F3-BADE-44BC-86C3-45F7ABDF14A8}" type="datetimeFigureOut">
              <a:rPr lang="ko-KR" altLang="en-US" smtClean="0"/>
              <a:pPr/>
              <a:t>2025-05-20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1ED1C5-4F4E-4D3E-8595-AB1B0620DD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7686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3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91125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59288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 bwMode="auto">
          <a:xfrm>
            <a:off x="8316416" y="235967"/>
            <a:ext cx="76351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CS</a:t>
            </a:r>
            <a:r>
              <a:rPr lang="ko-KR" altLang="en-US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팀</a:t>
            </a:r>
            <a:endParaRPr lang="en-US" altLang="ko-KR" sz="1400" dirty="0">
              <a:solidFill>
                <a:srgbClr val="4F81BD">
                  <a:lumMod val="60000"/>
                  <a:lumOff val="40000"/>
                </a:srgbClr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5" y="143634"/>
            <a:ext cx="900099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주요문제 발생현황 보고 </a:t>
            </a:r>
            <a:r>
              <a:rPr lang="en-US" altLang="ko-KR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– </a:t>
            </a:r>
            <a:r>
              <a:rPr lang="ko-KR" altLang="en-US" sz="20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한국폴리텍대학</a:t>
            </a:r>
            <a:r>
              <a:rPr lang="ko-KR" altLang="en-US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서울정수캠퍼스</a:t>
            </a:r>
            <a:r>
              <a:rPr lang="en-US" altLang="ko-KR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[2025.04.25]</a:t>
            </a:r>
            <a:endParaRPr lang="en-US" altLang="ko-KR" b="1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3614711"/>
              </p:ext>
            </p:extLst>
          </p:nvPr>
        </p:nvGraphicFramePr>
        <p:xfrm>
          <a:off x="107504" y="668903"/>
          <a:ext cx="4491651" cy="61167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88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61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537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6084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업 체 명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한국폴리텍대학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서울정수캠퍼스 미래자동차학과 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[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서울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]</a:t>
                      </a:r>
                      <a:endParaRPr lang="en-US" altLang="ko-KR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084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담 당 자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임치학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교수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연락처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010-4732-5931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084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 품 명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GB200L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Lot No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2023.10.28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084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설치수량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 EA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발생수량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 </a:t>
                      </a:r>
                      <a:r>
                        <a:rPr lang="en-US" altLang="ko-KR" sz="1100" b="0" kern="120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EA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084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설치일자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2024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년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02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월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2025.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04. 25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333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사용용도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엔진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크랭킹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실습용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 검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자 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CS</a:t>
                      </a: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팀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임준우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차량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팀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소희주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4277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발생내역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학생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명 실습 수업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엔진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크랭킹시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파열 발생</a:t>
                      </a:r>
                      <a:endParaRPr lang="en-US" altLang="ko-KR" sz="9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4262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피해내역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파열로 학생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명 각막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피해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통원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치료중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), 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2~3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명 의류 및 피부에 전해액 비산으로 따가움 호소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파열로 인한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1EA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손상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1987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점검결과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12.69V, 1314 CCA(1100 CCA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기준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endParaRPr lang="en-US" altLang="ko-KR" sz="9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비중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1.275~1.284/20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℃으로 전압 및 비중 양호함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14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개월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사용중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파열 발생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단자부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손상 및 접촉 불량에 따른 스파크 발생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수소 가스와 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반응하여 파열로 추정됨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</a:p>
                  </a:txBody>
                  <a:tcPr marL="10800" marR="10800" marT="10800" marB="10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571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판정내용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단자부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손상 →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크랭킹시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과전류 통전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(115A)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→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단자부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스파크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발생 → 배터리 내부 수소 가스와 화학반응 → 배터리 파열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571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요구사항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점검 소견서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상단 배기구 기밀 유지 설계 관련 자료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도의적으로 배터리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2EA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무상 교체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03518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조치사항    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 발생 원인에 대하여 설명하였으며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점검 소견서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배기구 설계 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관련 자료 공유 예정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현재 대학에서 보유중인 단자 손상된 배터리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당사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타사 제품 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포함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폐기 권장함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.(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추가 파열 가능성 안내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연관된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실습시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보호장구 착용 필수임을 전달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(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판촉물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보안경 제공 예정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endParaRPr lang="en-US" altLang="ko-KR" sz="9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51058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진행사항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요청 자료 작성 중으로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한국폴리텍대학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공유 예정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추후 통원 치료중인 학생으로부터 당사 또는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한국폴리텍대학에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치료비 보상 요구 가능성 有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4394379"/>
              </p:ext>
            </p:extLst>
          </p:nvPr>
        </p:nvGraphicFramePr>
        <p:xfrm>
          <a:off x="4698260" y="680859"/>
          <a:ext cx="4363914" cy="6111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81957">
                  <a:extLst>
                    <a:ext uri="{9D8B030D-6E8A-4147-A177-3AD203B41FA5}">
                      <a16:colId xmlns:a16="http://schemas.microsoft.com/office/drawing/2014/main" val="3871276900"/>
                    </a:ext>
                  </a:extLst>
                </a:gridCol>
                <a:gridCol w="2181957">
                  <a:extLst>
                    <a:ext uri="{9D8B030D-6E8A-4147-A177-3AD203B41FA5}">
                      <a16:colId xmlns:a16="http://schemas.microsoft.com/office/drawing/2014/main" val="1673885658"/>
                    </a:ext>
                  </a:extLst>
                </a:gridCol>
              </a:tblGrid>
              <a:tr h="348606">
                <a:tc rowSpan="3">
                  <a:txBody>
                    <a:bodyPr/>
                    <a:lstStyle/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3213369"/>
                  </a:ext>
                </a:extLst>
              </a:tr>
              <a:tr h="26868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파열 제품</a:t>
                      </a:r>
                      <a:endParaRPr lang="ko-KR" altLang="en-US" sz="13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4619345"/>
                  </a:ext>
                </a:extLst>
              </a:tr>
              <a:tr h="14845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3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5768037"/>
                  </a:ext>
                </a:extLst>
              </a:tr>
              <a:tr h="26868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실습용 엔진</a:t>
                      </a:r>
                      <a:endParaRPr lang="ko-KR" altLang="en-US" sz="13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진단 결과</a:t>
                      </a:r>
                      <a:endParaRPr lang="ko-KR" altLang="en-US" sz="13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915596"/>
                  </a:ext>
                </a:extLst>
              </a:tr>
              <a:tr h="1933673">
                <a:tc>
                  <a:txBody>
                    <a:bodyPr/>
                    <a:lstStyle/>
                    <a:p>
                      <a:pPr algn="ctr" latinLnBrk="1"/>
                      <a:endParaRPr lang="ko-KR" altLang="en-US" sz="13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ko-KR" altLang="en-US" sz="13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1137389"/>
                  </a:ext>
                </a:extLst>
              </a:tr>
              <a:tr h="26868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(-)</a:t>
                      </a:r>
                      <a:r>
                        <a:rPr lang="en-US" altLang="ko-KR" sz="1300" baseline="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ko-KR" altLang="en-US" sz="1300" baseline="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손상 단자</a:t>
                      </a:r>
                      <a:endParaRPr lang="ko-KR" altLang="en-US" sz="13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(+) </a:t>
                      </a:r>
                      <a:r>
                        <a:rPr lang="ko-KR" altLang="en-US" sz="13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손상 단자</a:t>
                      </a:r>
                      <a:endParaRPr lang="ko-KR" altLang="en-US" sz="13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1162739"/>
                  </a:ext>
                </a:extLst>
              </a:tr>
            </a:tbl>
          </a:graphicData>
        </a:graphic>
      </p:graphicFrame>
      <p:pic>
        <p:nvPicPr>
          <p:cNvPr id="21" name="그림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5914" y="680854"/>
            <a:ext cx="2142586" cy="3378461"/>
          </a:xfrm>
          <a:prstGeom prst="rect">
            <a:avLst/>
          </a:prstGeom>
        </p:spPr>
      </p:pic>
      <p:pic>
        <p:nvPicPr>
          <p:cNvPr id="22" name="그림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35422" y="694923"/>
            <a:ext cx="2076105" cy="1636201"/>
          </a:xfrm>
          <a:prstGeom prst="rect">
            <a:avLst/>
          </a:prstGeom>
        </p:spPr>
      </p:pic>
      <p:pic>
        <p:nvPicPr>
          <p:cNvPr id="23" name="그림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42455" y="2691164"/>
            <a:ext cx="2076105" cy="1368151"/>
          </a:xfrm>
          <a:prstGeom prst="rect">
            <a:avLst/>
          </a:prstGeom>
        </p:spPr>
      </p:pic>
      <p:pic>
        <p:nvPicPr>
          <p:cNvPr id="24" name="그림 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15913" y="4546044"/>
            <a:ext cx="2129282" cy="1889536"/>
          </a:xfrm>
          <a:prstGeom prst="rect">
            <a:avLst/>
          </a:prstGeom>
        </p:spPr>
      </p:pic>
      <p:pic>
        <p:nvPicPr>
          <p:cNvPr id="25" name="그림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35422" y="4546045"/>
            <a:ext cx="2083138" cy="1889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66385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3898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현장점검결과 </a:t>
            </a:r>
            <a:r>
              <a:rPr lang="en-US" altLang="ko-KR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PL </a:t>
            </a:r>
            <a:r>
              <a:rPr lang="ko-KR" altLang="en-US" sz="24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</a:t>
            </a:r>
            <a:endParaRPr lang="ko-KR" altLang="en-US" sz="24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79904"/>
            <a:ext cx="7236296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6653315"/>
              </p:ext>
            </p:extLst>
          </p:nvPr>
        </p:nvGraphicFramePr>
        <p:xfrm>
          <a:off x="204192" y="836712"/>
          <a:ext cx="760816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36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72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소비자성향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사건수준의견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종합의견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유동적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인사사고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C-2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진행중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044" y="548680"/>
            <a:ext cx="23455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lang="en-US" altLang="ko-KR" sz="12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  <a:r>
              <a:rPr lang="ko-KR" altLang="en-US" sz="12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한국폴리텍대학</a:t>
            </a:r>
            <a:r>
              <a:rPr lang="ko-KR" altLang="en-US" sz="12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서울정수캠퍼스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564904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636912"/>
            <a:ext cx="18421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※PL </a:t>
            </a:r>
            <a:r>
              <a:rPr lang="ko-KR" altLang="en-US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 분류표  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59288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 bwMode="auto">
          <a:xfrm>
            <a:off x="8316416" y="235967"/>
            <a:ext cx="76351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CS</a:t>
            </a:r>
            <a:r>
              <a:rPr lang="ko-KR" altLang="en-US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팀</a:t>
            </a:r>
            <a:endParaRPr lang="en-US" altLang="ko-KR" sz="1400" dirty="0">
              <a:solidFill>
                <a:srgbClr val="4F81BD">
                  <a:lumMod val="60000"/>
                  <a:lumOff val="40000"/>
                </a:srgbClr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5" y="143634"/>
            <a:ext cx="900099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주요문제 발생현황 보고 </a:t>
            </a:r>
            <a:r>
              <a:rPr lang="en-US" altLang="ko-KR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– </a:t>
            </a:r>
            <a:r>
              <a:rPr lang="ko-KR" altLang="en-US" sz="20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한국폴리텍대학</a:t>
            </a:r>
            <a:r>
              <a:rPr lang="ko-KR" altLang="en-US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서울정수캠퍼스</a:t>
            </a:r>
            <a:r>
              <a:rPr lang="en-US" altLang="ko-KR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[2025.05.25]</a:t>
            </a:r>
            <a:endParaRPr lang="en-US" altLang="ko-KR" b="1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4723090"/>
              </p:ext>
            </p:extLst>
          </p:nvPr>
        </p:nvGraphicFramePr>
        <p:xfrm>
          <a:off x="150943" y="2859282"/>
          <a:ext cx="8928986" cy="3931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96">
                  <a:extLst>
                    <a:ext uri="{9D8B030D-6E8A-4147-A177-3AD203B41FA5}">
                      <a16:colId xmlns:a16="http://schemas.microsoft.com/office/drawing/2014/main" val="59328665"/>
                    </a:ext>
                  </a:extLst>
                </a:gridCol>
                <a:gridCol w="8064890">
                  <a:extLst>
                    <a:ext uri="{9D8B030D-6E8A-4147-A177-3AD203B41FA5}">
                      <a16:colId xmlns:a16="http://schemas.microsoft.com/office/drawing/2014/main" val="2781850065"/>
                    </a:ext>
                  </a:extLst>
                </a:gridCol>
              </a:tblGrid>
              <a:tr h="40540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피해 내역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-. 1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차 파열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: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실습 진행한 학회장 교수 의류 손상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GB200L X 1EA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손상</a:t>
                      </a:r>
                      <a:endParaRPr lang="en-US" altLang="ko-KR" sz="1200" b="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latinLnBrk="1"/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-. 2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차 파열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: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학생 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명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안구 피해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완쾌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비용 총 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52,800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원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),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학생 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명 의류 손상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GB200L X 1EA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손상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8122044"/>
                  </a:ext>
                </a:extLst>
              </a:tr>
              <a:tr h="72973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 결과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-. 1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차 파열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제품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: 2023.10.28 LOT,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전압 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7.82V,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비중 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1.001~1.247/25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℃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제품 외부에 방치</a:t>
                      </a:r>
                      <a:endParaRPr lang="en-US" altLang="ko-KR" sz="1200" b="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latinLnBrk="1"/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  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오래되어 </a:t>
                      </a:r>
                      <a:r>
                        <a:rPr lang="ko-KR" altLang="en-US" sz="1200" b="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파열당시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제품 상태 확인 불가능함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(-)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및 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(+)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단자 손상에 따른 파열로 추정됨</a:t>
                      </a:r>
                      <a:endParaRPr lang="en-US" altLang="ko-KR" sz="1200" b="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latinLnBrk="1"/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-. 2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차 파열 제품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: 2023.10.28 LOT,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전압 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12.69V,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비중 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1.271~1.280/25℃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ko-KR" altLang="en-US" sz="1200" b="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단자부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손상 및 접촉 불량에 따른 스파크 발생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</a:t>
                      </a:r>
                    </a:p>
                    <a:p>
                      <a:pPr latinLnBrk="1"/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  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수소 가스와 반응하여 파열로 추정됨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3541594"/>
                  </a:ext>
                </a:extLst>
              </a:tr>
              <a:tr h="121622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고객 </a:t>
                      </a:r>
                      <a:endParaRPr lang="en-US" altLang="ko-KR" sz="1200" b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주장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-. 2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차 제품 파열 </a:t>
                      </a:r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대응시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이론적으로 파열 발생 가능성을 인지하였으나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추후 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차 파열 제품 확인결과 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차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2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차 파열 제품 </a:t>
                      </a:r>
                      <a:endParaRPr lang="en-US" altLang="ko-KR" sz="1200" b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  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동일 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LOT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로 제조상 문제점이 있음을 주장</a:t>
                      </a:r>
                      <a:endParaRPr lang="en-US" altLang="ko-KR" sz="1200" b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-.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이와 병행하여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타사 제품 및 당사 제품 중 단자 손상된 제품들이 다소 보유중이나 파열되지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않음을 강조하며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해당 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LOT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의 </a:t>
                      </a:r>
                      <a:endParaRPr lang="en-US" altLang="ko-KR" sz="1200" b="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latinLnBrk="1"/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  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제품에 근본적인 결함으로 파열이 발생한 것으로 주장 및 파열 제품 해체 분석 요청</a:t>
                      </a:r>
                      <a:endParaRPr lang="en-US" altLang="ko-KR" sz="1200" b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latinLnBrk="1"/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-. 10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년 이상 교직에 있었으나 현재까지 파열된 제품 이외에 파열 발생 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X</a:t>
                      </a:r>
                    </a:p>
                    <a:p>
                      <a:pPr latinLnBrk="1"/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-.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타사 제품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(ALTLAS)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과 비교하여 당사 제품의 커버 및 전조의 강도가 낮음을 주장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.</a:t>
                      </a:r>
                    </a:p>
                    <a:p>
                      <a:pPr latinLnBrk="1"/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-. </a:t>
                      </a:r>
                      <a:r>
                        <a:rPr lang="ko-KR" altLang="en-US" sz="1200" b="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한국폴리텍대학의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약 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20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개 캠퍼스 자동차학과 교수들에게 </a:t>
                      </a:r>
                      <a:r>
                        <a:rPr lang="ko-KR" altLang="en-US" sz="1200" b="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로케트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제품의 잠재적 파열 위험성을 알리며 사용 금지를 권고 예정</a:t>
                      </a:r>
                      <a:endParaRPr lang="en-US" altLang="ko-KR" sz="1200" b="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1219124"/>
                  </a:ext>
                </a:extLst>
              </a:tr>
              <a:tr h="40540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진행 사항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-.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점검결과 및 소견서 작성 완료하여 </a:t>
                      </a:r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한국폴리텍에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배포전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차 파열 </a:t>
                      </a:r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제품건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접수되어 송부 대기중</a:t>
                      </a:r>
                      <a:endParaRPr lang="en-US" altLang="ko-KR" sz="1200" b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-.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해당 내용 유관 부서와 논의 후 대응 필요함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7334787"/>
                  </a:ext>
                </a:extLst>
              </a:tr>
              <a:tr h="72973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향후 </a:t>
                      </a:r>
                      <a:endParaRPr lang="en-US" altLang="ko-KR" sz="1200" b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문제점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-.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당사 제품 불량이 아닌 상황이며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소비자 관리 과실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단자부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손상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로 발생된 파열로 판단되나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</a:t>
                      </a:r>
                    </a:p>
                    <a:p>
                      <a:pPr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  </a:t>
                      </a:r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한국폴리텍대학과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원만히 해결되지 않을 경우 미래의 자동차 정비인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학생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들에게 </a:t>
                      </a:r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로케트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배터리 브랜드에 부정적인 이미지 </a:t>
                      </a:r>
                      <a:endParaRPr lang="en-US" altLang="ko-KR" sz="1200" b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 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주입 가능성 있음</a:t>
                      </a:r>
                      <a:endParaRPr lang="en-US" altLang="ko-KR" sz="1200" b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-.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원만히 해결할 경우 추가적인 파열 방지를 위하여 배터리 유지보수 및 관리 필요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1996029"/>
                  </a:ext>
                </a:extLst>
              </a:tr>
            </a:tbl>
          </a:graphicData>
        </a:graphic>
      </p:graphicFrame>
      <p:cxnSp>
        <p:nvCxnSpPr>
          <p:cNvPr id="5" name="직선 연결선 4"/>
          <p:cNvCxnSpPr/>
          <p:nvPr/>
        </p:nvCxnSpPr>
        <p:spPr>
          <a:xfrm>
            <a:off x="829733" y="1782824"/>
            <a:ext cx="66967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직선 화살표 연결선 6"/>
          <p:cNvCxnSpPr/>
          <p:nvPr/>
        </p:nvCxnSpPr>
        <p:spPr>
          <a:xfrm>
            <a:off x="1333789" y="1782824"/>
            <a:ext cx="0" cy="5040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49713" y="2356114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2024</a:t>
            </a:r>
            <a:r>
              <a:rPr lang="ko-KR" altLang="en-US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년 </a:t>
            </a:r>
            <a:r>
              <a:rPr lang="en-US" altLang="ko-KR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</a:t>
            </a:r>
            <a:r>
              <a:rPr lang="ko-KR" altLang="en-US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월 </a:t>
            </a:r>
            <a:r>
              <a:rPr lang="en-US" altLang="ko-KR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GB200L 3EA </a:t>
            </a:r>
            <a:r>
              <a:rPr lang="ko-KR" altLang="en-US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제품 구매</a:t>
            </a:r>
            <a:endParaRPr lang="ko-KR" altLang="en-US" sz="1000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cxnSp>
        <p:nvCxnSpPr>
          <p:cNvPr id="10" name="직선 화살표 연결선 9"/>
          <p:cNvCxnSpPr/>
          <p:nvPr/>
        </p:nvCxnSpPr>
        <p:spPr>
          <a:xfrm flipV="1">
            <a:off x="2233889" y="1206760"/>
            <a:ext cx="0" cy="5760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585817" y="657207"/>
            <a:ext cx="16561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2024</a:t>
            </a:r>
            <a:r>
              <a:rPr lang="ko-KR" altLang="en-US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년 </a:t>
            </a:r>
            <a:r>
              <a:rPr lang="en-US" altLang="ko-KR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10</a:t>
            </a:r>
            <a:r>
              <a:rPr lang="ko-KR" altLang="en-US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월 </a:t>
            </a:r>
            <a:r>
              <a:rPr lang="en-US" altLang="ko-KR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GB200L 1EA </a:t>
            </a:r>
            <a:r>
              <a:rPr lang="ko-KR" altLang="en-US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엔진 </a:t>
            </a:r>
            <a:r>
              <a:rPr lang="ko-KR" altLang="en-US" sz="1000" dirty="0" err="1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크랭킹</a:t>
            </a:r>
            <a:r>
              <a:rPr lang="ko-KR" altLang="en-US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000" dirty="0" err="1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실습시</a:t>
            </a:r>
            <a:r>
              <a:rPr lang="ko-KR" altLang="en-US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lang="ko-KR" altLang="en-US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차 파열 발생</a:t>
            </a:r>
            <a:endParaRPr lang="ko-KR" altLang="en-US" sz="1000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cxnSp>
        <p:nvCxnSpPr>
          <p:cNvPr id="12" name="직선 화살표 연결선 11"/>
          <p:cNvCxnSpPr/>
          <p:nvPr/>
        </p:nvCxnSpPr>
        <p:spPr>
          <a:xfrm>
            <a:off x="3458025" y="1782824"/>
            <a:ext cx="0" cy="5040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2881961" y="2311428"/>
            <a:ext cx="158417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2025</a:t>
            </a:r>
            <a:r>
              <a:rPr lang="ko-KR" altLang="en-US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년 </a:t>
            </a:r>
            <a:r>
              <a:rPr lang="en-US" altLang="ko-KR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4</a:t>
            </a:r>
            <a:r>
              <a:rPr lang="ko-KR" altLang="en-US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월 </a:t>
            </a:r>
            <a:r>
              <a:rPr lang="en-US" altLang="ko-KR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23</a:t>
            </a:r>
            <a:r>
              <a:rPr lang="ko-KR" altLang="en-US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일 </a:t>
            </a:r>
            <a:r>
              <a:rPr lang="en-US" altLang="ko-KR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GB200L 1EA </a:t>
            </a:r>
            <a:r>
              <a:rPr lang="ko-KR" altLang="en-US" sz="1000" dirty="0" err="1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크랭킹</a:t>
            </a:r>
            <a:r>
              <a:rPr lang="ko-KR" altLang="en-US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000" dirty="0" err="1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실습시</a:t>
            </a:r>
            <a:r>
              <a:rPr lang="ko-KR" altLang="en-US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</a:t>
            </a:r>
            <a:r>
              <a:rPr lang="ko-KR" altLang="en-US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차 파열 발생</a:t>
            </a:r>
            <a:endParaRPr lang="ko-KR" altLang="en-US" sz="1000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cxnSp>
        <p:nvCxnSpPr>
          <p:cNvPr id="29" name="직선 화살표 연결선 28"/>
          <p:cNvCxnSpPr/>
          <p:nvPr/>
        </p:nvCxnSpPr>
        <p:spPr>
          <a:xfrm flipV="1">
            <a:off x="4682161" y="1206760"/>
            <a:ext cx="0" cy="5760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4034089" y="671728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2025</a:t>
            </a:r>
            <a:r>
              <a:rPr lang="ko-KR" altLang="en-US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년 </a:t>
            </a:r>
            <a:r>
              <a:rPr lang="en-US" altLang="ko-KR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4</a:t>
            </a:r>
            <a:r>
              <a:rPr lang="ko-KR" altLang="en-US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월 </a:t>
            </a:r>
            <a:r>
              <a:rPr lang="en-US" altLang="ko-KR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24</a:t>
            </a:r>
            <a:r>
              <a:rPr lang="ko-KR" altLang="en-US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일 당사에서 콜센터 </a:t>
            </a:r>
            <a:r>
              <a:rPr lang="en-US" altLang="ko-KR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</a:t>
            </a:r>
            <a:r>
              <a:rPr lang="ko-KR" altLang="en-US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차 </a:t>
            </a:r>
            <a:r>
              <a:rPr lang="ko-KR" altLang="en-US" sz="1000" dirty="0" err="1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파열건</a:t>
            </a:r>
            <a:r>
              <a:rPr lang="ko-KR" altLang="en-US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접수</a:t>
            </a:r>
            <a:endParaRPr lang="ko-KR" altLang="en-US" sz="1000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cxnSp>
        <p:nvCxnSpPr>
          <p:cNvPr id="32" name="직선 화살표 연결선 31"/>
          <p:cNvCxnSpPr/>
          <p:nvPr/>
        </p:nvCxnSpPr>
        <p:spPr>
          <a:xfrm>
            <a:off x="5906297" y="1782824"/>
            <a:ext cx="0" cy="5040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5237987" y="2325574"/>
            <a:ext cx="158417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2025</a:t>
            </a:r>
            <a:r>
              <a:rPr lang="ko-KR" altLang="en-US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년 </a:t>
            </a:r>
            <a:r>
              <a:rPr lang="en-US" altLang="ko-KR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4</a:t>
            </a:r>
            <a:r>
              <a:rPr lang="ko-KR" altLang="en-US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월 </a:t>
            </a:r>
            <a:r>
              <a:rPr lang="en-US" altLang="ko-KR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25</a:t>
            </a:r>
            <a:r>
              <a:rPr lang="ko-KR" altLang="en-US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일 </a:t>
            </a:r>
            <a:endParaRPr lang="en-US" altLang="ko-KR" sz="1000" dirty="0" smtClean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r>
              <a:rPr lang="en-US" altLang="ko-KR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</a:t>
            </a:r>
            <a:r>
              <a:rPr lang="ko-KR" altLang="en-US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차 파열 제품 현장 </a:t>
            </a:r>
            <a:endParaRPr lang="en-US" altLang="ko-KR" sz="1000" dirty="0" smtClean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r>
              <a:rPr lang="ko-KR" altLang="en-US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점검 및 대응</a:t>
            </a:r>
            <a:endParaRPr lang="ko-KR" altLang="en-US" sz="1000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cxnSp>
        <p:nvCxnSpPr>
          <p:cNvPr id="35" name="직선 화살표 연결선 34"/>
          <p:cNvCxnSpPr/>
          <p:nvPr/>
        </p:nvCxnSpPr>
        <p:spPr>
          <a:xfrm flipV="1">
            <a:off x="6707727" y="1206760"/>
            <a:ext cx="0" cy="5760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5970826" y="667166"/>
            <a:ext cx="158417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2025</a:t>
            </a:r>
            <a:r>
              <a:rPr lang="ko-KR" altLang="en-US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년 </a:t>
            </a:r>
            <a:r>
              <a:rPr lang="en-US" altLang="ko-KR" sz="1000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5</a:t>
            </a:r>
            <a:r>
              <a:rPr lang="ko-KR" altLang="en-US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월 </a:t>
            </a:r>
            <a:r>
              <a:rPr lang="en-US" altLang="ko-KR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15</a:t>
            </a:r>
            <a:r>
              <a:rPr lang="ko-KR" altLang="en-US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일 </a:t>
            </a:r>
            <a:endParaRPr lang="en-US" altLang="ko-KR" sz="1000" dirty="0" smtClean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r>
              <a:rPr lang="en-US" altLang="ko-KR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lang="ko-KR" altLang="en-US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차 파열 제품 확인 후 당사 접수</a:t>
            </a:r>
            <a:endParaRPr lang="ko-KR" altLang="en-US" sz="1000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cxnSp>
        <p:nvCxnSpPr>
          <p:cNvPr id="37" name="직선 화살표 연결선 36"/>
          <p:cNvCxnSpPr/>
          <p:nvPr/>
        </p:nvCxnSpPr>
        <p:spPr>
          <a:xfrm>
            <a:off x="7526477" y="1782824"/>
            <a:ext cx="0" cy="5040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7009365" y="2328622"/>
            <a:ext cx="158417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2025</a:t>
            </a:r>
            <a:r>
              <a:rPr lang="ko-KR" altLang="en-US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년 </a:t>
            </a:r>
            <a:r>
              <a:rPr lang="en-US" altLang="ko-KR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5</a:t>
            </a:r>
            <a:r>
              <a:rPr lang="ko-KR" altLang="en-US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월 </a:t>
            </a:r>
            <a:r>
              <a:rPr lang="en-US" altLang="ko-KR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16</a:t>
            </a:r>
            <a:r>
              <a:rPr lang="ko-KR" altLang="en-US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일</a:t>
            </a:r>
            <a:endParaRPr lang="en-US" altLang="ko-KR" sz="1000" dirty="0" smtClean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r>
              <a:rPr lang="en-US" altLang="ko-KR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lang="ko-KR" altLang="en-US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차 파열 제품 현장</a:t>
            </a:r>
            <a:endParaRPr lang="en-US" altLang="ko-KR" sz="1000" dirty="0" smtClean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r>
              <a:rPr lang="ko-KR" altLang="en-US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점검 및 대응</a:t>
            </a:r>
            <a:endParaRPr lang="ko-KR" altLang="en-US" sz="1000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7504" y="713018"/>
            <a:ext cx="108226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3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사건 </a:t>
            </a:r>
            <a:r>
              <a:rPr lang="en-US" altLang="ko-KR" sz="13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TIMELINE</a:t>
            </a:r>
            <a:endParaRPr lang="ko-KR" altLang="en-US" sz="1300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08173841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3490</TotalTime>
  <Words>727</Words>
  <Application>Microsoft Office PowerPoint</Application>
  <PresentationFormat>화면 슬라이드 쇼(4:3)</PresentationFormat>
  <Paragraphs>141</Paragraphs>
  <Slides>3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8" baseType="lpstr">
      <vt:lpstr>맑은 고딕</vt:lpstr>
      <vt:lpstr>세방고딕 Regular</vt:lpstr>
      <vt:lpstr>Arial</vt:lpstr>
      <vt:lpstr>Wingdings</vt:lpstr>
      <vt:lpstr>1_Office 테마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임준우/선임/세방전지</cp:lastModifiedBy>
  <cp:revision>227</cp:revision>
  <dcterms:created xsi:type="dcterms:W3CDTF">2018-07-03T00:02:36Z</dcterms:created>
  <dcterms:modified xsi:type="dcterms:W3CDTF">2025-05-20T07:47:29Z</dcterms:modified>
</cp:coreProperties>
</file>