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</p:sldMasterIdLst>
  <p:notesMasterIdLst>
    <p:notesMasterId r:id="rId53"/>
  </p:notesMasterIdLst>
  <p:sldIdLst>
    <p:sldId id="260" r:id="rId3"/>
    <p:sldId id="261" r:id="rId4"/>
    <p:sldId id="262" r:id="rId5"/>
    <p:sldId id="263" r:id="rId6"/>
    <p:sldId id="265" r:id="rId7"/>
    <p:sldId id="266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5" r:id="rId16"/>
    <p:sldId id="276" r:id="rId17"/>
    <p:sldId id="277" r:id="rId18"/>
    <p:sldId id="274" r:id="rId19"/>
    <p:sldId id="278" r:id="rId20"/>
    <p:sldId id="279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280" r:id="rId45"/>
    <p:sldId id="281" r:id="rId46"/>
    <p:sldId id="282" r:id="rId47"/>
    <p:sldId id="283" r:id="rId48"/>
    <p:sldId id="284" r:id="rId49"/>
    <p:sldId id="285" r:id="rId50"/>
    <p:sldId id="286" r:id="rId51"/>
    <p:sldId id="287" r:id="rId5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0066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453F3-009A-476E-AB09-E8EF2C599A8A}" type="datetimeFigureOut">
              <a:rPr lang="ko-KR" altLang="en-US" smtClean="0"/>
              <a:pPr/>
              <a:t>2013-03-05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E71B8-94F9-4FB4-A7D4-E4D8BDF3B0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71B8-94F9-4FB4-A7D4-E4D8BDF3B0A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2802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10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10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10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10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10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905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35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22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307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8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876" y="855025"/>
            <a:ext cx="1304458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35592" y="6589729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r>
              <a:rPr lang="en-US" altLang="ko-KR" sz="1000" dirty="0">
                <a:solidFill>
                  <a:srgbClr val="FFFFFF"/>
                </a:solidFill>
                <a:latin typeface="Arial" pitchFamily="34" charset="0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8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690" y="1995055"/>
            <a:ext cx="1972724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67747" y="6175002"/>
            <a:ext cx="1570454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6876" y="6317690"/>
            <a:ext cx="1518437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42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409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83577" y="360363"/>
            <a:ext cx="8122626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90905" y="819106"/>
            <a:ext cx="8122626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619500" y="6545263"/>
            <a:ext cx="190500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512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4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614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71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819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921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24712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905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35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22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331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8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876" y="855025"/>
            <a:ext cx="1304458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35592" y="6589729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r>
              <a:rPr lang="en-US" altLang="ko-KR" sz="1000" dirty="0">
                <a:solidFill>
                  <a:srgbClr val="FFFFFF"/>
                </a:solidFill>
                <a:latin typeface="Arial" pitchFamily="34" charset="0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8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690" y="1995055"/>
            <a:ext cx="1972724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67747" y="6175002"/>
            <a:ext cx="1570454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6876" y="6317690"/>
            <a:ext cx="1518437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42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433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83577" y="360363"/>
            <a:ext cx="8122626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90905" y="819106"/>
            <a:ext cx="8122626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619500" y="6545263"/>
            <a:ext cx="190500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536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4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638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741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843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945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24712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 Banner Title"/>
          <p:cNvSpPr>
            <a:spLocks noGrp="1" noChangeArrowheads="1"/>
          </p:cNvSpPr>
          <p:nvPr>
            <p:ph type="title"/>
          </p:nvPr>
        </p:nvSpPr>
        <p:spPr bwMode="auto">
          <a:xfrm>
            <a:off x="250583" y="87313"/>
            <a:ext cx="5384922" cy="43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>
            <a:lvl1pPr>
              <a:defRPr b="1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zh-SG" dirty="0" smtClean="0"/>
              <a:t>Click to edit title style</a:t>
            </a:r>
          </a:p>
        </p:txBody>
      </p:sp>
      <p:sp>
        <p:nvSpPr>
          <p:cNvPr id="3" name="텍스트 개체 틀 29"/>
          <p:cNvSpPr>
            <a:spLocks noGrp="1"/>
          </p:cNvSpPr>
          <p:nvPr>
            <p:ph type="body" sz="quarter" idx="10"/>
          </p:nvPr>
        </p:nvSpPr>
        <p:spPr>
          <a:xfrm>
            <a:off x="252051" y="620755"/>
            <a:ext cx="8707315" cy="360363"/>
          </a:xfrm>
          <a:prstGeom prst="rect">
            <a:avLst/>
          </a:prstGeom>
          <a:ln>
            <a:noFill/>
          </a:ln>
        </p:spPr>
        <p:txBody>
          <a:bodyPr/>
          <a:lstStyle>
            <a:lvl1pPr algn="l"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endParaRPr lang="en-US" altLang="ko-KR" dirty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3588727" y="6570668"/>
            <a:ext cx="1969477" cy="287337"/>
          </a:xfrm>
          <a:prstGeom prst="rect">
            <a:avLst/>
          </a:prstGeom>
        </p:spPr>
        <p:txBody>
          <a:bodyPr/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tabLst>
                <a:tab pos="2473325" algn="l"/>
              </a:tabLst>
              <a:defRPr sz="1000" b="0" smtClean="0"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>
              <a:defRPr/>
            </a:pPr>
            <a:fld id="{4D6CBFEA-6C37-4AB3-B153-2DCAA21DE392}" type="slidenum">
              <a:rPr lang="zh-SG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S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28745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017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1202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22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32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427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529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56322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25.xml"/><Relationship Id="rId20" Type="http://schemas.openxmlformats.org/officeDocument/2006/relationships/oleObject" Target="../embeddings/oleObject9.bin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19.xml"/><Relationship Id="rId19" Type="http://schemas.openxmlformats.org/officeDocument/2006/relationships/vmlDrawing" Target="../drawings/vmlDrawing9.v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2050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90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2290" name="비트맵 이미지" r:id="rId2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90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870602" y="6435945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pdev.sgnsis.com:50000/irj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image" Target="../media/image14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jpeg"/><Relationship Id="rId14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0.jpe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4" y="980728"/>
          <a:ext cx="8308731" cy="5544616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544616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658722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3672408" cy="4896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4" name="Rectangle 10"/>
          <p:cNvSpPr>
            <a:spLocks noChangeArrowheads="1"/>
          </p:cNvSpPr>
          <p:nvPr/>
        </p:nvSpPr>
        <p:spPr bwMode="auto">
          <a:xfrm>
            <a:off x="4644010" y="1493493"/>
            <a:ext cx="4049866" cy="4743819"/>
          </a:xfrm>
          <a:prstGeom prst="rect">
            <a:avLst/>
          </a:prstGeom>
          <a:solidFill>
            <a:srgbClr val="F8F8F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168275" indent="-168275">
              <a:lnSpc>
                <a:spcPct val="150000"/>
              </a:lnSpc>
            </a:pPr>
            <a:r>
              <a:rPr lang="en-US" altLang="ko-KR" sz="1400" u="sng" dirty="0">
                <a:solidFill>
                  <a:srgbClr val="0000FF"/>
                </a:solidFill>
              </a:rPr>
              <a:t>① </a:t>
            </a:r>
            <a:r>
              <a:rPr lang="ko-KR" altLang="en-US" sz="1400" u="sng" dirty="0">
                <a:solidFill>
                  <a:srgbClr val="0000FF"/>
                </a:solidFill>
              </a:rPr>
              <a:t>시스템 처음 </a:t>
            </a:r>
            <a:r>
              <a:rPr lang="en-US" altLang="ko-KR" sz="1400" u="sng" dirty="0">
                <a:solidFill>
                  <a:srgbClr val="0000FF"/>
                </a:solidFill>
              </a:rPr>
              <a:t>Logon</a:t>
            </a:r>
            <a:r>
              <a:rPr lang="ko-KR" altLang="en-US" sz="1400" u="sng" dirty="0">
                <a:solidFill>
                  <a:srgbClr val="0000FF"/>
                </a:solidFill>
              </a:rPr>
              <a:t>시</a:t>
            </a:r>
          </a:p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dirty="0"/>
              <a:t>클라이언트 </a:t>
            </a:r>
            <a:r>
              <a:rPr lang="en-US" altLang="ko-KR" sz="1400" dirty="0"/>
              <a:t>: </a:t>
            </a:r>
            <a:r>
              <a:rPr lang="en-US" altLang="ko-KR" sz="1400" dirty="0">
                <a:solidFill>
                  <a:srgbClr val="0000FF"/>
                </a:solidFill>
              </a:rPr>
              <a:t>“</a:t>
            </a:r>
            <a:r>
              <a:rPr lang="en-US" altLang="ko-KR" sz="1400" dirty="0" smtClean="0">
                <a:solidFill>
                  <a:srgbClr val="0000FF"/>
                </a:solidFill>
              </a:rPr>
              <a:t>550”</a:t>
            </a:r>
            <a:endParaRPr lang="en-US" altLang="ko-KR" sz="1400" dirty="0">
              <a:solidFill>
                <a:srgbClr val="0000FF"/>
              </a:solidFill>
            </a:endParaRPr>
          </a:p>
          <a:p>
            <a:pPr marL="168275" indent="-168275">
              <a:lnSpc>
                <a:spcPct val="150000"/>
              </a:lnSpc>
            </a:pPr>
            <a:r>
              <a:rPr lang="en-US" altLang="ko-KR" sz="1400" b="0" dirty="0"/>
              <a:t>       </a:t>
            </a:r>
            <a:r>
              <a:rPr lang="en-US" altLang="ko-KR" sz="1400" b="0" dirty="0">
                <a:solidFill>
                  <a:srgbClr val="FF0000"/>
                </a:solidFill>
              </a:rPr>
              <a:t>(</a:t>
            </a:r>
            <a:r>
              <a:rPr lang="ko-KR" altLang="en-US" sz="1400" b="0" dirty="0">
                <a:solidFill>
                  <a:srgbClr val="FF0000"/>
                </a:solidFill>
              </a:rPr>
              <a:t>입력 후 </a:t>
            </a:r>
            <a:r>
              <a:rPr lang="en-US" altLang="ko-KR" sz="1400" b="0" dirty="0">
                <a:solidFill>
                  <a:srgbClr val="FF0000"/>
                </a:solidFill>
              </a:rPr>
              <a:t>enter</a:t>
            </a:r>
            <a:r>
              <a:rPr lang="ko-KR" altLang="en-US" sz="1400" b="0" dirty="0">
                <a:solidFill>
                  <a:srgbClr val="FF0000"/>
                </a:solidFill>
              </a:rPr>
              <a:t>를 치지 말 것</a:t>
            </a:r>
            <a:r>
              <a:rPr lang="en-US" altLang="ko-KR" sz="1400" b="0" dirty="0">
                <a:solidFill>
                  <a:srgbClr val="FF0000"/>
                </a:solidFill>
              </a:rPr>
              <a:t>)</a:t>
            </a:r>
          </a:p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dirty="0"/>
              <a:t>사용자 </a:t>
            </a:r>
            <a:r>
              <a:rPr lang="en-US" altLang="ko-KR" sz="1400" dirty="0"/>
              <a:t>:</a:t>
            </a:r>
            <a:r>
              <a:rPr lang="en-US" altLang="ko-KR" sz="1400" b="0" dirty="0"/>
              <a:t> </a:t>
            </a:r>
            <a:r>
              <a:rPr lang="en-US" altLang="ko-KR" sz="1400" b="0" dirty="0" smtClean="0"/>
              <a:t>1000</a:t>
            </a:r>
            <a:r>
              <a:rPr lang="ko-KR" altLang="en-US" sz="1400" b="0" dirty="0" err="1" smtClean="0"/>
              <a:t>사번</a:t>
            </a:r>
            <a:endParaRPr lang="ko-KR" altLang="en-US" sz="1400" b="0" dirty="0"/>
          </a:p>
          <a:p>
            <a:pPr marL="168275" indent="-168275" algn="just">
              <a:lnSpc>
                <a:spcPct val="150000"/>
              </a:lnSpc>
            </a:pPr>
            <a:r>
              <a:rPr lang="ko-KR" altLang="en-US" sz="1400" b="0" dirty="0"/>
              <a:t>       </a:t>
            </a:r>
            <a:endParaRPr lang="en-US" altLang="ko-KR" sz="1400" b="0" dirty="0">
              <a:solidFill>
                <a:srgbClr val="FF0000"/>
              </a:solidFill>
            </a:endParaRPr>
          </a:p>
          <a:p>
            <a:pPr marL="168275" indent="-168275" algn="just">
              <a:lnSpc>
                <a:spcPct val="150000"/>
              </a:lnSpc>
              <a:buFontTx/>
              <a:buChar char="•"/>
            </a:pPr>
            <a:r>
              <a:rPr lang="ko-KR" altLang="en-US" sz="1400" dirty="0"/>
              <a:t>비밀번호 </a:t>
            </a:r>
            <a:r>
              <a:rPr lang="en-US" altLang="ko-KR" sz="1400" dirty="0" smtClean="0"/>
              <a:t>: </a:t>
            </a:r>
            <a:r>
              <a:rPr lang="en-GB" altLang="ko-KR" sz="1400" b="1" dirty="0" err="1" smtClean="0"/>
              <a:t>initpass</a:t>
            </a:r>
            <a:r>
              <a:rPr lang="en-GB" altLang="ko-KR" sz="1400" dirty="0" smtClean="0"/>
              <a:t> </a:t>
            </a:r>
            <a:r>
              <a:rPr lang="ko-KR" altLang="en-US" sz="1400" dirty="0" smtClean="0"/>
              <a:t>”</a:t>
            </a:r>
            <a:endParaRPr lang="ko-KR" altLang="en-US" sz="1400" b="0" dirty="0"/>
          </a:p>
          <a:p>
            <a:pPr marL="168275" indent="-168275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/>
              <a:t>언어 </a:t>
            </a:r>
            <a:r>
              <a:rPr lang="en-US" altLang="ko-KR" sz="1400" dirty="0"/>
              <a:t>:</a:t>
            </a:r>
            <a:r>
              <a:rPr lang="en-US" altLang="ko-KR" sz="1400" b="0" dirty="0"/>
              <a:t> SAP R/3 </a:t>
            </a:r>
            <a:r>
              <a:rPr lang="ko-KR" altLang="en-US" sz="1400" b="0" dirty="0"/>
              <a:t>시스템상에서 작업할 때 사용하고자 하는 언어로서</a:t>
            </a:r>
            <a:r>
              <a:rPr lang="en-US" altLang="ko-KR" sz="1400" b="0" dirty="0"/>
              <a:t>, </a:t>
            </a:r>
            <a:r>
              <a:rPr lang="ko-KR" altLang="en-US" sz="1400" b="0" dirty="0"/>
              <a:t>한국어는 ‘</a:t>
            </a:r>
            <a:r>
              <a:rPr lang="en-US" altLang="ko-KR" sz="1400" b="0" dirty="0"/>
              <a:t>KO’, </a:t>
            </a:r>
            <a:r>
              <a:rPr lang="ko-KR" altLang="en-US" sz="1400" b="0" dirty="0"/>
              <a:t>영어는 ‘</a:t>
            </a:r>
            <a:r>
              <a:rPr lang="en-US" altLang="ko-KR" sz="1400" b="0" dirty="0"/>
              <a:t>EN’</a:t>
            </a:r>
            <a:r>
              <a:rPr lang="ko-KR" altLang="en-US" sz="1400" b="0" dirty="0"/>
              <a:t>등으로 설정하지만</a:t>
            </a:r>
            <a:r>
              <a:rPr lang="en-US" altLang="ko-KR" sz="1400" b="0" dirty="0"/>
              <a:t>, </a:t>
            </a:r>
            <a:r>
              <a:rPr lang="ko-KR" altLang="en-US" sz="1400" b="0" dirty="0"/>
              <a:t>기본적으로 한국어로 설정되어 있으니 입력하지 않아도 됨</a:t>
            </a:r>
          </a:p>
        </p:txBody>
      </p:sp>
      <p:cxnSp>
        <p:nvCxnSpPr>
          <p:cNvPr id="128" name="직선 연결선 127"/>
          <p:cNvCxnSpPr/>
          <p:nvPr/>
        </p:nvCxnSpPr>
        <p:spPr>
          <a:xfrm>
            <a:off x="4355976" y="980728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Log -On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732240" y="2492896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ko-KR" dirty="0" smtClean="0">
                <a:solidFill>
                  <a:srgbClr val="660066"/>
                </a:solidFill>
              </a:rPr>
              <a:t>10004334</a:t>
            </a:r>
            <a:endParaRPr lang="ko-KR" altLang="en-US" dirty="0">
              <a:solidFill>
                <a:srgbClr val="660066"/>
              </a:solidFill>
            </a:endParaRPr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4788025" y="188640"/>
            <a:ext cx="39004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GB" altLang="ko-KR" sz="1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굴림" pitchFamily="50" charset="-127"/>
                <a:ea typeface="���� ����"/>
                <a:cs typeface="굴림" pitchFamily="50" charset="-127"/>
                <a:hlinkClick r:id="rId3"/>
              </a:rPr>
              <a:t>http://</a:t>
            </a:r>
            <a:r>
              <a:rPr kumimoji="1" lang="en-GB" altLang="ko-KR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굴림" pitchFamily="50" charset="-127"/>
                <a:ea typeface="���� ����"/>
                <a:cs typeface="굴림" pitchFamily="50" charset="-127"/>
                <a:hlinkClick r:id="rId3"/>
              </a:rPr>
              <a:t>epdev.sgnsis.com:50000/irj</a:t>
            </a:r>
            <a:endParaRPr kumimoji="1" lang="en-GB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4" y="980728"/>
          <a:ext cx="8308731" cy="5544616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544616">
                <a:tc>
                  <a:txBody>
                    <a:bodyPr/>
                    <a:lstStyle/>
                    <a:p>
                      <a:pPr marL="0" marR="0" indent="0" algn="just" defTabSz="914400" eaLnBrk="0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 smtClean="0"/>
                        <a:t>                                                                </a:t>
                      </a: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cxnSp>
        <p:nvCxnSpPr>
          <p:cNvPr id="128" name="직선 연결선 127"/>
          <p:cNvCxnSpPr/>
          <p:nvPr/>
        </p:nvCxnSpPr>
        <p:spPr>
          <a:xfrm flipH="1">
            <a:off x="4922698" y="980728"/>
            <a:ext cx="9344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4" y="1358187"/>
            <a:ext cx="4248472" cy="50405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004048" y="1412776"/>
            <a:ext cx="3600400" cy="64807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eaLnBrk="0" latinLnBrk="0" hangingPunct="0"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SAP-ERP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첫 화면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:</a:t>
            </a:r>
          </a:p>
          <a:p>
            <a:pPr algn="just" eaLnBrk="0" latinLnBrk="0" hangingPunct="0"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User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가 작업을할 폴더를 선택하는 화면</a:t>
            </a:r>
          </a:p>
        </p:txBody>
      </p:sp>
      <p:sp>
        <p:nvSpPr>
          <p:cNvPr id="12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Log -On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4" y="908720"/>
          <a:ext cx="8308731" cy="5616624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616624">
                <a:tc>
                  <a:txBody>
                    <a:bodyPr/>
                    <a:lstStyle/>
                    <a:p>
                      <a:pPr marL="0" marR="0" indent="0" algn="just" defTabSz="914400" eaLnBrk="0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 smtClean="0"/>
                        <a:t>                                                                </a:t>
                      </a: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cxnSp>
        <p:nvCxnSpPr>
          <p:cNvPr id="128" name="직선 연결선 127"/>
          <p:cNvCxnSpPr/>
          <p:nvPr/>
        </p:nvCxnSpPr>
        <p:spPr>
          <a:xfrm flipH="1">
            <a:off x="4922698" y="908720"/>
            <a:ext cx="9344" cy="5616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004048" y="1134088"/>
            <a:ext cx="3816424" cy="482453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화면은 이미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이 되어 있는 상태에서 연속적으로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을 하는 경우에 나타나는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Popup screen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으로 현재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된 상태에서 한번 더 로그온의 과정을 거치는 경우 또는 본인의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PC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외에 다른 곳에서 동일한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ID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로 로그온을 할 경우에만 나타남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168275" indent="-168275">
              <a:lnSpc>
                <a:spcPct val="150000"/>
              </a:lnSpc>
            </a:pPr>
            <a:endParaRPr lang="ko-KR" altLang="en-US" sz="1400" b="1" dirty="0" smtClean="0">
              <a:solidFill>
                <a:schemeClr val="tx1"/>
              </a:solidFill>
              <a:latin typeface="+mn-ea"/>
            </a:endParaRPr>
          </a:p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첫번째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것은 먼저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화면은 종료시키고 새로 로그온 할 때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</a:t>
            </a:r>
          </a:p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두번째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것은 먼저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한 화면을 그대로 두고 추가로 로그온 하는 것을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</a:t>
            </a:r>
          </a:p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세번째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것은 지금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Logon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한 화면을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Logoff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하는 것을 의미 </a:t>
            </a:r>
          </a:p>
          <a:p>
            <a:pPr algn="just" eaLnBrk="0" latinLnBrk="0" hangingPunct="0">
              <a:defRPr/>
            </a:pPr>
            <a:endParaRPr lang="ko-KR" altLang="en-US" sz="14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40432" y="1442616"/>
            <a:ext cx="4419600" cy="4938712"/>
          </a:xfrm>
          <a:prstGeom prst="rect">
            <a:avLst/>
          </a:prstGeom>
          <a:solidFill>
            <a:srgbClr val="F8F8F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168275" indent="-168275">
              <a:lnSpc>
                <a:spcPct val="150000"/>
              </a:lnSpc>
              <a:buFontTx/>
              <a:buChar char="•"/>
            </a:pPr>
            <a:r>
              <a:rPr lang="ko-KR" altLang="en-US" sz="1400" b="0" dirty="0"/>
              <a:t>다중 로그온에 대한 </a:t>
            </a:r>
            <a:r>
              <a:rPr lang="ko-KR" altLang="en-US" sz="1400" b="0" dirty="0" err="1"/>
              <a:t>라이센스</a:t>
            </a:r>
            <a:r>
              <a:rPr lang="ko-KR" altLang="en-US" sz="1400" b="0" dirty="0"/>
              <a:t> 정보</a:t>
            </a:r>
          </a:p>
          <a:p>
            <a:pPr marL="168275" indent="-168275">
              <a:lnSpc>
                <a:spcPct val="150000"/>
              </a:lnSpc>
            </a:pPr>
            <a:r>
              <a:rPr lang="ko-KR" altLang="en-US" sz="1400" b="0" dirty="0"/>
              <a:t>    </a:t>
            </a:r>
          </a:p>
        </p:txBody>
      </p:sp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832" y="1961728"/>
            <a:ext cx="4114800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Log -On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78607" y="908720"/>
          <a:ext cx="8308731" cy="5616624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616624">
                <a:tc>
                  <a:txBody>
                    <a:bodyPr/>
                    <a:lstStyle/>
                    <a:p>
                      <a:pPr marL="0" marR="0" indent="0" algn="just" defTabSz="914400" eaLnBrk="0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 smtClean="0"/>
                        <a:t>                                                                </a:t>
                      </a: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cxnSp>
        <p:nvCxnSpPr>
          <p:cNvPr id="128" name="직선 연결선 127"/>
          <p:cNvCxnSpPr/>
          <p:nvPr/>
        </p:nvCxnSpPr>
        <p:spPr>
          <a:xfrm flipH="1">
            <a:off x="4983661" y="908720"/>
            <a:ext cx="9344" cy="5616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SAP ICON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aphicFrame>
        <p:nvGraphicFramePr>
          <p:cNvPr id="12" name="Group 84"/>
          <p:cNvGraphicFramePr>
            <a:graphicFrameLocks noGrp="1"/>
          </p:cNvGraphicFramePr>
          <p:nvPr/>
        </p:nvGraphicFramePr>
        <p:xfrm>
          <a:off x="168469" y="836712"/>
          <a:ext cx="8496944" cy="5699760"/>
        </p:xfrm>
        <a:graphic>
          <a:graphicData uri="http://schemas.openxmlformats.org/drawingml/2006/table">
            <a:tbl>
              <a:tblPr/>
              <a:tblGrid>
                <a:gridCol w="1828800"/>
                <a:gridCol w="6668144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Icon</a:t>
                      </a: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Description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로그오프 또는 종료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Enter(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확인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메뉴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뒤로 이동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(Back)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버튼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이전 화면으로 이동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취소 메뉴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저장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인쇄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출력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찾기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검색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다음 찾기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첫 페이지로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앞 페이지로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다음 페이지로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마지막 페이지로 이동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세션 생성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다른 화면을 들어갈 수 있도록 화면을 생성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데스크 탑에서 단축키 생성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단축아이콘 생성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도움말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지역레이아웃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커스트마이징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개인별로 화면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Display(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글꼴 등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설정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" name="Picture 6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9369" y="1273278"/>
            <a:ext cx="180975" cy="16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967" y="1578078"/>
            <a:ext cx="2301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6667" y="1882874"/>
            <a:ext cx="20002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6667" y="2263878"/>
            <a:ext cx="2000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6669" y="2568678"/>
            <a:ext cx="18097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6669" y="2873478"/>
            <a:ext cx="1809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7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144" y="3584674"/>
            <a:ext cx="200025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1269" y="3241774"/>
            <a:ext cx="2190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7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619" y="3911701"/>
            <a:ext cx="219075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619" y="4257778"/>
            <a:ext cx="219075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2380" y="4600678"/>
            <a:ext cx="209550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844" y="4918178"/>
            <a:ext cx="200025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967" y="5235674"/>
            <a:ext cx="230188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605" y="5594453"/>
            <a:ext cx="190500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8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319" y="5931003"/>
            <a:ext cx="2190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7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319" y="6226274"/>
            <a:ext cx="21907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SAP ICON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aphicFrame>
        <p:nvGraphicFramePr>
          <p:cNvPr id="4" name="Group 81"/>
          <p:cNvGraphicFramePr>
            <a:graphicFrameLocks noGrp="1"/>
          </p:cNvGraphicFramePr>
          <p:nvPr/>
        </p:nvGraphicFramePr>
        <p:xfrm>
          <a:off x="179514" y="914400"/>
          <a:ext cx="8784976" cy="5207000"/>
        </p:xfrm>
        <a:graphic>
          <a:graphicData uri="http://schemas.openxmlformats.org/drawingml/2006/table">
            <a:tbl>
              <a:tblPr/>
              <a:tblGrid>
                <a:gridCol w="1828800"/>
                <a:gridCol w="6956176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Icon</a:t>
                      </a: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Description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SAP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메뉴로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사용자 메뉴로 이동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SAP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비즈니스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워크플레이스로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이동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메일 수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발송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Workflow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처리할 수 있음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기타 메뉴로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즐겨찾기에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메뉴 추가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즐겨찾기에서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메뉴 삭제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조회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한번 클릭하면 변경모드로 전환되고 다시 클릭하면 조회모드로 전환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(Toggle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버튼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즐겨찾기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아래로 이동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메뉴의 순서 변경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즐겨찾기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위로 이동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메뉴의 순서 변경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복사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선택한 요소에 대한 삭제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점검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오류가 있는지 확인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선택한 요소에 대한 세부사항 조회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6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0889" y="1295404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125" y="1879602"/>
            <a:ext cx="24765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650" y="1574804"/>
            <a:ext cx="227012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614" y="2184404"/>
            <a:ext cx="8286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650" y="2489204"/>
            <a:ext cx="227012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650" y="2794004"/>
            <a:ext cx="227012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0889" y="3127379"/>
            <a:ext cx="23812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5175" y="3432175"/>
            <a:ext cx="20955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650" y="3736979"/>
            <a:ext cx="227012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650" y="4032250"/>
            <a:ext cx="227012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7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125" y="4322767"/>
            <a:ext cx="24765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0889" y="4618042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0889" y="4951417"/>
            <a:ext cx="23812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7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9939" y="5227638"/>
            <a:ext cx="20002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78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7712" y="5537200"/>
            <a:ext cx="2476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7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2000" y="5875338"/>
            <a:ext cx="1905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en-US" altLang="ko-KR" sz="2000" b="1" dirty="0" smtClean="0">
                <a:solidFill>
                  <a:schemeClr val="tx1"/>
                </a:solidFill>
                <a:ea typeface="돋움" pitchFamily="50" charset="-127"/>
              </a:rPr>
              <a:t>SAP ICON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aphicFrame>
        <p:nvGraphicFramePr>
          <p:cNvPr id="4" name="Group 77"/>
          <p:cNvGraphicFramePr>
            <a:graphicFrameLocks noGrp="1"/>
          </p:cNvGraphicFramePr>
          <p:nvPr/>
        </p:nvGraphicFramePr>
        <p:xfrm>
          <a:off x="179512" y="944840"/>
          <a:ext cx="8856984" cy="5364480"/>
        </p:xfrm>
        <a:graphic>
          <a:graphicData uri="http://schemas.openxmlformats.org/drawingml/2006/table">
            <a:tbl>
              <a:tblPr/>
              <a:tblGrid>
                <a:gridCol w="1828800"/>
                <a:gridCol w="7028184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Icon</a:t>
                      </a: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pitchFamily="50" charset="-127"/>
                        </a:rPr>
                        <a:t>Description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오름차순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내림차순 정렬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필드 지정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필요한 필드를 선택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필드 삭제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로컬 파일로 저장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PC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 저장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조직단위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Management Cockpit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가치드라이버트리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(Value driver Tree)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Balanced Scorecard(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성과지표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HR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계층구조와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Scorecard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계층구조를 상호 전환하여 계층구조를 볼 수 있음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뷰를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설정한 상태에서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이전뷰와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다음뷰로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상호 이동 </a:t>
                      </a: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pitchFamily="50" charset="-127"/>
                      </a:endParaRPr>
                    </a:p>
                  </a:txBody>
                  <a:tcPr marL="57150" marR="571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6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825" y="1427440"/>
            <a:ext cx="334962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4852" y="1681440"/>
            <a:ext cx="19050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0088" y="2024344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825" y="2379940"/>
            <a:ext cx="334962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3737" y="2703790"/>
            <a:ext cx="211138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0564" y="3046690"/>
            <a:ext cx="219075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3737" y="3361018"/>
            <a:ext cx="211138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9613" y="3694390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1039" y="4046816"/>
            <a:ext cx="2381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825" y="4399240"/>
            <a:ext cx="334962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226" b="5568"/>
          <a:stretch>
            <a:fillRect/>
          </a:stretch>
        </p:blipFill>
        <p:spPr bwMode="auto">
          <a:xfrm>
            <a:off x="533400" y="1212105"/>
            <a:ext cx="7772400" cy="549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AutoShape 3"/>
          <p:cNvSpPr>
            <a:spLocks/>
          </p:cNvSpPr>
          <p:nvPr/>
        </p:nvSpPr>
        <p:spPr bwMode="auto">
          <a:xfrm>
            <a:off x="2420939" y="2561484"/>
            <a:ext cx="2913062" cy="1019175"/>
          </a:xfrm>
          <a:prstGeom prst="borderCallout1">
            <a:avLst>
              <a:gd name="adj1" fmla="val 11213"/>
              <a:gd name="adj2" fmla="val -2616"/>
              <a:gd name="adj3" fmla="val -23833"/>
              <a:gd name="adj4" fmla="val -37056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r>
              <a:rPr lang="ko-KR" altLang="en-US" sz="1200" b="0">
                <a:solidFill>
                  <a:srgbClr val="000066"/>
                </a:solidFill>
              </a:rPr>
              <a:t>자신이 원하는 항목을 등록함</a:t>
            </a:r>
            <a:r>
              <a:rPr lang="ko-KR" altLang="en-US" sz="1200" b="0"/>
              <a:t>으로써 편리하게 접근할 수 있는 환경을 제공합니다</a:t>
            </a:r>
            <a:r>
              <a:rPr lang="en-US" altLang="ko-KR" sz="1200" b="0"/>
              <a:t>.</a:t>
            </a:r>
          </a:p>
          <a:p>
            <a:r>
              <a:rPr lang="en-US" altLang="ko-KR" sz="1200" b="0"/>
              <a:t>(SAP </a:t>
            </a:r>
            <a:r>
              <a:rPr lang="ko-KR" altLang="en-US" sz="1200" b="0"/>
              <a:t>메뉴 중 원하는 항목을 사용자의 </a:t>
            </a:r>
          </a:p>
          <a:p>
            <a:r>
              <a:rPr lang="ko-KR" altLang="en-US" sz="1200" b="0"/>
              <a:t> 편의에 따라 즐겨찾기 항목에 추가</a:t>
            </a:r>
            <a:r>
              <a:rPr lang="en-US" altLang="ko-KR" sz="1200" b="0"/>
              <a:t>)</a:t>
            </a:r>
          </a:p>
        </p:txBody>
      </p:sp>
      <p:sp>
        <p:nvSpPr>
          <p:cNvPr id="32" name="Oval 4"/>
          <p:cNvSpPr>
            <a:spLocks noChangeArrowheads="1"/>
          </p:cNvSpPr>
          <p:nvPr/>
        </p:nvSpPr>
        <p:spPr bwMode="auto">
          <a:xfrm>
            <a:off x="735013" y="2197943"/>
            <a:ext cx="608012" cy="2032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3" name="AutoShape 5"/>
          <p:cNvSpPr>
            <a:spLocks/>
          </p:cNvSpPr>
          <p:nvPr/>
        </p:nvSpPr>
        <p:spPr bwMode="auto">
          <a:xfrm>
            <a:off x="6181727" y="3028205"/>
            <a:ext cx="2200275" cy="469900"/>
          </a:xfrm>
          <a:prstGeom prst="borderCallout1">
            <a:avLst>
              <a:gd name="adj1" fmla="val 24324"/>
              <a:gd name="adj2" fmla="val -3463"/>
              <a:gd name="adj3" fmla="val -287500"/>
              <a:gd name="adj4" fmla="val -75903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r>
              <a:rPr lang="ko-KR" altLang="en-US" sz="1200" b="0"/>
              <a:t>새창을 열 경우 사용합니다</a:t>
            </a:r>
            <a:r>
              <a:rPr lang="en-US" altLang="ko-KR" sz="1200" b="0"/>
              <a:t>. </a:t>
            </a:r>
          </a:p>
          <a:p>
            <a:r>
              <a:rPr lang="ko-KR" altLang="en-US" sz="1200" b="0">
                <a:solidFill>
                  <a:srgbClr val="000066"/>
                </a:solidFill>
              </a:rPr>
              <a:t>자주 사용하게 됩니다</a:t>
            </a:r>
            <a:r>
              <a:rPr lang="en-US" altLang="ko-KR" sz="1200" b="0">
                <a:solidFill>
                  <a:srgbClr val="000066"/>
                </a:solidFill>
              </a:rPr>
              <a:t>.</a:t>
            </a:r>
          </a:p>
        </p:txBody>
      </p:sp>
      <p:sp>
        <p:nvSpPr>
          <p:cNvPr id="34" name="Oval 6"/>
          <p:cNvSpPr>
            <a:spLocks noChangeArrowheads="1"/>
          </p:cNvSpPr>
          <p:nvPr/>
        </p:nvSpPr>
        <p:spPr bwMode="auto">
          <a:xfrm>
            <a:off x="4419600" y="1440705"/>
            <a:ext cx="228600" cy="242888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5" name="AutoShape 7"/>
          <p:cNvSpPr>
            <a:spLocks/>
          </p:cNvSpPr>
          <p:nvPr/>
        </p:nvSpPr>
        <p:spPr bwMode="auto">
          <a:xfrm>
            <a:off x="5929315" y="1886797"/>
            <a:ext cx="2605087" cy="674687"/>
          </a:xfrm>
          <a:prstGeom prst="borderCallout1">
            <a:avLst>
              <a:gd name="adj1" fmla="val 16940"/>
              <a:gd name="adj2" fmla="val -2926"/>
              <a:gd name="adj3" fmla="val -37884"/>
              <a:gd name="adj4" fmla="val -25412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r>
              <a:rPr lang="ko-KR" altLang="en-US" sz="1200" b="0"/>
              <a:t>화면배색을 바꾸는 등 각종 옵션을 변경합니다</a:t>
            </a:r>
            <a:r>
              <a:rPr lang="en-US" altLang="ko-KR" sz="1200" b="0"/>
              <a:t>.</a:t>
            </a:r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4953000" y="1413722"/>
            <a:ext cx="304800" cy="331787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0927" y="6404822"/>
            <a:ext cx="21748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AutoShape 10"/>
          <p:cNvSpPr>
            <a:spLocks/>
          </p:cNvSpPr>
          <p:nvPr/>
        </p:nvSpPr>
        <p:spPr bwMode="auto">
          <a:xfrm>
            <a:off x="2895600" y="5393580"/>
            <a:ext cx="2763838" cy="674688"/>
          </a:xfrm>
          <a:prstGeom prst="borderCallout1">
            <a:avLst>
              <a:gd name="adj1" fmla="val 16940"/>
              <a:gd name="adj2" fmla="val 102759"/>
              <a:gd name="adj3" fmla="val 167528"/>
              <a:gd name="adj4" fmla="val 146986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r>
              <a:rPr lang="ko-KR" altLang="en-US" sz="1200" b="0"/>
              <a:t>시스템에 대한 정보와 트렌젝션</a:t>
            </a:r>
            <a:r>
              <a:rPr lang="en-US" altLang="ko-KR" sz="1200" b="0"/>
              <a:t>, </a:t>
            </a:r>
            <a:r>
              <a:rPr lang="ko-KR" altLang="en-US" sz="1200" b="0"/>
              <a:t>사용자 등의 종합정보를 보여줍니다</a:t>
            </a:r>
            <a:r>
              <a:rPr lang="en-US" altLang="ko-KR" sz="1200" b="0"/>
              <a:t>.</a:t>
            </a:r>
          </a:p>
          <a:p>
            <a:r>
              <a:rPr lang="ko-KR" altLang="en-US" sz="1200" b="0"/>
              <a:t>클릭하면 정보를 볼 수 있음</a:t>
            </a:r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6265865" y="6469909"/>
            <a:ext cx="1887537" cy="27146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0" name="Text Box 12"/>
          <p:cNvSpPr txBox="1">
            <a:spLocks noChangeArrowheads="1"/>
          </p:cNvSpPr>
          <p:nvPr/>
        </p:nvSpPr>
        <p:spPr bwMode="auto">
          <a:xfrm>
            <a:off x="323528" y="831105"/>
            <a:ext cx="8686800" cy="309958"/>
          </a:xfrm>
          <a:prstGeom prst="rect">
            <a:avLst/>
          </a:prstGeom>
          <a:solidFill>
            <a:srgbClr val="F8F8F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>
                <a:latin typeface="+mn-ea"/>
              </a:rPr>
              <a:t>ERP</a:t>
            </a:r>
            <a:r>
              <a:rPr lang="ko-KR" altLang="en-US" sz="1400" b="1" dirty="0">
                <a:latin typeface="+mn-ea"/>
              </a:rPr>
              <a:t>를 로그온 하시면 보시게 될 첫 화면 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그럼 화면에 보이는 요소 하나 하나를 같이 따라가 봅시다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1763688" y="436510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FF0000"/>
                </a:solidFill>
              </a:rPr>
              <a:t>우리그림</a:t>
            </a:r>
            <a:r>
              <a:rPr lang="en-US" altLang="ko-KR" b="1" dirty="0" smtClean="0">
                <a:solidFill>
                  <a:srgbClr val="FF0000"/>
                </a:solidFill>
              </a:rPr>
              <a:t>…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pic>
        <p:nvPicPr>
          <p:cNvPr id="15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7188" b="23958"/>
          <a:stretch>
            <a:fillRect/>
          </a:stretch>
        </p:blipFill>
        <p:spPr bwMode="auto">
          <a:xfrm>
            <a:off x="183704" y="1432520"/>
            <a:ext cx="2805113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1021904" y="5373216"/>
            <a:ext cx="1461864" cy="216024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3347864" y="5100266"/>
            <a:ext cx="5472608" cy="7810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더 이상 내려가지 않는 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3</a:t>
            </a: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차원 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BOX</a:t>
            </a: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가 생성된 게 있습니다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. 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이 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BOX</a:t>
            </a: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를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‘</a:t>
            </a:r>
            <a:r>
              <a:rPr lang="ko-KR" altLang="en-US" sz="1400" b="1" dirty="0" err="1">
                <a:solidFill>
                  <a:srgbClr val="FF0000"/>
                </a:solidFill>
                <a:latin typeface="+mn-ea"/>
              </a:rPr>
              <a:t>트랜젝션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 코드’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줄여서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T-Code)</a:t>
            </a: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라고 하며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, 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더블 클릭하거나 </a:t>
            </a:r>
            <a:r>
              <a:rPr lang="ko-KR" altLang="en-US" sz="1400" b="1" dirty="0" err="1">
                <a:solidFill>
                  <a:srgbClr val="000066"/>
                </a:solidFill>
                <a:latin typeface="+mn-ea"/>
              </a:rPr>
              <a:t>메뉴바에서</a:t>
            </a:r>
            <a:r>
              <a:rPr lang="ko-KR" altLang="en-US" sz="1400" b="1" dirty="0">
                <a:solidFill>
                  <a:srgbClr val="000066"/>
                </a:solidFill>
                <a:latin typeface="+mn-ea"/>
              </a:rPr>
              <a:t> ‘실행’ 하면 실행화면이 열립니다</a:t>
            </a:r>
            <a:r>
              <a:rPr lang="en-US" altLang="ko-KR" sz="1400" b="1" dirty="0">
                <a:solidFill>
                  <a:srgbClr val="000066"/>
                </a:solidFill>
                <a:latin typeface="+mn-ea"/>
              </a:rPr>
              <a:t>.</a:t>
            </a: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81379" y="899120"/>
            <a:ext cx="9036496" cy="309958"/>
          </a:xfrm>
          <a:prstGeom prst="rect">
            <a:avLst/>
          </a:prstGeom>
          <a:solidFill>
            <a:srgbClr val="F8F8F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+mn-ea"/>
              </a:rPr>
              <a:t>생산관리 모듈은 </a:t>
            </a:r>
            <a:r>
              <a:rPr lang="en-US" altLang="ko-KR" sz="1400" b="1" dirty="0">
                <a:latin typeface="+mn-ea"/>
              </a:rPr>
              <a:t>SAP</a:t>
            </a:r>
            <a:r>
              <a:rPr lang="ko-KR" altLang="en-US" sz="1400" b="1" dirty="0">
                <a:latin typeface="+mn-ea"/>
              </a:rPr>
              <a:t>메뉴</a:t>
            </a:r>
            <a:r>
              <a:rPr lang="en-US" altLang="ko-KR" sz="1400" b="1" dirty="0">
                <a:latin typeface="+mn-ea"/>
              </a:rPr>
              <a:t>--&gt;</a:t>
            </a:r>
            <a:r>
              <a:rPr lang="ko-KR" altLang="en-US" sz="1400" b="1" dirty="0">
                <a:latin typeface="+mn-ea"/>
              </a:rPr>
              <a:t>물류</a:t>
            </a:r>
            <a:r>
              <a:rPr lang="en-US" altLang="ko-KR" sz="1400" b="1" dirty="0">
                <a:latin typeface="+mn-ea"/>
              </a:rPr>
              <a:t>--&gt;</a:t>
            </a:r>
            <a:r>
              <a:rPr lang="ko-KR" altLang="en-US" sz="1400" b="1" dirty="0">
                <a:latin typeface="+mn-ea"/>
              </a:rPr>
              <a:t>생산에 모두 등록되어 있습니다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하나씩 열어보시고 확인하시기 바랍니다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488504" y="3718520"/>
            <a:ext cx="304800" cy="2286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4552246" y="3621233"/>
            <a:ext cx="4038600" cy="30995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+mn-ea"/>
              </a:rPr>
              <a:t>세모모양을 누르시면 하위폴더가 계속 열립니다</a:t>
            </a:r>
            <a:r>
              <a:rPr lang="en-US" altLang="ko-KR" sz="1400" b="1" dirty="0">
                <a:latin typeface="+mn-ea"/>
              </a:rPr>
              <a:t>.  </a:t>
            </a:r>
          </a:p>
        </p:txBody>
      </p:sp>
      <p:sp>
        <p:nvSpPr>
          <p:cNvPr id="25" name="Text Box 33"/>
          <p:cNvSpPr txBox="1">
            <a:spLocks noChangeArrowheads="1"/>
          </p:cNvSpPr>
          <p:nvPr/>
        </p:nvSpPr>
        <p:spPr bwMode="auto">
          <a:xfrm>
            <a:off x="4374704" y="1356320"/>
            <a:ext cx="4267200" cy="30995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err="1">
                <a:solidFill>
                  <a:srgbClr val="000066"/>
                </a:solidFill>
              </a:rPr>
              <a:t>메뉴바</a:t>
            </a:r>
            <a:r>
              <a:rPr lang="en-US" altLang="ko-KR" sz="1400" b="1" dirty="0">
                <a:solidFill>
                  <a:srgbClr val="000066"/>
                </a:solidFill>
              </a:rPr>
              <a:t>: </a:t>
            </a:r>
            <a:r>
              <a:rPr lang="ko-KR" altLang="en-US" sz="1400" b="1" dirty="0">
                <a:solidFill>
                  <a:srgbClr val="000066"/>
                </a:solidFill>
              </a:rPr>
              <a:t>모든 명령어에 대한 내용을 포함 하고 있다</a:t>
            </a:r>
            <a:r>
              <a:rPr lang="en-US" altLang="ko-KR" sz="1400" b="1" dirty="0">
                <a:solidFill>
                  <a:srgbClr val="000066"/>
                </a:solidFill>
              </a:rPr>
              <a:t>.</a:t>
            </a:r>
          </a:p>
        </p:txBody>
      </p:sp>
      <p:sp>
        <p:nvSpPr>
          <p:cNvPr id="28" name="Text Box 36"/>
          <p:cNvSpPr txBox="1">
            <a:spLocks noChangeArrowheads="1"/>
          </p:cNvSpPr>
          <p:nvPr/>
        </p:nvSpPr>
        <p:spPr bwMode="auto">
          <a:xfrm>
            <a:off x="4403020" y="1792570"/>
            <a:ext cx="2438400" cy="30995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>
                <a:solidFill>
                  <a:srgbClr val="000066"/>
                </a:solidFill>
              </a:rPr>
              <a:t>어플리케이션 툴바</a:t>
            </a:r>
          </a:p>
        </p:txBody>
      </p:sp>
      <p:sp>
        <p:nvSpPr>
          <p:cNvPr id="42" name="Text Box 39"/>
          <p:cNvSpPr txBox="1">
            <a:spLocks noChangeArrowheads="1"/>
          </p:cNvSpPr>
          <p:nvPr/>
        </p:nvSpPr>
        <p:spPr bwMode="auto">
          <a:xfrm>
            <a:off x="4456447" y="2204864"/>
            <a:ext cx="1295400" cy="30995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solidFill>
                  <a:srgbClr val="000066"/>
                </a:solidFill>
              </a:rPr>
              <a:t>단축아이콘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107506" y="1340768"/>
            <a:ext cx="2880320" cy="360040"/>
          </a:xfrm>
          <a:prstGeom prst="rect">
            <a:avLst/>
          </a:prstGeom>
          <a:noFill/>
          <a:ln w="381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5" name="직선 화살표 연결선 44"/>
          <p:cNvCxnSpPr>
            <a:stCxn id="43" idx="3"/>
            <a:endCxn id="25" idx="1"/>
          </p:cNvCxnSpPr>
          <p:nvPr/>
        </p:nvCxnSpPr>
        <p:spPr>
          <a:xfrm flipV="1">
            <a:off x="2987826" y="1511303"/>
            <a:ext cx="1386880" cy="94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1907705" y="1703144"/>
            <a:ext cx="1080445" cy="285696"/>
          </a:xfrm>
          <a:prstGeom prst="rect">
            <a:avLst/>
          </a:prstGeom>
          <a:noFill/>
          <a:ln w="381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7" name="직선 화살표 연결선 46"/>
          <p:cNvCxnSpPr>
            <a:stCxn id="46" idx="3"/>
            <a:endCxn id="28" idx="1"/>
          </p:cNvCxnSpPr>
          <p:nvPr/>
        </p:nvCxnSpPr>
        <p:spPr>
          <a:xfrm>
            <a:off x="2988148" y="1845993"/>
            <a:ext cx="1414872" cy="1015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179512" y="2204864"/>
            <a:ext cx="1944216" cy="285696"/>
          </a:xfrm>
          <a:prstGeom prst="rect">
            <a:avLst/>
          </a:prstGeom>
          <a:noFill/>
          <a:ln w="381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1" name="직선 화살표 연결선 50"/>
          <p:cNvCxnSpPr>
            <a:stCxn id="50" idx="3"/>
          </p:cNvCxnSpPr>
          <p:nvPr/>
        </p:nvCxnSpPr>
        <p:spPr>
          <a:xfrm>
            <a:off x="2123728" y="2347712"/>
            <a:ext cx="2376264" cy="116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/>
          <p:nvPr/>
        </p:nvCxnSpPr>
        <p:spPr>
          <a:xfrm>
            <a:off x="899594" y="3789040"/>
            <a:ext cx="374441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16" idx="6"/>
            <a:endCxn id="18" idx="1"/>
          </p:cNvCxnSpPr>
          <p:nvPr/>
        </p:nvCxnSpPr>
        <p:spPr>
          <a:xfrm>
            <a:off x="2483768" y="5481232"/>
            <a:ext cx="864096" cy="95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pSp>
        <p:nvGrpSpPr>
          <p:cNvPr id="98" name="그룹 97"/>
          <p:cNvGrpSpPr/>
          <p:nvPr/>
        </p:nvGrpSpPr>
        <p:grpSpPr>
          <a:xfrm>
            <a:off x="179514" y="762000"/>
            <a:ext cx="8784976" cy="5667532"/>
            <a:chOff x="-108520" y="762000"/>
            <a:chExt cx="9603719" cy="5667532"/>
          </a:xfrm>
        </p:grpSpPr>
        <p:pic>
          <p:nvPicPr>
            <p:cNvPr id="32" name="Picture 1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594" b="84375"/>
            <a:stretch>
              <a:fillRect/>
            </a:stretch>
          </p:blipFill>
          <p:spPr bwMode="auto">
            <a:xfrm>
              <a:off x="43880" y="2667000"/>
              <a:ext cx="9296400" cy="1639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5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094" t="3906" r="67188" b="92708"/>
            <a:stretch>
              <a:fillRect/>
            </a:stretch>
          </p:blipFill>
          <p:spPr bwMode="auto">
            <a:xfrm>
              <a:off x="3015680" y="3081338"/>
              <a:ext cx="1676400" cy="363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Rectangle 2"/>
            <p:cNvSpPr>
              <a:spLocks noChangeArrowheads="1"/>
            </p:cNvSpPr>
            <p:nvPr/>
          </p:nvSpPr>
          <p:spPr bwMode="auto">
            <a:xfrm>
              <a:off x="6109684" y="5124450"/>
              <a:ext cx="71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/>
              <a:endParaRPr lang="en-US" sz="1100">
                <a:solidFill>
                  <a:srgbClr val="000000"/>
                </a:solidFill>
                <a:ea typeface="돋움" pitchFamily="50" charset="-127"/>
              </a:endParaRPr>
            </a:p>
          </p:txBody>
        </p:sp>
        <p:sp>
          <p:nvSpPr>
            <p:cNvPr id="35" name="Line 12"/>
            <p:cNvSpPr>
              <a:spLocks noChangeShapeType="1"/>
            </p:cNvSpPr>
            <p:nvPr/>
          </p:nvSpPr>
          <p:spPr bwMode="auto">
            <a:xfrm>
              <a:off x="2025080" y="4343400"/>
              <a:ext cx="2286000" cy="9144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36" name="Text Box 13"/>
            <p:cNvSpPr txBox="1">
              <a:spLocks noChangeArrowheads="1"/>
            </p:cNvSpPr>
            <p:nvPr/>
          </p:nvSpPr>
          <p:spPr bwMode="auto">
            <a:xfrm>
              <a:off x="4311080" y="5334000"/>
              <a:ext cx="1981200" cy="7408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 err="1"/>
                <a:t>필요없는</a:t>
              </a:r>
              <a:r>
                <a:rPr lang="ko-KR" altLang="en-US" sz="1400" dirty="0"/>
                <a:t> </a:t>
              </a:r>
              <a:r>
                <a:rPr lang="ko-KR" altLang="en-US" sz="1400" dirty="0" err="1"/>
                <a:t>즐겨찾기</a:t>
              </a:r>
              <a:r>
                <a:rPr lang="ko-KR" altLang="en-US" sz="1400" dirty="0"/>
                <a:t> 항목을 선택하고 삭제할 때 씁니다</a:t>
              </a:r>
              <a:r>
                <a:rPr lang="en-US" altLang="ko-KR" sz="1400" dirty="0"/>
                <a:t>.</a:t>
              </a:r>
            </a:p>
          </p:txBody>
        </p:sp>
        <p:sp>
          <p:nvSpPr>
            <p:cNvPr id="37" name="Line 20"/>
            <p:cNvSpPr>
              <a:spLocks noChangeShapeType="1"/>
            </p:cNvSpPr>
            <p:nvPr/>
          </p:nvSpPr>
          <p:spPr bwMode="auto">
            <a:xfrm>
              <a:off x="1567880" y="4343400"/>
              <a:ext cx="685800" cy="7620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38" name="Text Box 21"/>
            <p:cNvSpPr txBox="1">
              <a:spLocks noChangeArrowheads="1"/>
            </p:cNvSpPr>
            <p:nvPr/>
          </p:nvSpPr>
          <p:spPr bwMode="auto">
            <a:xfrm>
              <a:off x="1872680" y="5257800"/>
              <a:ext cx="2190908" cy="11717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 err="1"/>
                <a:t>앞장표에서</a:t>
              </a:r>
              <a:r>
                <a:rPr lang="ko-KR" altLang="en-US" sz="1400" dirty="0"/>
                <a:t> 설명한 거와 같이 원하는 </a:t>
              </a:r>
              <a:r>
                <a:rPr lang="ko-KR" altLang="en-US" sz="1400" dirty="0" err="1"/>
                <a:t>트랜젝션</a:t>
              </a:r>
              <a:r>
                <a:rPr lang="ko-KR" altLang="en-US" sz="1400" dirty="0"/>
                <a:t> 코드에서 이 아이콘을 누르시면 </a:t>
              </a:r>
              <a:r>
                <a:rPr lang="ko-KR" altLang="en-US" sz="1400" dirty="0" err="1"/>
                <a:t>즐겨찾기가</a:t>
              </a:r>
              <a:r>
                <a:rPr lang="ko-KR" altLang="en-US" sz="1400" dirty="0"/>
                <a:t> 생성됩니다</a:t>
              </a:r>
              <a:r>
                <a:rPr lang="en-US" altLang="ko-KR" sz="1400" dirty="0"/>
                <a:t>.</a:t>
              </a:r>
            </a:p>
          </p:txBody>
        </p:sp>
        <p:grpSp>
          <p:nvGrpSpPr>
            <p:cNvPr id="39" name="Group 22"/>
            <p:cNvGrpSpPr>
              <a:grpSpLocks/>
            </p:cNvGrpSpPr>
            <p:nvPr/>
          </p:nvGrpSpPr>
          <p:grpSpPr bwMode="auto">
            <a:xfrm>
              <a:off x="43880" y="3886200"/>
              <a:ext cx="555625" cy="1119188"/>
              <a:chOff x="4080" y="1488"/>
              <a:chExt cx="350" cy="705"/>
            </a:xfrm>
          </p:grpSpPr>
          <p:sp>
            <p:nvSpPr>
              <p:cNvPr id="40" name="Oval 23"/>
              <p:cNvSpPr>
                <a:spLocks noChangeArrowheads="1"/>
              </p:cNvSpPr>
              <p:nvPr/>
            </p:nvSpPr>
            <p:spPr bwMode="auto">
              <a:xfrm>
                <a:off x="4080" y="1761"/>
                <a:ext cx="336" cy="432"/>
              </a:xfrm>
              <a:prstGeom prst="ellipse">
                <a:avLst/>
              </a:prstGeom>
              <a:solidFill>
                <a:srgbClr val="96969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41" name="AutoShape 24"/>
              <p:cNvSpPr>
                <a:spLocks noChangeArrowheads="1"/>
              </p:cNvSpPr>
              <p:nvPr/>
            </p:nvSpPr>
            <p:spPr bwMode="auto">
              <a:xfrm>
                <a:off x="4128" y="1857"/>
                <a:ext cx="96" cy="96"/>
              </a:xfrm>
              <a:prstGeom prst="roundRect">
                <a:avLst>
                  <a:gd name="adj" fmla="val 16667"/>
                </a:avLst>
              </a:prstGeom>
              <a:solidFill>
                <a:srgbClr val="F8F8F8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44" name="AutoShape 25"/>
              <p:cNvSpPr>
                <a:spLocks noChangeArrowheads="1"/>
              </p:cNvSpPr>
              <p:nvPr/>
            </p:nvSpPr>
            <p:spPr bwMode="auto">
              <a:xfrm>
                <a:off x="4272" y="1857"/>
                <a:ext cx="96" cy="9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48" name="Line 26"/>
              <p:cNvSpPr>
                <a:spLocks noChangeShapeType="1"/>
              </p:cNvSpPr>
              <p:nvPr/>
            </p:nvSpPr>
            <p:spPr bwMode="auto">
              <a:xfrm>
                <a:off x="4080" y="2001"/>
                <a:ext cx="33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auto">
              <a:xfrm>
                <a:off x="4250" y="1488"/>
                <a:ext cx="180" cy="261"/>
              </a:xfrm>
              <a:custGeom>
                <a:avLst/>
                <a:gdLst>
                  <a:gd name="T0" fmla="*/ 0 w 180"/>
                  <a:gd name="T1" fmla="*/ 261 h 261"/>
                  <a:gd name="T2" fmla="*/ 19 w 180"/>
                  <a:gd name="T3" fmla="*/ 205 h 261"/>
                  <a:gd name="T4" fmla="*/ 75 w 180"/>
                  <a:gd name="T5" fmla="*/ 66 h 261"/>
                  <a:gd name="T6" fmla="*/ 158 w 180"/>
                  <a:gd name="T7" fmla="*/ 140 h 261"/>
                  <a:gd name="T8" fmla="*/ 56 w 180"/>
                  <a:gd name="T9" fmla="*/ 75 h 261"/>
                  <a:gd name="T10" fmla="*/ 65 w 180"/>
                  <a:gd name="T11" fmla="*/ 10 h 261"/>
                  <a:gd name="T12" fmla="*/ 93 w 180"/>
                  <a:gd name="T13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261">
                    <a:moveTo>
                      <a:pt x="0" y="261"/>
                    </a:moveTo>
                    <a:cubicBezTo>
                      <a:pt x="2" y="255"/>
                      <a:pt x="18" y="211"/>
                      <a:pt x="19" y="205"/>
                    </a:cubicBezTo>
                    <a:cubicBezTo>
                      <a:pt x="29" y="134"/>
                      <a:pt x="6" y="88"/>
                      <a:pt x="75" y="66"/>
                    </a:cubicBezTo>
                    <a:cubicBezTo>
                      <a:pt x="163" y="76"/>
                      <a:pt x="180" y="57"/>
                      <a:pt x="158" y="140"/>
                    </a:cubicBezTo>
                    <a:cubicBezTo>
                      <a:pt x="63" y="130"/>
                      <a:pt x="78" y="145"/>
                      <a:pt x="56" y="75"/>
                    </a:cubicBezTo>
                    <a:cubicBezTo>
                      <a:pt x="59" y="53"/>
                      <a:pt x="55" y="30"/>
                      <a:pt x="65" y="10"/>
                    </a:cubicBezTo>
                    <a:cubicBezTo>
                      <a:pt x="69" y="1"/>
                      <a:pt x="93" y="0"/>
                      <a:pt x="93" y="0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  <p:sp>
          <p:nvSpPr>
            <p:cNvPr id="52" name="Line 28"/>
            <p:cNvSpPr>
              <a:spLocks noChangeShapeType="1"/>
            </p:cNvSpPr>
            <p:nvPr/>
          </p:nvSpPr>
          <p:spPr bwMode="auto">
            <a:xfrm>
              <a:off x="2482280" y="4267200"/>
              <a:ext cx="4267200" cy="9906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53" name="Text Box 29"/>
            <p:cNvSpPr txBox="1">
              <a:spLocks noChangeArrowheads="1"/>
            </p:cNvSpPr>
            <p:nvPr/>
          </p:nvSpPr>
          <p:spPr bwMode="auto">
            <a:xfrm>
              <a:off x="6749480" y="5257800"/>
              <a:ext cx="2438400" cy="956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 err="1"/>
                <a:t>즐겨찾기</a:t>
              </a:r>
              <a:r>
                <a:rPr lang="ko-KR" altLang="en-US" sz="1400" dirty="0"/>
                <a:t> 이름을 변경할 때 씁니다</a:t>
              </a:r>
              <a:r>
                <a:rPr lang="en-US" altLang="ko-KR" sz="1400" dirty="0"/>
                <a:t>. </a:t>
              </a:r>
              <a:r>
                <a:rPr lang="ko-KR" altLang="en-US" sz="1400" dirty="0">
                  <a:solidFill>
                    <a:schemeClr val="accent2"/>
                  </a:solidFill>
                </a:rPr>
                <a:t>연필모양은 ‘편집</a:t>
              </a:r>
              <a:r>
                <a:rPr lang="en-US" altLang="ko-KR" sz="1400" dirty="0">
                  <a:solidFill>
                    <a:schemeClr val="accent2"/>
                  </a:solidFill>
                </a:rPr>
                <a:t>/</a:t>
              </a:r>
              <a:r>
                <a:rPr lang="ko-KR" altLang="en-US" sz="1400" dirty="0">
                  <a:solidFill>
                    <a:schemeClr val="accent2"/>
                  </a:solidFill>
                </a:rPr>
                <a:t>수정’이란 뜻으로 </a:t>
              </a:r>
              <a:r>
                <a:rPr lang="en-US" altLang="ko-KR" sz="1400" dirty="0">
                  <a:solidFill>
                    <a:schemeClr val="accent2"/>
                  </a:solidFill>
                </a:rPr>
                <a:t>SAP </a:t>
              </a:r>
              <a:r>
                <a:rPr lang="ko-KR" altLang="en-US" sz="1400" dirty="0">
                  <a:solidFill>
                    <a:schemeClr val="accent2"/>
                  </a:solidFill>
                </a:rPr>
                <a:t>전반에 쓰입니다</a:t>
              </a:r>
              <a:r>
                <a:rPr lang="en-US" altLang="ko-KR" sz="1400" dirty="0"/>
                <a:t>.</a:t>
              </a:r>
            </a:p>
          </p:txBody>
        </p:sp>
        <p:sp>
          <p:nvSpPr>
            <p:cNvPr id="55" name="Line 36"/>
            <p:cNvSpPr>
              <a:spLocks noChangeShapeType="1"/>
            </p:cNvSpPr>
            <p:nvPr/>
          </p:nvSpPr>
          <p:spPr bwMode="auto">
            <a:xfrm flipH="1">
              <a:off x="882080" y="4343400"/>
              <a:ext cx="304800" cy="8382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56" name="Text Box 37"/>
            <p:cNvSpPr txBox="1">
              <a:spLocks noChangeArrowheads="1"/>
            </p:cNvSpPr>
            <p:nvPr/>
          </p:nvSpPr>
          <p:spPr bwMode="auto">
            <a:xfrm>
              <a:off x="43880" y="5181600"/>
              <a:ext cx="1600200" cy="11717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400" dirty="0"/>
                <a:t>ERP</a:t>
              </a:r>
              <a:r>
                <a:rPr lang="ko-KR" altLang="en-US" sz="1400" dirty="0"/>
                <a:t>자체에서 수</a:t>
              </a:r>
              <a:r>
                <a:rPr lang="en-US" altLang="ko-KR" sz="1400" dirty="0"/>
                <a:t>/</a:t>
              </a:r>
              <a:r>
                <a:rPr lang="ko-KR" altLang="en-US" sz="1400" dirty="0"/>
                <a:t>송신이 가능한 메일 기능입니다만  잘 쓰지는 않습니다</a:t>
              </a:r>
              <a:r>
                <a:rPr lang="en-US" altLang="ko-KR" sz="1400" dirty="0"/>
                <a:t>. </a:t>
              </a:r>
            </a:p>
          </p:txBody>
        </p:sp>
        <p:sp>
          <p:nvSpPr>
            <p:cNvPr id="57" name="Oval 38"/>
            <p:cNvSpPr>
              <a:spLocks noChangeArrowheads="1"/>
            </p:cNvSpPr>
            <p:nvPr/>
          </p:nvSpPr>
          <p:spPr bwMode="auto">
            <a:xfrm>
              <a:off x="1339280" y="39624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59" name="Oval 39"/>
            <p:cNvSpPr>
              <a:spLocks noChangeArrowheads="1"/>
            </p:cNvSpPr>
            <p:nvPr/>
          </p:nvSpPr>
          <p:spPr bwMode="auto">
            <a:xfrm>
              <a:off x="1720280" y="39624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0" name="Oval 41"/>
            <p:cNvSpPr>
              <a:spLocks noChangeArrowheads="1"/>
            </p:cNvSpPr>
            <p:nvPr/>
          </p:nvSpPr>
          <p:spPr bwMode="auto">
            <a:xfrm>
              <a:off x="2101280" y="39624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1" name="Oval 42"/>
            <p:cNvSpPr>
              <a:spLocks noChangeArrowheads="1"/>
            </p:cNvSpPr>
            <p:nvPr/>
          </p:nvSpPr>
          <p:spPr bwMode="auto">
            <a:xfrm>
              <a:off x="958280" y="39624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2" name="Oval 43"/>
            <p:cNvSpPr>
              <a:spLocks noChangeArrowheads="1"/>
            </p:cNvSpPr>
            <p:nvPr/>
          </p:nvSpPr>
          <p:spPr bwMode="auto">
            <a:xfrm>
              <a:off x="1200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3" name="Line 44"/>
            <p:cNvSpPr>
              <a:spLocks noChangeShapeType="1"/>
            </p:cNvSpPr>
            <p:nvPr/>
          </p:nvSpPr>
          <p:spPr bwMode="auto">
            <a:xfrm flipV="1">
              <a:off x="348680" y="1905000"/>
              <a:ext cx="76200" cy="12192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4" name="Text Box 45"/>
            <p:cNvSpPr txBox="1">
              <a:spLocks noChangeArrowheads="1"/>
            </p:cNvSpPr>
            <p:nvPr/>
          </p:nvSpPr>
          <p:spPr bwMode="auto">
            <a:xfrm>
              <a:off x="-108520" y="1371600"/>
              <a:ext cx="1967975" cy="525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400" dirty="0">
                  <a:solidFill>
                    <a:srgbClr val="FF0000"/>
                  </a:solidFill>
                </a:rPr>
                <a:t>Enter</a:t>
              </a:r>
              <a:r>
                <a:rPr lang="ko-KR" altLang="en-US" sz="1400" dirty="0">
                  <a:solidFill>
                    <a:srgbClr val="FF0000"/>
                  </a:solidFill>
                </a:rPr>
                <a:t>와 같은 역할을 합니다</a:t>
              </a:r>
              <a:r>
                <a:rPr lang="en-US" altLang="ko-KR" sz="1400" dirty="0">
                  <a:solidFill>
                    <a:srgbClr val="FF0000"/>
                  </a:solidFill>
                </a:rPr>
                <a:t>.</a:t>
              </a:r>
            </a:p>
          </p:txBody>
        </p:sp>
        <p:sp>
          <p:nvSpPr>
            <p:cNvPr id="65" name="Oval 46"/>
            <p:cNvSpPr>
              <a:spLocks noChangeArrowheads="1"/>
            </p:cNvSpPr>
            <p:nvPr/>
          </p:nvSpPr>
          <p:spPr bwMode="auto">
            <a:xfrm>
              <a:off x="30918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6" name="Line 47"/>
            <p:cNvSpPr>
              <a:spLocks noChangeShapeType="1"/>
            </p:cNvSpPr>
            <p:nvPr/>
          </p:nvSpPr>
          <p:spPr bwMode="auto">
            <a:xfrm flipH="1" flipV="1">
              <a:off x="2634680" y="1905000"/>
              <a:ext cx="685800" cy="12192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7" name="Text Box 48"/>
            <p:cNvSpPr txBox="1">
              <a:spLocks noChangeArrowheads="1"/>
            </p:cNvSpPr>
            <p:nvPr/>
          </p:nvSpPr>
          <p:spPr bwMode="auto">
            <a:xfrm>
              <a:off x="2177480" y="1524000"/>
              <a:ext cx="68580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>
                  <a:solidFill>
                    <a:srgbClr val="FF0000"/>
                  </a:solidFill>
                </a:rPr>
                <a:t>저장</a:t>
              </a:r>
            </a:p>
          </p:txBody>
        </p:sp>
        <p:sp>
          <p:nvSpPr>
            <p:cNvPr id="68" name="Oval 49"/>
            <p:cNvSpPr>
              <a:spLocks noChangeArrowheads="1"/>
            </p:cNvSpPr>
            <p:nvPr/>
          </p:nvSpPr>
          <p:spPr bwMode="auto">
            <a:xfrm>
              <a:off x="35490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69" name="Line 50"/>
            <p:cNvSpPr>
              <a:spLocks noChangeShapeType="1"/>
            </p:cNvSpPr>
            <p:nvPr/>
          </p:nvSpPr>
          <p:spPr bwMode="auto">
            <a:xfrm flipH="1" flipV="1">
              <a:off x="2863280" y="1143000"/>
              <a:ext cx="914400" cy="19812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0" name="Text Box 51"/>
            <p:cNvSpPr txBox="1">
              <a:spLocks noChangeArrowheads="1"/>
            </p:cNvSpPr>
            <p:nvPr/>
          </p:nvSpPr>
          <p:spPr bwMode="auto">
            <a:xfrm>
              <a:off x="1872680" y="838200"/>
              <a:ext cx="205740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>
                  <a:solidFill>
                    <a:srgbClr val="FF0000"/>
                  </a:solidFill>
                </a:rPr>
                <a:t>방금전으로 돌아가기</a:t>
              </a:r>
              <a:r>
                <a:rPr lang="en-US" altLang="ko-KR" sz="1400">
                  <a:solidFill>
                    <a:srgbClr val="FF0000"/>
                  </a:solidFill>
                </a:rPr>
                <a:t>..</a:t>
              </a:r>
            </a:p>
          </p:txBody>
        </p:sp>
        <p:sp>
          <p:nvSpPr>
            <p:cNvPr id="71" name="Oval 52"/>
            <p:cNvSpPr>
              <a:spLocks noChangeArrowheads="1"/>
            </p:cNvSpPr>
            <p:nvPr/>
          </p:nvSpPr>
          <p:spPr bwMode="auto">
            <a:xfrm>
              <a:off x="42348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2" name="Line 53"/>
            <p:cNvSpPr>
              <a:spLocks noChangeShapeType="1"/>
            </p:cNvSpPr>
            <p:nvPr/>
          </p:nvSpPr>
          <p:spPr bwMode="auto">
            <a:xfrm flipV="1">
              <a:off x="4463480" y="1219200"/>
              <a:ext cx="0" cy="19050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3" name="Text Box 54"/>
            <p:cNvSpPr txBox="1">
              <a:spLocks noChangeArrowheads="1"/>
            </p:cNvSpPr>
            <p:nvPr/>
          </p:nvSpPr>
          <p:spPr bwMode="auto">
            <a:xfrm>
              <a:off x="4158680" y="838200"/>
              <a:ext cx="68580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>
                  <a:solidFill>
                    <a:srgbClr val="FF0000"/>
                  </a:solidFill>
                </a:rPr>
                <a:t>취소</a:t>
              </a:r>
            </a:p>
          </p:txBody>
        </p:sp>
        <p:sp>
          <p:nvSpPr>
            <p:cNvPr id="74" name="Oval 55"/>
            <p:cNvSpPr>
              <a:spLocks noChangeArrowheads="1"/>
            </p:cNvSpPr>
            <p:nvPr/>
          </p:nvSpPr>
          <p:spPr bwMode="auto">
            <a:xfrm>
              <a:off x="38538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5" name="Line 56"/>
            <p:cNvSpPr>
              <a:spLocks noChangeShapeType="1"/>
            </p:cNvSpPr>
            <p:nvPr/>
          </p:nvSpPr>
          <p:spPr bwMode="auto">
            <a:xfrm flipH="1" flipV="1">
              <a:off x="3930080" y="1981200"/>
              <a:ext cx="228600" cy="11430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6" name="Text Box 57"/>
            <p:cNvSpPr txBox="1">
              <a:spLocks noChangeArrowheads="1"/>
            </p:cNvSpPr>
            <p:nvPr/>
          </p:nvSpPr>
          <p:spPr bwMode="auto">
            <a:xfrm>
              <a:off x="3320479" y="1371600"/>
              <a:ext cx="990600" cy="7408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>
                  <a:solidFill>
                    <a:srgbClr val="FF0000"/>
                  </a:solidFill>
                </a:rPr>
                <a:t>상위 </a:t>
              </a:r>
              <a:r>
                <a:rPr lang="ko-KR" altLang="en-US" sz="1400" dirty="0" err="1">
                  <a:solidFill>
                    <a:srgbClr val="FF0000"/>
                  </a:solidFill>
                </a:rPr>
                <a:t>트랜젝션으로</a:t>
              </a:r>
              <a:r>
                <a:rPr lang="en-US" altLang="ko-KR" sz="1400" dirty="0">
                  <a:solidFill>
                    <a:srgbClr val="FF0000"/>
                  </a:solidFill>
                </a:rPr>
                <a:t>..</a:t>
              </a:r>
            </a:p>
          </p:txBody>
        </p:sp>
        <p:sp>
          <p:nvSpPr>
            <p:cNvPr id="77" name="Oval 60"/>
            <p:cNvSpPr>
              <a:spLocks noChangeArrowheads="1"/>
            </p:cNvSpPr>
            <p:nvPr/>
          </p:nvSpPr>
          <p:spPr bwMode="auto">
            <a:xfrm>
              <a:off x="4615880" y="31242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8" name="Line 61"/>
            <p:cNvSpPr>
              <a:spLocks noChangeShapeType="1"/>
            </p:cNvSpPr>
            <p:nvPr/>
          </p:nvSpPr>
          <p:spPr bwMode="auto">
            <a:xfrm flipV="1">
              <a:off x="4844480" y="2057400"/>
              <a:ext cx="609600" cy="10668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9" name="Text Box 62"/>
            <p:cNvSpPr txBox="1">
              <a:spLocks noChangeArrowheads="1"/>
            </p:cNvSpPr>
            <p:nvPr/>
          </p:nvSpPr>
          <p:spPr bwMode="auto">
            <a:xfrm>
              <a:off x="5225480" y="1752600"/>
              <a:ext cx="68580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/>
                <a:t>인쇄</a:t>
              </a:r>
            </a:p>
          </p:txBody>
        </p:sp>
        <p:sp>
          <p:nvSpPr>
            <p:cNvPr id="80" name="Oval 63"/>
            <p:cNvSpPr>
              <a:spLocks noChangeArrowheads="1"/>
            </p:cNvSpPr>
            <p:nvPr/>
          </p:nvSpPr>
          <p:spPr bwMode="auto">
            <a:xfrm>
              <a:off x="4996880" y="3124200"/>
              <a:ext cx="762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1" name="Line 64"/>
            <p:cNvSpPr>
              <a:spLocks noChangeShapeType="1"/>
            </p:cNvSpPr>
            <p:nvPr/>
          </p:nvSpPr>
          <p:spPr bwMode="auto">
            <a:xfrm flipV="1">
              <a:off x="5454080" y="1295400"/>
              <a:ext cx="762000" cy="18288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2" name="Text Box 65"/>
            <p:cNvSpPr txBox="1">
              <a:spLocks noChangeArrowheads="1"/>
            </p:cNvSpPr>
            <p:nvPr/>
          </p:nvSpPr>
          <p:spPr bwMode="auto">
            <a:xfrm>
              <a:off x="6063679" y="762000"/>
              <a:ext cx="2723048" cy="525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/>
                <a:t>찾기</a:t>
              </a:r>
              <a:r>
                <a:rPr lang="en-US" altLang="ko-KR" sz="1400" dirty="0"/>
                <a:t>: T-</a:t>
              </a:r>
              <a:r>
                <a:rPr lang="en-US" altLang="ko-KR" sz="1400" dirty="0" err="1"/>
                <a:t>code,T</a:t>
              </a:r>
              <a:r>
                <a:rPr lang="en-US" altLang="ko-KR" sz="1400" dirty="0"/>
                <a:t>-Code Text</a:t>
              </a:r>
              <a:r>
                <a:rPr lang="ko-KR" altLang="en-US" sz="1400" dirty="0"/>
                <a:t>를 알면 찾을 수 있음</a:t>
              </a:r>
              <a:r>
                <a:rPr lang="en-US" altLang="ko-KR" sz="1400" dirty="0"/>
                <a:t>.</a:t>
              </a:r>
            </a:p>
          </p:txBody>
        </p:sp>
        <p:sp>
          <p:nvSpPr>
            <p:cNvPr id="83" name="Oval 66"/>
            <p:cNvSpPr>
              <a:spLocks noChangeArrowheads="1"/>
            </p:cNvSpPr>
            <p:nvPr/>
          </p:nvSpPr>
          <p:spPr bwMode="auto">
            <a:xfrm>
              <a:off x="5682680" y="3124200"/>
              <a:ext cx="13716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4" name="Line 67"/>
            <p:cNvSpPr>
              <a:spLocks noChangeShapeType="1"/>
            </p:cNvSpPr>
            <p:nvPr/>
          </p:nvSpPr>
          <p:spPr bwMode="auto">
            <a:xfrm flipV="1">
              <a:off x="6292280" y="2209800"/>
              <a:ext cx="304800" cy="9144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5" name="Text Box 68"/>
            <p:cNvSpPr txBox="1">
              <a:spLocks noChangeArrowheads="1"/>
            </p:cNvSpPr>
            <p:nvPr/>
          </p:nvSpPr>
          <p:spPr bwMode="auto">
            <a:xfrm>
              <a:off x="6063679" y="1752600"/>
              <a:ext cx="343152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400" dirty="0"/>
                <a:t>Page Up/Down</a:t>
              </a:r>
            </a:p>
          </p:txBody>
        </p:sp>
        <p:sp>
          <p:nvSpPr>
            <p:cNvPr id="86" name="Oval 69"/>
            <p:cNvSpPr>
              <a:spLocks noChangeArrowheads="1"/>
            </p:cNvSpPr>
            <p:nvPr/>
          </p:nvSpPr>
          <p:spPr bwMode="auto">
            <a:xfrm>
              <a:off x="70542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7" name="Line 70"/>
            <p:cNvSpPr>
              <a:spLocks noChangeShapeType="1"/>
            </p:cNvSpPr>
            <p:nvPr/>
          </p:nvSpPr>
          <p:spPr bwMode="auto">
            <a:xfrm flipV="1">
              <a:off x="7359080" y="2286000"/>
              <a:ext cx="381000" cy="8382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8" name="Text Box 71"/>
            <p:cNvSpPr txBox="1">
              <a:spLocks noChangeArrowheads="1"/>
            </p:cNvSpPr>
            <p:nvPr/>
          </p:nvSpPr>
          <p:spPr bwMode="auto">
            <a:xfrm>
              <a:off x="7587680" y="1752600"/>
              <a:ext cx="1447800" cy="525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dirty="0">
                  <a:solidFill>
                    <a:srgbClr val="FF0000"/>
                  </a:solidFill>
                </a:rPr>
                <a:t>새로운 </a:t>
              </a:r>
              <a:r>
                <a:rPr lang="ko-KR" altLang="en-US" sz="1400" dirty="0" err="1">
                  <a:solidFill>
                    <a:srgbClr val="FF0000"/>
                  </a:solidFill>
                </a:rPr>
                <a:t>트렌잭션</a:t>
              </a:r>
              <a:r>
                <a:rPr lang="ko-KR" altLang="en-US" sz="1400" dirty="0">
                  <a:solidFill>
                    <a:srgbClr val="FF0000"/>
                  </a:solidFill>
                </a:rPr>
                <a:t> 열기</a:t>
              </a:r>
            </a:p>
          </p:txBody>
        </p:sp>
        <p:sp>
          <p:nvSpPr>
            <p:cNvPr id="89" name="Oval 72"/>
            <p:cNvSpPr>
              <a:spLocks noChangeArrowheads="1"/>
            </p:cNvSpPr>
            <p:nvPr/>
          </p:nvSpPr>
          <p:spPr bwMode="auto">
            <a:xfrm>
              <a:off x="7435280" y="31242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0" name="Line 73"/>
            <p:cNvSpPr>
              <a:spLocks noChangeShapeType="1"/>
            </p:cNvSpPr>
            <p:nvPr/>
          </p:nvSpPr>
          <p:spPr bwMode="auto">
            <a:xfrm flipH="1">
              <a:off x="7359080" y="3505200"/>
              <a:ext cx="228600" cy="3810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1" name="Text Box 74"/>
            <p:cNvSpPr txBox="1">
              <a:spLocks noChangeArrowheads="1"/>
            </p:cNvSpPr>
            <p:nvPr/>
          </p:nvSpPr>
          <p:spPr bwMode="auto">
            <a:xfrm>
              <a:off x="6368480" y="3886200"/>
              <a:ext cx="1295400" cy="525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/>
                <a:t>바로가기 생성</a:t>
              </a:r>
            </a:p>
          </p:txBody>
        </p:sp>
        <p:sp>
          <p:nvSpPr>
            <p:cNvPr id="92" name="Oval 75"/>
            <p:cNvSpPr>
              <a:spLocks noChangeArrowheads="1"/>
            </p:cNvSpPr>
            <p:nvPr/>
          </p:nvSpPr>
          <p:spPr bwMode="auto">
            <a:xfrm>
              <a:off x="7816280" y="3124200"/>
              <a:ext cx="381000" cy="381000"/>
            </a:xfrm>
            <a:prstGeom prst="ellips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" name="Line 76"/>
            <p:cNvSpPr>
              <a:spLocks noChangeShapeType="1"/>
            </p:cNvSpPr>
            <p:nvPr/>
          </p:nvSpPr>
          <p:spPr bwMode="auto">
            <a:xfrm flipH="1">
              <a:off x="7435280" y="3429000"/>
              <a:ext cx="533400" cy="106680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4" name="Text Box 77"/>
            <p:cNvSpPr txBox="1">
              <a:spLocks noChangeArrowheads="1"/>
            </p:cNvSpPr>
            <p:nvPr/>
          </p:nvSpPr>
          <p:spPr bwMode="auto">
            <a:xfrm>
              <a:off x="6901880" y="4495800"/>
              <a:ext cx="838200" cy="309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/>
                <a:t>도움말</a:t>
              </a:r>
            </a:p>
          </p:txBody>
        </p:sp>
        <p:sp>
          <p:nvSpPr>
            <p:cNvPr id="95" name="Line 78"/>
            <p:cNvSpPr>
              <a:spLocks noChangeShapeType="1"/>
            </p:cNvSpPr>
            <p:nvPr/>
          </p:nvSpPr>
          <p:spPr bwMode="auto">
            <a:xfrm>
              <a:off x="8349680" y="3429000"/>
              <a:ext cx="304800" cy="8382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6" name="Oval 79"/>
            <p:cNvSpPr>
              <a:spLocks noChangeArrowheads="1"/>
            </p:cNvSpPr>
            <p:nvPr/>
          </p:nvSpPr>
          <p:spPr bwMode="auto">
            <a:xfrm>
              <a:off x="8121080" y="3124200"/>
              <a:ext cx="381000" cy="381000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7" name="Text Box 80"/>
            <p:cNvSpPr txBox="1">
              <a:spLocks noChangeArrowheads="1"/>
            </p:cNvSpPr>
            <p:nvPr/>
          </p:nvSpPr>
          <p:spPr bwMode="auto">
            <a:xfrm>
              <a:off x="7968680" y="4267200"/>
              <a:ext cx="1447800" cy="7408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ko-KR" altLang="en-US" sz="1400">
                  <a:solidFill>
                    <a:srgbClr val="FF0000"/>
                  </a:solidFill>
                </a:rPr>
                <a:t>화면배색 등 유저의 취향에 맞게</a:t>
              </a:r>
              <a:r>
                <a:rPr lang="en-US" altLang="ko-KR" sz="1400">
                  <a:solidFill>
                    <a:srgbClr val="FF0000"/>
                  </a:solidFill>
                </a:rPr>
                <a:t>…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sp>
        <p:nvSpPr>
          <p:cNvPr id="98" name="Rectangle 2"/>
          <p:cNvSpPr>
            <a:spLocks noChangeArrowheads="1"/>
          </p:cNvSpPr>
          <p:nvPr/>
        </p:nvSpPr>
        <p:spPr bwMode="auto">
          <a:xfrm>
            <a:off x="6229599" y="5397206"/>
            <a:ext cx="45719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endParaRPr lang="en-US" sz="1100">
              <a:solidFill>
                <a:srgbClr val="000000"/>
              </a:solidFill>
              <a:ea typeface="돋움" pitchFamily="50" charset="-127"/>
            </a:endParaRPr>
          </a:p>
        </p:txBody>
      </p:sp>
      <p:pic>
        <p:nvPicPr>
          <p:cNvPr id="99" name="Picture 2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8" t="49219" r="45313" b="781"/>
          <a:stretch>
            <a:fillRect/>
          </a:stretch>
        </p:blipFill>
        <p:spPr bwMode="auto">
          <a:xfrm>
            <a:off x="316162" y="1568152"/>
            <a:ext cx="4766196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0" name="Oval 31"/>
          <p:cNvSpPr>
            <a:spLocks noChangeArrowheads="1"/>
          </p:cNvSpPr>
          <p:nvPr/>
        </p:nvSpPr>
        <p:spPr bwMode="auto">
          <a:xfrm>
            <a:off x="2602160" y="3244552"/>
            <a:ext cx="1414964" cy="3048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1" name="Line 44"/>
          <p:cNvSpPr>
            <a:spLocks noChangeShapeType="1"/>
          </p:cNvSpPr>
          <p:nvPr/>
        </p:nvSpPr>
        <p:spPr bwMode="auto">
          <a:xfrm>
            <a:off x="2297361" y="2558752"/>
            <a:ext cx="3210744" cy="615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" name="Text Box 45"/>
          <p:cNvSpPr txBox="1">
            <a:spLocks noChangeArrowheads="1"/>
          </p:cNvSpPr>
          <p:nvPr/>
        </p:nvSpPr>
        <p:spPr bwMode="auto">
          <a:xfrm>
            <a:off x="5508104" y="2132860"/>
            <a:ext cx="3351231" cy="63312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>
                <a:latin typeface="+mn-ea"/>
              </a:rPr>
              <a:t>① </a:t>
            </a:r>
            <a:r>
              <a:rPr lang="ko-KR" altLang="en-US" sz="1400" b="1" dirty="0">
                <a:latin typeface="+mn-ea"/>
              </a:rPr>
              <a:t>원하는 트랜잭션에 가서 </a:t>
            </a:r>
            <a:r>
              <a:rPr lang="ko-KR" altLang="en-US" sz="1400" b="1" dirty="0" smtClean="0">
                <a:latin typeface="+mn-ea"/>
              </a:rPr>
              <a:t>마우스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 오른쪽 </a:t>
            </a:r>
            <a:r>
              <a:rPr lang="ko-KR" altLang="en-US" sz="1400" b="1" dirty="0">
                <a:latin typeface="+mn-ea"/>
              </a:rPr>
              <a:t>클릭하시면 풀다운 메뉴 발생 </a:t>
            </a:r>
          </a:p>
        </p:txBody>
      </p:sp>
      <p:sp>
        <p:nvSpPr>
          <p:cNvPr id="103" name="Text Box 52"/>
          <p:cNvSpPr txBox="1">
            <a:spLocks noChangeArrowheads="1"/>
          </p:cNvSpPr>
          <p:nvPr/>
        </p:nvSpPr>
        <p:spPr bwMode="auto">
          <a:xfrm>
            <a:off x="6031160" y="3930356"/>
            <a:ext cx="2904401" cy="65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>
                <a:latin typeface="+mn-ea"/>
              </a:rPr>
              <a:t>② </a:t>
            </a:r>
            <a:r>
              <a:rPr lang="ko-KR" altLang="en-US" sz="1400" b="1">
                <a:latin typeface="+mn-ea"/>
              </a:rPr>
              <a:t>왼쪽으로 선택하시면 그림과</a:t>
            </a:r>
          </a:p>
          <a:p>
            <a:pPr>
              <a:spcBef>
                <a:spcPct val="50000"/>
              </a:spcBef>
            </a:pPr>
            <a:r>
              <a:rPr lang="ko-KR" altLang="en-US" sz="1400" b="1">
                <a:latin typeface="+mn-ea"/>
              </a:rPr>
              <a:t>     같이 생성 됩니다</a:t>
            </a:r>
            <a:r>
              <a:rPr lang="en-US" altLang="ko-KR" sz="1400" b="1">
                <a:latin typeface="+mn-ea"/>
              </a:rPr>
              <a:t>.</a:t>
            </a:r>
          </a:p>
        </p:txBody>
      </p:sp>
      <p:pic>
        <p:nvPicPr>
          <p:cNvPr id="104" name="Picture 5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14" r="62495" b="53894"/>
          <a:stretch>
            <a:fillRect/>
          </a:stretch>
        </p:blipFill>
        <p:spPr bwMode="auto">
          <a:xfrm>
            <a:off x="1916360" y="3854152"/>
            <a:ext cx="3574647" cy="2743200"/>
          </a:xfrm>
          <a:prstGeom prst="rect">
            <a:avLst/>
          </a:prstGeom>
          <a:noFill/>
          <a:ln w="19050">
            <a:solidFill>
              <a:srgbClr val="0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5" name="Line 55"/>
          <p:cNvSpPr>
            <a:spLocks noChangeShapeType="1"/>
          </p:cNvSpPr>
          <p:nvPr/>
        </p:nvSpPr>
        <p:spPr bwMode="auto">
          <a:xfrm>
            <a:off x="4049962" y="3396952"/>
            <a:ext cx="1936267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6" name="Line 56"/>
          <p:cNvSpPr>
            <a:spLocks noChangeShapeType="1"/>
          </p:cNvSpPr>
          <p:nvPr/>
        </p:nvSpPr>
        <p:spPr bwMode="auto">
          <a:xfrm flipH="1">
            <a:off x="4430960" y="4539952"/>
            <a:ext cx="1489436" cy="16764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7" name="Text Box 75"/>
          <p:cNvSpPr txBox="1">
            <a:spLocks noChangeArrowheads="1"/>
          </p:cNvSpPr>
          <p:nvPr/>
        </p:nvSpPr>
        <p:spPr bwMode="auto">
          <a:xfrm>
            <a:off x="87562" y="851665"/>
            <a:ext cx="8732912" cy="633123"/>
          </a:xfrm>
          <a:prstGeom prst="rect">
            <a:avLst/>
          </a:prstGeom>
          <a:solidFill>
            <a:srgbClr val="F8F8F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+mn-ea"/>
              </a:rPr>
              <a:t>마우스를 쓰기를 좋아하시는 분은 굳이 앞에서와 같이 아이콘 클릭하지 않으셔도 마우스의 오른쪽</a:t>
            </a:r>
            <a:r>
              <a:rPr lang="en-US" altLang="ko-KR" sz="1400" b="1" dirty="0">
                <a:latin typeface="+mn-ea"/>
              </a:rPr>
              <a:t>/</a:t>
            </a:r>
            <a:r>
              <a:rPr lang="ko-KR" altLang="en-US" sz="1400" b="1" dirty="0">
                <a:latin typeface="+mn-ea"/>
              </a:rPr>
              <a:t>왼쪽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버튼으로 </a:t>
            </a:r>
            <a:r>
              <a:rPr lang="en-US" altLang="ko-KR" sz="1400" b="1" dirty="0">
                <a:latin typeface="+mn-ea"/>
              </a:rPr>
              <a:t>SAP R/3</a:t>
            </a:r>
            <a:r>
              <a:rPr lang="ko-KR" altLang="en-US" sz="1400" b="1" dirty="0">
                <a:latin typeface="+mn-ea"/>
              </a:rPr>
              <a:t>는 대부분 편집 가능합니다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마우스를 이용하여 </a:t>
            </a:r>
            <a:r>
              <a:rPr lang="ko-KR" altLang="en-US" sz="1400" b="1" dirty="0" err="1">
                <a:latin typeface="+mn-ea"/>
              </a:rPr>
              <a:t>즐겨찾기를</a:t>
            </a:r>
            <a:r>
              <a:rPr lang="ko-KR" altLang="en-US" sz="1400" b="1" dirty="0">
                <a:latin typeface="+mn-ea"/>
              </a:rPr>
              <a:t> 등록해 보시죠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228602" y="851665"/>
            <a:ext cx="7655768" cy="6331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화면 아랫단을 보시고 문서모양을 누르시면 풀 다운 메뉴가 뜨는데 시스템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,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사용자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, 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클라이언트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…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등등의 정보를 확인할 수 있습니다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.</a:t>
            </a:r>
          </a:p>
        </p:txBody>
      </p:sp>
      <p:pic>
        <p:nvPicPr>
          <p:cNvPr id="7" name="Picture 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1" t="52083" r="10938"/>
          <a:stretch>
            <a:fillRect/>
          </a:stretch>
        </p:blipFill>
        <p:spPr bwMode="auto">
          <a:xfrm>
            <a:off x="685800" y="1628800"/>
            <a:ext cx="799065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7544" y="328498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rgbClr val="FF0000"/>
                </a:solidFill>
              </a:rPr>
              <a:t>우리것으로</a:t>
            </a:r>
            <a:r>
              <a:rPr lang="ko-KR" altLang="en-US" b="1" dirty="0" smtClean="0">
                <a:solidFill>
                  <a:srgbClr val="FF0000"/>
                </a:solidFill>
              </a:rPr>
              <a:t> 그림 추가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sp>
        <p:nvSpPr>
          <p:cNvPr id="4" name="Rectangle 1028"/>
          <p:cNvSpPr>
            <a:spLocks noChangeArrowheads="1"/>
          </p:cNvSpPr>
          <p:nvPr/>
        </p:nvSpPr>
        <p:spPr bwMode="auto">
          <a:xfrm>
            <a:off x="6370639" y="5418042"/>
            <a:ext cx="45719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endParaRPr lang="en-US" sz="1100">
              <a:solidFill>
                <a:srgbClr val="000000"/>
              </a:solidFill>
              <a:ea typeface="돋움" pitchFamily="50" charset="-127"/>
            </a:endParaRPr>
          </a:p>
        </p:txBody>
      </p:sp>
      <p:sp>
        <p:nvSpPr>
          <p:cNvPr id="5" name="Text Box 1132"/>
          <p:cNvSpPr txBox="1">
            <a:spLocks noChangeArrowheads="1"/>
          </p:cNvSpPr>
          <p:nvPr/>
        </p:nvSpPr>
        <p:spPr bwMode="auto">
          <a:xfrm>
            <a:off x="179512" y="908720"/>
            <a:ext cx="7949878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>
                <a:latin typeface="+mn-ea"/>
              </a:rPr>
              <a:t>ERP</a:t>
            </a:r>
            <a:r>
              <a:rPr lang="ko-KR" altLang="en-US" sz="1400" b="1" dirty="0">
                <a:latin typeface="+mn-ea"/>
              </a:rPr>
              <a:t>를 쓰는데 기본이 되는 </a:t>
            </a:r>
            <a:r>
              <a:rPr lang="ko-KR" altLang="en-US" sz="1400" b="1" dirty="0" err="1">
                <a:latin typeface="+mn-ea"/>
              </a:rPr>
              <a:t>몇가지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en-US" altLang="ko-KR" sz="1400" b="1" dirty="0">
                <a:latin typeface="+mn-ea"/>
              </a:rPr>
              <a:t>TIP</a:t>
            </a:r>
            <a:r>
              <a:rPr lang="ko-KR" altLang="en-US" sz="1400" b="1" dirty="0">
                <a:latin typeface="+mn-ea"/>
              </a:rPr>
              <a:t>을 배워보도록 하겠습니다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  <p:pic>
        <p:nvPicPr>
          <p:cNvPr id="6" name="Picture 102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3594" b="84375"/>
          <a:stretch>
            <a:fillRect/>
          </a:stretch>
        </p:blipFill>
        <p:spPr bwMode="auto">
          <a:xfrm>
            <a:off x="304802" y="1436588"/>
            <a:ext cx="8659688" cy="163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59" t="4878" r="80489" b="75610"/>
          <a:stretch>
            <a:fillRect/>
          </a:stretch>
        </p:blipFill>
        <p:spPr bwMode="auto">
          <a:xfrm>
            <a:off x="609602" y="3189190"/>
            <a:ext cx="1703545" cy="168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1088"/>
          <p:cNvSpPr>
            <a:spLocks noChangeArrowheads="1"/>
          </p:cNvSpPr>
          <p:nvPr/>
        </p:nvSpPr>
        <p:spPr bwMode="auto">
          <a:xfrm>
            <a:off x="2667002" y="1893788"/>
            <a:ext cx="354905" cy="3810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" name="Line 1089"/>
          <p:cNvSpPr>
            <a:spLocks noChangeShapeType="1"/>
          </p:cNvSpPr>
          <p:nvPr/>
        </p:nvSpPr>
        <p:spPr bwMode="auto">
          <a:xfrm flipH="1">
            <a:off x="2286002" y="2274788"/>
            <a:ext cx="425886" cy="1066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1" name="Text Box 1090"/>
          <p:cNvSpPr txBox="1">
            <a:spLocks noChangeArrowheads="1"/>
          </p:cNvSpPr>
          <p:nvPr/>
        </p:nvSpPr>
        <p:spPr bwMode="auto">
          <a:xfrm>
            <a:off x="323528" y="4941792"/>
            <a:ext cx="2557466" cy="63312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/>
              <a:t>이전에 사용했던 </a:t>
            </a:r>
            <a:r>
              <a:rPr lang="en-US" altLang="ko-KR" sz="1400"/>
              <a:t>T-CODE</a:t>
            </a:r>
            <a:r>
              <a:rPr lang="ko-KR" altLang="en-US" sz="1400"/>
              <a:t>를</a:t>
            </a:r>
          </a:p>
          <a:p>
            <a:pPr>
              <a:spcBef>
                <a:spcPct val="50000"/>
              </a:spcBef>
            </a:pPr>
            <a:r>
              <a:rPr lang="ko-KR" altLang="en-US" sz="1400"/>
              <a:t>볼 수 있습니다</a:t>
            </a:r>
            <a:r>
              <a:rPr lang="en-US" altLang="ko-KR" sz="1400"/>
              <a:t>.</a:t>
            </a:r>
          </a:p>
        </p:txBody>
      </p:sp>
      <p:sp>
        <p:nvSpPr>
          <p:cNvPr id="12" name="Text Box 1133"/>
          <p:cNvSpPr txBox="1">
            <a:spLocks noChangeArrowheads="1"/>
          </p:cNvSpPr>
          <p:nvPr/>
        </p:nvSpPr>
        <p:spPr bwMode="auto">
          <a:xfrm>
            <a:off x="3200402" y="3722592"/>
            <a:ext cx="496867" cy="34073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/>
              <a:t>/O</a:t>
            </a:r>
          </a:p>
        </p:txBody>
      </p:sp>
      <p:sp>
        <p:nvSpPr>
          <p:cNvPr id="14" name="Line 1137"/>
          <p:cNvSpPr>
            <a:spLocks noChangeShapeType="1"/>
          </p:cNvSpPr>
          <p:nvPr/>
        </p:nvSpPr>
        <p:spPr bwMode="auto">
          <a:xfrm>
            <a:off x="914400" y="2046188"/>
            <a:ext cx="2129431" cy="1828800"/>
          </a:xfrm>
          <a:prstGeom prst="line">
            <a:avLst/>
          </a:prstGeom>
          <a:noFill/>
          <a:ln w="25400">
            <a:solidFill>
              <a:srgbClr val="00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pic>
        <p:nvPicPr>
          <p:cNvPr id="15" name="Picture 11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4" t="25781" r="49219" b="47917"/>
          <a:stretch>
            <a:fillRect/>
          </a:stretch>
        </p:blipFill>
        <p:spPr bwMode="auto">
          <a:xfrm>
            <a:off x="4419602" y="2503388"/>
            <a:ext cx="440082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Line 1139"/>
          <p:cNvSpPr>
            <a:spLocks noChangeShapeType="1"/>
          </p:cNvSpPr>
          <p:nvPr/>
        </p:nvSpPr>
        <p:spPr bwMode="auto">
          <a:xfrm>
            <a:off x="3733800" y="4027388"/>
            <a:ext cx="1064716" cy="152400"/>
          </a:xfrm>
          <a:prstGeom prst="line">
            <a:avLst/>
          </a:prstGeom>
          <a:noFill/>
          <a:ln w="25400">
            <a:solidFill>
              <a:srgbClr val="00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7" name="Text Box 1140"/>
          <p:cNvSpPr txBox="1">
            <a:spLocks noChangeArrowheads="1"/>
          </p:cNvSpPr>
          <p:nvPr/>
        </p:nvSpPr>
        <p:spPr bwMode="auto">
          <a:xfrm>
            <a:off x="5638800" y="3189189"/>
            <a:ext cx="2389584" cy="525401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/>
              <a:t>새로운 창이 열리거나 종료할 수 있네요</a:t>
            </a:r>
            <a:r>
              <a:rPr lang="en-US" altLang="ko-KR" sz="1400" dirty="0"/>
              <a:t>.</a:t>
            </a:r>
          </a:p>
        </p:txBody>
      </p:sp>
      <p:sp>
        <p:nvSpPr>
          <p:cNvPr id="18" name="Line 1141"/>
          <p:cNvSpPr>
            <a:spLocks noChangeShapeType="1"/>
          </p:cNvSpPr>
          <p:nvPr/>
        </p:nvSpPr>
        <p:spPr bwMode="auto">
          <a:xfrm>
            <a:off x="1066800" y="2198588"/>
            <a:ext cx="2058450" cy="2819400"/>
          </a:xfrm>
          <a:prstGeom prst="line">
            <a:avLst/>
          </a:prstGeom>
          <a:noFill/>
          <a:ln w="25400">
            <a:solidFill>
              <a:srgbClr val="00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9" name="Text Box 1142"/>
          <p:cNvSpPr txBox="1">
            <a:spLocks noChangeArrowheads="1"/>
          </p:cNvSpPr>
          <p:nvPr/>
        </p:nvSpPr>
        <p:spPr bwMode="auto">
          <a:xfrm>
            <a:off x="3352800" y="5017988"/>
            <a:ext cx="4675584" cy="100330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/>
              <a:t>/N: </a:t>
            </a:r>
            <a:r>
              <a:rPr lang="ko-KR" altLang="en-US" sz="1400"/>
              <a:t>초기화면으로 돌아갑니다</a:t>
            </a:r>
            <a:r>
              <a:rPr lang="en-US" altLang="ko-KR" sz="1400"/>
              <a:t>.</a:t>
            </a:r>
          </a:p>
          <a:p>
            <a:pPr>
              <a:spcBef>
                <a:spcPct val="50000"/>
              </a:spcBef>
            </a:pPr>
            <a:r>
              <a:rPr lang="en-US" altLang="ko-KR" sz="1400"/>
              <a:t>/N+T-CODE </a:t>
            </a:r>
            <a:r>
              <a:rPr lang="ko-KR" altLang="en-US" sz="1400"/>
              <a:t>입력하면 해당화면으로 바로가기 실행됨</a:t>
            </a:r>
          </a:p>
          <a:p>
            <a:pPr>
              <a:spcBef>
                <a:spcPct val="50000"/>
              </a:spcBef>
            </a:pPr>
            <a:r>
              <a:rPr lang="ko-KR" altLang="en-US" sz="1400"/>
              <a:t>  예</a:t>
            </a:r>
            <a:r>
              <a:rPr lang="en-US" altLang="ko-KR" sz="1400"/>
              <a:t>) /N</a:t>
            </a:r>
            <a:r>
              <a:rPr lang="en-US" altLang="ko-KR" sz="1400">
                <a:solidFill>
                  <a:schemeClr val="accent2"/>
                </a:solidFill>
              </a:rPr>
              <a:t>CO11N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8" y="2564904"/>
            <a:ext cx="366712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초기 화면 소개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249512" y="5347374"/>
            <a:ext cx="6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endParaRPr lang="en-US" sz="1100">
              <a:solidFill>
                <a:srgbClr val="000000"/>
              </a:solidFill>
              <a:ea typeface="돋움" pitchFamily="50" charset="-127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936306" y="4947320"/>
            <a:ext cx="555625" cy="1119188"/>
            <a:chOff x="4080" y="1488"/>
            <a:chExt cx="350" cy="705"/>
          </a:xfrm>
        </p:grpSpPr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4080" y="1761"/>
              <a:ext cx="336" cy="432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4128" y="1857"/>
              <a:ext cx="96" cy="96"/>
            </a:xfrm>
            <a:prstGeom prst="roundRect">
              <a:avLst>
                <a:gd name="adj" fmla="val 16667"/>
              </a:avLst>
            </a:prstGeom>
            <a:solidFill>
              <a:srgbClr val="F8F8F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4272" y="1857"/>
              <a:ext cx="96" cy="9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4080" y="2001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50" y="1488"/>
              <a:ext cx="180" cy="261"/>
            </a:xfrm>
            <a:custGeom>
              <a:avLst/>
              <a:gdLst>
                <a:gd name="T0" fmla="*/ 0 w 180"/>
                <a:gd name="T1" fmla="*/ 261 h 261"/>
                <a:gd name="T2" fmla="*/ 19 w 180"/>
                <a:gd name="T3" fmla="*/ 205 h 261"/>
                <a:gd name="T4" fmla="*/ 75 w 180"/>
                <a:gd name="T5" fmla="*/ 66 h 261"/>
                <a:gd name="T6" fmla="*/ 158 w 180"/>
                <a:gd name="T7" fmla="*/ 140 h 261"/>
                <a:gd name="T8" fmla="*/ 56 w 180"/>
                <a:gd name="T9" fmla="*/ 75 h 261"/>
                <a:gd name="T10" fmla="*/ 65 w 180"/>
                <a:gd name="T11" fmla="*/ 10 h 261"/>
                <a:gd name="T12" fmla="*/ 93 w 180"/>
                <a:gd name="T13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261">
                  <a:moveTo>
                    <a:pt x="0" y="261"/>
                  </a:moveTo>
                  <a:cubicBezTo>
                    <a:pt x="2" y="255"/>
                    <a:pt x="18" y="211"/>
                    <a:pt x="19" y="205"/>
                  </a:cubicBezTo>
                  <a:cubicBezTo>
                    <a:pt x="29" y="134"/>
                    <a:pt x="6" y="88"/>
                    <a:pt x="75" y="66"/>
                  </a:cubicBezTo>
                  <a:cubicBezTo>
                    <a:pt x="163" y="76"/>
                    <a:pt x="180" y="57"/>
                    <a:pt x="158" y="140"/>
                  </a:cubicBezTo>
                  <a:cubicBezTo>
                    <a:pt x="63" y="130"/>
                    <a:pt x="78" y="145"/>
                    <a:pt x="56" y="75"/>
                  </a:cubicBezTo>
                  <a:cubicBezTo>
                    <a:pt x="59" y="53"/>
                    <a:pt x="55" y="30"/>
                    <a:pt x="65" y="10"/>
                  </a:cubicBezTo>
                  <a:cubicBezTo>
                    <a:pt x="69" y="1"/>
                    <a:pt x="93" y="0"/>
                    <a:pt x="93" y="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14" name="Line 11"/>
          <p:cNvSpPr>
            <a:spLocks noChangeShapeType="1"/>
          </p:cNvSpPr>
          <p:nvPr/>
        </p:nvSpPr>
        <p:spPr bwMode="auto">
          <a:xfrm flipH="1" flipV="1">
            <a:off x="1691682" y="3933056"/>
            <a:ext cx="168424" cy="162386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2469706" y="5175920"/>
            <a:ext cx="1814264" cy="309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/>
              <a:t>마우스를 누르시고</a:t>
            </a:r>
          </a:p>
        </p:txBody>
      </p:sp>
      <p:sp>
        <p:nvSpPr>
          <p:cNvPr id="16" name="Line 13"/>
          <p:cNvSpPr>
            <a:spLocks noChangeShapeType="1"/>
          </p:cNvSpPr>
          <p:nvPr/>
        </p:nvSpPr>
        <p:spPr bwMode="auto">
          <a:xfrm>
            <a:off x="2469704" y="5937920"/>
            <a:ext cx="1295400" cy="76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83706" y="908724"/>
            <a:ext cx="8708776" cy="6331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+mn-ea"/>
              </a:rPr>
              <a:t>이전에 입력 했던 넘버가 기억이 안 난다</a:t>
            </a:r>
            <a:r>
              <a:rPr lang="en-US" altLang="ko-KR" sz="1400" b="1" dirty="0">
                <a:latin typeface="+mn-ea"/>
              </a:rPr>
              <a:t>! </a:t>
            </a:r>
            <a:r>
              <a:rPr lang="ko-KR" altLang="en-US" sz="1400" b="1" dirty="0">
                <a:latin typeface="+mn-ea"/>
              </a:rPr>
              <a:t>일단 최선의 방법은 공란에 </a:t>
            </a:r>
            <a:r>
              <a:rPr lang="en-US" altLang="ko-KR" sz="1400" b="1" dirty="0">
                <a:latin typeface="+mn-ea"/>
              </a:rPr>
              <a:t>Back Space </a:t>
            </a:r>
            <a:r>
              <a:rPr lang="ko-KR" altLang="en-US" sz="1400" b="1" dirty="0">
                <a:latin typeface="+mn-ea"/>
              </a:rPr>
              <a:t>나 </a:t>
            </a:r>
            <a:r>
              <a:rPr lang="en-US" altLang="ko-KR" sz="1400" b="1" dirty="0">
                <a:latin typeface="+mn-ea"/>
              </a:rPr>
              <a:t>Space Key</a:t>
            </a:r>
            <a:r>
              <a:rPr lang="ko-KR" altLang="en-US" sz="1400" b="1" dirty="0">
                <a:latin typeface="+mn-ea"/>
              </a:rPr>
              <a:t>를 </a:t>
            </a:r>
            <a:r>
              <a:rPr lang="ko-KR" altLang="en-US" sz="1400" b="1" dirty="0" smtClean="0">
                <a:latin typeface="+mn-ea"/>
              </a:rPr>
              <a:t>누르면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최근 입력 했던 넘버들이 풀다운 되어 나타납니다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  <p:pic>
        <p:nvPicPr>
          <p:cNvPr id="19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t="14583" r="67188" b="53125"/>
          <a:stretch>
            <a:fillRect/>
          </a:stretch>
        </p:blipFill>
        <p:spPr bwMode="auto">
          <a:xfrm>
            <a:off x="5060504" y="1899320"/>
            <a:ext cx="306863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3765104" y="5633120"/>
            <a:ext cx="1447800" cy="533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r>
              <a:rPr lang="en-US" altLang="ko-KR" sz="1400"/>
              <a:t>Back Space</a:t>
            </a:r>
          </a:p>
          <a:p>
            <a:r>
              <a:rPr lang="en-US" altLang="ko-KR" sz="1400"/>
              <a:t>←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5212906" y="5633124"/>
            <a:ext cx="2383432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/>
              <a:t>Back Space</a:t>
            </a:r>
            <a:r>
              <a:rPr lang="ko-KR" altLang="en-US" sz="1400"/>
              <a:t>나 </a:t>
            </a:r>
            <a:r>
              <a:rPr lang="en-US" altLang="ko-KR" sz="1400"/>
              <a:t>Space Key</a:t>
            </a:r>
            <a:r>
              <a:rPr lang="ko-KR" altLang="en-US" sz="1400"/>
              <a:t>를 누르시면</a:t>
            </a:r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4527104" y="3194720"/>
            <a:ext cx="609600" cy="2362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765104" y="6318920"/>
            <a:ext cx="373380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/>
            <a:r>
              <a:rPr lang="en-US" altLang="ko-KR" sz="1400"/>
              <a:t>Space</a:t>
            </a: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0" y="1412776"/>
            <a:ext cx="3124200" cy="1371600"/>
          </a:xfrm>
          <a:prstGeom prst="irregularSeal2">
            <a:avLst/>
          </a:prstGeom>
          <a:solidFill>
            <a:srgbClr val="00006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pPr algn="ctr"/>
            <a:r>
              <a:rPr lang="en-US" altLang="ko-KR" sz="1800">
                <a:solidFill>
                  <a:srgbClr val="FFFFFF"/>
                </a:solidFill>
              </a:rPr>
              <a:t>Back Space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44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 smtClean="0">
                <a:solidFill>
                  <a:srgbClr val="000000"/>
                </a:solidFill>
              </a:rPr>
              <a:t>조직 구조 </a:t>
            </a:r>
            <a:endParaRPr lang="ko-KR" altLang="en-US" sz="1600" b="1" dirty="0">
              <a:solidFill>
                <a:srgbClr val="000000"/>
              </a:solidFill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4" y="1341438"/>
          <a:ext cx="8308731" cy="5183906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183906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1" name="Rectangle 2"/>
          <p:cNvSpPr>
            <a:spLocks noChangeArrowheads="1"/>
          </p:cNvSpPr>
          <p:nvPr/>
        </p:nvSpPr>
        <p:spPr bwMode="auto">
          <a:xfrm>
            <a:off x="323528" y="188641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>
              <a:buFontTx/>
              <a:buAutoNum type="romanUcPeriod"/>
            </a:pPr>
            <a:r>
              <a:rPr kumimoji="1" lang="en-US" altLang="ko-KR" sz="2000" b="1" dirty="0">
                <a:solidFill>
                  <a:schemeClr val="tx1"/>
                </a:solidFill>
                <a:ea typeface="돋움" pitchFamily="50" charset="-127"/>
              </a:rPr>
              <a:t>Organization Structure</a:t>
            </a:r>
          </a:p>
        </p:txBody>
      </p:sp>
      <p:sp>
        <p:nvSpPr>
          <p:cNvPr id="52" name="Rectangle 3"/>
          <p:cNvSpPr>
            <a:spLocks noChangeArrowheads="1"/>
          </p:cNvSpPr>
          <p:nvPr/>
        </p:nvSpPr>
        <p:spPr bwMode="auto">
          <a:xfrm>
            <a:off x="2514600" y="1450878"/>
            <a:ext cx="5410200" cy="2087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latinLnBrk="1" hangingPunct="1">
              <a:lnSpc>
                <a:spcPct val="120000"/>
              </a:lnSpc>
              <a:buFont typeface="Wingdings" pitchFamily="2" charset="2"/>
              <a:buChar char="v"/>
            </a:pP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외부 공표용 재무제표를 산출하는 가장 작은 독립적인 </a:t>
            </a:r>
            <a:r>
              <a:rPr kumimoji="1" lang="ko-KR" altLang="en-US" sz="1200" b="1" dirty="0" err="1">
                <a:solidFill>
                  <a:schemeClr val="tx1"/>
                </a:solidFill>
                <a:latin typeface="굴림" charset="-127"/>
              </a:rPr>
              <a:t>법적실체</a:t>
            </a:r>
            <a:endParaRPr kumimoji="1" lang="ko-KR" altLang="en-US" sz="1200" b="1" dirty="0">
              <a:solidFill>
                <a:schemeClr val="tx1"/>
              </a:solidFill>
              <a:latin typeface="굴림" charset="-127"/>
            </a:endParaRPr>
          </a:p>
          <a:p>
            <a:pPr eaLnBrk="1" latinLnBrk="1" hangingPunct="1">
              <a:lnSpc>
                <a:spcPct val="120000"/>
              </a:lnSpc>
            </a:pP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   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(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경우에 따라서는 회사의 내부조직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(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사업본부 등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)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을 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Company Code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로 설정 </a:t>
            </a:r>
          </a:p>
          <a:p>
            <a:pPr eaLnBrk="1" latinLnBrk="1" hangingPunct="1">
              <a:lnSpc>
                <a:spcPct val="120000"/>
              </a:lnSpc>
            </a:pP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   할 수도 있음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)</a:t>
            </a:r>
            <a:endParaRPr kumimoji="1" lang="en-US" altLang="ko-KR" sz="1000" b="1" dirty="0">
              <a:solidFill>
                <a:schemeClr val="tx1"/>
              </a:solidFill>
              <a:latin typeface="굴림" charset="-127"/>
            </a:endParaRPr>
          </a:p>
          <a:p>
            <a:pPr eaLnBrk="1" latinLnBrk="1" hangingPunct="1">
              <a:lnSpc>
                <a:spcPct val="120000"/>
              </a:lnSpc>
              <a:buFont typeface="Wingdings" pitchFamily="2" charset="2"/>
              <a:buChar char="v"/>
            </a:pP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다음과 같은 타 모듈의 조직구조와 모두 연결됨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lvl="1" eaLnBrk="1" latinLnBrk="1" hangingPunct="1">
              <a:lnSpc>
                <a:spcPct val="120000"/>
              </a:lnSpc>
              <a:buFontTx/>
              <a:buChar char="•"/>
            </a:pP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Financial Management Area (TR)</a:t>
            </a:r>
          </a:p>
          <a:p>
            <a:pPr lvl="1" eaLnBrk="1" latinLnBrk="1" hangingPunct="1">
              <a:lnSpc>
                <a:spcPct val="120000"/>
              </a:lnSpc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Controlling Area (CO)</a:t>
            </a:r>
          </a:p>
          <a:p>
            <a:pPr lvl="1" eaLnBrk="1" latinLnBrk="1" hangingPunct="1">
              <a:lnSpc>
                <a:spcPct val="120000"/>
              </a:lnSpc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Plant(MM)</a:t>
            </a:r>
          </a:p>
          <a:p>
            <a:pPr lvl="1" eaLnBrk="1" latinLnBrk="1" hangingPunct="1">
              <a:lnSpc>
                <a:spcPct val="120000"/>
              </a:lnSpc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Sales Organization(SD)</a:t>
            </a:r>
          </a:p>
          <a:p>
            <a:pPr lvl="1" eaLnBrk="1" latinLnBrk="1" hangingPunct="1">
              <a:lnSpc>
                <a:spcPct val="120000"/>
              </a:lnSpc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Credit Control Area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22295" y="1560415"/>
            <a:ext cx="920751" cy="806449"/>
            <a:chOff x="4495" y="1008"/>
            <a:chExt cx="580" cy="50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4615" y="1008"/>
              <a:ext cx="370" cy="384"/>
              <a:chOff x="1326" y="1455"/>
              <a:chExt cx="438" cy="455"/>
            </a:xfrm>
          </p:grpSpPr>
          <p:sp>
            <p:nvSpPr>
              <p:cNvPr id="57" name="Freeform 6"/>
              <p:cNvSpPr>
                <a:spLocks/>
              </p:cNvSpPr>
              <p:nvPr/>
            </p:nvSpPr>
            <p:spPr bwMode="auto">
              <a:xfrm>
                <a:off x="1326" y="1887"/>
                <a:ext cx="438" cy="23"/>
              </a:xfrm>
              <a:custGeom>
                <a:avLst/>
                <a:gdLst>
                  <a:gd name="T0" fmla="*/ 66 w 438"/>
                  <a:gd name="T1" fmla="*/ 1 h 23"/>
                  <a:gd name="T2" fmla="*/ 0 w 438"/>
                  <a:gd name="T3" fmla="*/ 6 h 23"/>
                  <a:gd name="T4" fmla="*/ 204 w 438"/>
                  <a:gd name="T5" fmla="*/ 23 h 23"/>
                  <a:gd name="T6" fmla="*/ 326 w 438"/>
                  <a:gd name="T7" fmla="*/ 17 h 23"/>
                  <a:gd name="T8" fmla="*/ 438 w 438"/>
                  <a:gd name="T9" fmla="*/ 3 h 23"/>
                  <a:gd name="T10" fmla="*/ 407 w 438"/>
                  <a:gd name="T11" fmla="*/ 0 h 23"/>
                  <a:gd name="T12" fmla="*/ 218 w 438"/>
                  <a:gd name="T13" fmla="*/ 9 h 23"/>
                  <a:gd name="T14" fmla="*/ 66 w 438"/>
                  <a:gd name="T15" fmla="*/ 1 h 2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38"/>
                  <a:gd name="T25" fmla="*/ 0 h 23"/>
                  <a:gd name="T26" fmla="*/ 438 w 438"/>
                  <a:gd name="T27" fmla="*/ 23 h 2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38" h="23">
                    <a:moveTo>
                      <a:pt x="66" y="1"/>
                    </a:moveTo>
                    <a:lnTo>
                      <a:pt x="0" y="6"/>
                    </a:lnTo>
                    <a:lnTo>
                      <a:pt x="204" y="23"/>
                    </a:lnTo>
                    <a:lnTo>
                      <a:pt x="326" y="17"/>
                    </a:lnTo>
                    <a:lnTo>
                      <a:pt x="438" y="3"/>
                    </a:lnTo>
                    <a:lnTo>
                      <a:pt x="407" y="0"/>
                    </a:lnTo>
                    <a:lnTo>
                      <a:pt x="218" y="9"/>
                    </a:lnTo>
                    <a:lnTo>
                      <a:pt x="66" y="1"/>
                    </a:lnTo>
                    <a:close/>
                  </a:path>
                </a:pathLst>
              </a:custGeom>
              <a:solidFill>
                <a:srgbClr val="CACAC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8" name="Freeform 7"/>
              <p:cNvSpPr>
                <a:spLocks/>
              </p:cNvSpPr>
              <p:nvPr/>
            </p:nvSpPr>
            <p:spPr bwMode="auto">
              <a:xfrm>
                <a:off x="1633" y="1457"/>
                <a:ext cx="101" cy="439"/>
              </a:xfrm>
              <a:custGeom>
                <a:avLst/>
                <a:gdLst>
                  <a:gd name="T0" fmla="*/ 0 w 101"/>
                  <a:gd name="T1" fmla="*/ 2 h 439"/>
                  <a:gd name="T2" fmla="*/ 1 w 101"/>
                  <a:gd name="T3" fmla="*/ 2 h 439"/>
                  <a:gd name="T4" fmla="*/ 4 w 101"/>
                  <a:gd name="T5" fmla="*/ 0 h 439"/>
                  <a:gd name="T6" fmla="*/ 6 w 101"/>
                  <a:gd name="T7" fmla="*/ 0 h 439"/>
                  <a:gd name="T8" fmla="*/ 9 w 101"/>
                  <a:gd name="T9" fmla="*/ 0 h 439"/>
                  <a:gd name="T10" fmla="*/ 10 w 101"/>
                  <a:gd name="T11" fmla="*/ 0 h 439"/>
                  <a:gd name="T12" fmla="*/ 14 w 101"/>
                  <a:gd name="T13" fmla="*/ 0 h 439"/>
                  <a:gd name="T14" fmla="*/ 16 w 101"/>
                  <a:gd name="T15" fmla="*/ 1 h 439"/>
                  <a:gd name="T16" fmla="*/ 19 w 101"/>
                  <a:gd name="T17" fmla="*/ 2 h 439"/>
                  <a:gd name="T18" fmla="*/ 22 w 101"/>
                  <a:gd name="T19" fmla="*/ 4 h 439"/>
                  <a:gd name="T20" fmla="*/ 101 w 101"/>
                  <a:gd name="T21" fmla="*/ 74 h 439"/>
                  <a:gd name="T22" fmla="*/ 101 w 101"/>
                  <a:gd name="T23" fmla="*/ 428 h 439"/>
                  <a:gd name="T24" fmla="*/ 0 w 101"/>
                  <a:gd name="T25" fmla="*/ 439 h 439"/>
                  <a:gd name="T26" fmla="*/ 0 w 101"/>
                  <a:gd name="T27" fmla="*/ 2 h 4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1"/>
                  <a:gd name="T43" fmla="*/ 0 h 439"/>
                  <a:gd name="T44" fmla="*/ 101 w 101"/>
                  <a:gd name="T45" fmla="*/ 439 h 4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1" h="439">
                    <a:moveTo>
                      <a:pt x="0" y="2"/>
                    </a:moveTo>
                    <a:lnTo>
                      <a:pt x="1" y="2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0" y="0"/>
                    </a:lnTo>
                    <a:lnTo>
                      <a:pt x="14" y="0"/>
                    </a:lnTo>
                    <a:lnTo>
                      <a:pt x="16" y="1"/>
                    </a:lnTo>
                    <a:lnTo>
                      <a:pt x="19" y="2"/>
                    </a:lnTo>
                    <a:lnTo>
                      <a:pt x="22" y="4"/>
                    </a:lnTo>
                    <a:lnTo>
                      <a:pt x="101" y="74"/>
                    </a:lnTo>
                    <a:lnTo>
                      <a:pt x="101" y="428"/>
                    </a:lnTo>
                    <a:lnTo>
                      <a:pt x="0" y="43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9" name="Line 8"/>
              <p:cNvSpPr>
                <a:spLocks noChangeShapeType="1"/>
              </p:cNvSpPr>
              <p:nvPr/>
            </p:nvSpPr>
            <p:spPr bwMode="auto">
              <a:xfrm>
                <a:off x="1673" y="1479"/>
                <a:ext cx="1" cy="368"/>
              </a:xfrm>
              <a:prstGeom prst="line">
                <a:avLst/>
              </a:prstGeom>
              <a:noFill/>
              <a:ln w="7938">
                <a:solidFill>
                  <a:srgbClr val="A0A0A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0" name="Freeform 9"/>
              <p:cNvSpPr>
                <a:spLocks/>
              </p:cNvSpPr>
              <p:nvPr/>
            </p:nvSpPr>
            <p:spPr bwMode="auto">
              <a:xfrm>
                <a:off x="1681" y="1502"/>
                <a:ext cx="48" cy="52"/>
              </a:xfrm>
              <a:custGeom>
                <a:avLst/>
                <a:gdLst>
                  <a:gd name="T0" fmla="*/ 0 w 48"/>
                  <a:gd name="T1" fmla="*/ 0 h 52"/>
                  <a:gd name="T2" fmla="*/ 48 w 48"/>
                  <a:gd name="T3" fmla="*/ 38 h 52"/>
                  <a:gd name="T4" fmla="*/ 48 w 48"/>
                  <a:gd name="T5" fmla="*/ 52 h 52"/>
                  <a:gd name="T6" fmla="*/ 0 w 48"/>
                  <a:gd name="T7" fmla="*/ 15 h 52"/>
                  <a:gd name="T8" fmla="*/ 0 w 48"/>
                  <a:gd name="T9" fmla="*/ 0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52"/>
                  <a:gd name="T17" fmla="*/ 48 w 48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52">
                    <a:moveTo>
                      <a:pt x="0" y="0"/>
                    </a:moveTo>
                    <a:lnTo>
                      <a:pt x="48" y="38"/>
                    </a:lnTo>
                    <a:lnTo>
                      <a:pt x="48" y="52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1" name="Freeform 10"/>
              <p:cNvSpPr>
                <a:spLocks/>
              </p:cNvSpPr>
              <p:nvPr/>
            </p:nvSpPr>
            <p:spPr bwMode="auto">
              <a:xfrm>
                <a:off x="1681" y="1534"/>
                <a:ext cx="48" cy="50"/>
              </a:xfrm>
              <a:custGeom>
                <a:avLst/>
                <a:gdLst>
                  <a:gd name="T0" fmla="*/ 0 w 48"/>
                  <a:gd name="T1" fmla="*/ 0 h 50"/>
                  <a:gd name="T2" fmla="*/ 48 w 48"/>
                  <a:gd name="T3" fmla="*/ 35 h 50"/>
                  <a:gd name="T4" fmla="*/ 48 w 48"/>
                  <a:gd name="T5" fmla="*/ 50 h 50"/>
                  <a:gd name="T6" fmla="*/ 0 w 48"/>
                  <a:gd name="T7" fmla="*/ 15 h 50"/>
                  <a:gd name="T8" fmla="*/ 0 w 48"/>
                  <a:gd name="T9" fmla="*/ 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50"/>
                  <a:gd name="T17" fmla="*/ 48 w 48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50">
                    <a:moveTo>
                      <a:pt x="0" y="0"/>
                    </a:moveTo>
                    <a:lnTo>
                      <a:pt x="48" y="35"/>
                    </a:lnTo>
                    <a:lnTo>
                      <a:pt x="48" y="50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2" name="Freeform 11"/>
              <p:cNvSpPr>
                <a:spLocks/>
              </p:cNvSpPr>
              <p:nvPr/>
            </p:nvSpPr>
            <p:spPr bwMode="auto">
              <a:xfrm>
                <a:off x="1681" y="1567"/>
                <a:ext cx="48" cy="45"/>
              </a:xfrm>
              <a:custGeom>
                <a:avLst/>
                <a:gdLst>
                  <a:gd name="T0" fmla="*/ 0 w 48"/>
                  <a:gd name="T1" fmla="*/ 0 h 45"/>
                  <a:gd name="T2" fmla="*/ 48 w 48"/>
                  <a:gd name="T3" fmla="*/ 31 h 45"/>
                  <a:gd name="T4" fmla="*/ 48 w 48"/>
                  <a:gd name="T5" fmla="*/ 45 h 45"/>
                  <a:gd name="T6" fmla="*/ 0 w 48"/>
                  <a:gd name="T7" fmla="*/ 15 h 45"/>
                  <a:gd name="T8" fmla="*/ 0 w 48"/>
                  <a:gd name="T9" fmla="*/ 0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45"/>
                  <a:gd name="T17" fmla="*/ 48 w 48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45">
                    <a:moveTo>
                      <a:pt x="0" y="0"/>
                    </a:moveTo>
                    <a:lnTo>
                      <a:pt x="48" y="31"/>
                    </a:lnTo>
                    <a:lnTo>
                      <a:pt x="48" y="45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3" name="Freeform 12"/>
              <p:cNvSpPr>
                <a:spLocks/>
              </p:cNvSpPr>
              <p:nvPr/>
            </p:nvSpPr>
            <p:spPr bwMode="auto">
              <a:xfrm>
                <a:off x="1681" y="1598"/>
                <a:ext cx="48" cy="43"/>
              </a:xfrm>
              <a:custGeom>
                <a:avLst/>
                <a:gdLst>
                  <a:gd name="T0" fmla="*/ 0 w 48"/>
                  <a:gd name="T1" fmla="*/ 0 h 43"/>
                  <a:gd name="T2" fmla="*/ 48 w 48"/>
                  <a:gd name="T3" fmla="*/ 29 h 43"/>
                  <a:gd name="T4" fmla="*/ 48 w 48"/>
                  <a:gd name="T5" fmla="*/ 43 h 43"/>
                  <a:gd name="T6" fmla="*/ 0 w 48"/>
                  <a:gd name="T7" fmla="*/ 15 h 43"/>
                  <a:gd name="T8" fmla="*/ 0 w 48"/>
                  <a:gd name="T9" fmla="*/ 0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43"/>
                  <a:gd name="T17" fmla="*/ 48 w 48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43">
                    <a:moveTo>
                      <a:pt x="0" y="0"/>
                    </a:moveTo>
                    <a:lnTo>
                      <a:pt x="48" y="29"/>
                    </a:lnTo>
                    <a:lnTo>
                      <a:pt x="48" y="43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4" name="Freeform 13"/>
              <p:cNvSpPr>
                <a:spLocks/>
              </p:cNvSpPr>
              <p:nvPr/>
            </p:nvSpPr>
            <p:spPr bwMode="auto">
              <a:xfrm>
                <a:off x="1681" y="1630"/>
                <a:ext cx="48" cy="40"/>
              </a:xfrm>
              <a:custGeom>
                <a:avLst/>
                <a:gdLst>
                  <a:gd name="T0" fmla="*/ 0 w 48"/>
                  <a:gd name="T1" fmla="*/ 0 h 40"/>
                  <a:gd name="T2" fmla="*/ 48 w 48"/>
                  <a:gd name="T3" fmla="*/ 26 h 40"/>
                  <a:gd name="T4" fmla="*/ 48 w 48"/>
                  <a:gd name="T5" fmla="*/ 40 h 40"/>
                  <a:gd name="T6" fmla="*/ 0 w 48"/>
                  <a:gd name="T7" fmla="*/ 16 h 40"/>
                  <a:gd name="T8" fmla="*/ 0 w 48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40"/>
                  <a:gd name="T17" fmla="*/ 48 w 48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40">
                    <a:moveTo>
                      <a:pt x="0" y="0"/>
                    </a:moveTo>
                    <a:lnTo>
                      <a:pt x="48" y="26"/>
                    </a:lnTo>
                    <a:lnTo>
                      <a:pt x="48" y="40"/>
                    </a:lnTo>
                    <a:lnTo>
                      <a:pt x="0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5" name="Freeform 14"/>
              <p:cNvSpPr>
                <a:spLocks/>
              </p:cNvSpPr>
              <p:nvPr/>
            </p:nvSpPr>
            <p:spPr bwMode="auto">
              <a:xfrm>
                <a:off x="1681" y="1663"/>
                <a:ext cx="48" cy="36"/>
              </a:xfrm>
              <a:custGeom>
                <a:avLst/>
                <a:gdLst>
                  <a:gd name="T0" fmla="*/ 0 w 48"/>
                  <a:gd name="T1" fmla="*/ 0 h 36"/>
                  <a:gd name="T2" fmla="*/ 48 w 48"/>
                  <a:gd name="T3" fmla="*/ 22 h 36"/>
                  <a:gd name="T4" fmla="*/ 48 w 48"/>
                  <a:gd name="T5" fmla="*/ 36 h 36"/>
                  <a:gd name="T6" fmla="*/ 0 w 48"/>
                  <a:gd name="T7" fmla="*/ 15 h 36"/>
                  <a:gd name="T8" fmla="*/ 0 w 48"/>
                  <a:gd name="T9" fmla="*/ 0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36"/>
                  <a:gd name="T17" fmla="*/ 48 w 48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36">
                    <a:moveTo>
                      <a:pt x="0" y="0"/>
                    </a:moveTo>
                    <a:lnTo>
                      <a:pt x="48" y="22"/>
                    </a:lnTo>
                    <a:lnTo>
                      <a:pt x="48" y="36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6" name="Freeform 15"/>
              <p:cNvSpPr>
                <a:spLocks/>
              </p:cNvSpPr>
              <p:nvPr/>
            </p:nvSpPr>
            <p:spPr bwMode="auto">
              <a:xfrm>
                <a:off x="1681" y="1695"/>
                <a:ext cx="48" cy="33"/>
              </a:xfrm>
              <a:custGeom>
                <a:avLst/>
                <a:gdLst>
                  <a:gd name="T0" fmla="*/ 0 w 48"/>
                  <a:gd name="T1" fmla="*/ 0 h 33"/>
                  <a:gd name="T2" fmla="*/ 48 w 48"/>
                  <a:gd name="T3" fmla="*/ 19 h 33"/>
                  <a:gd name="T4" fmla="*/ 48 w 48"/>
                  <a:gd name="T5" fmla="*/ 33 h 33"/>
                  <a:gd name="T6" fmla="*/ 0 w 48"/>
                  <a:gd name="T7" fmla="*/ 15 h 33"/>
                  <a:gd name="T8" fmla="*/ 0 w 48"/>
                  <a:gd name="T9" fmla="*/ 0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33"/>
                  <a:gd name="T17" fmla="*/ 48 w 48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33">
                    <a:moveTo>
                      <a:pt x="0" y="0"/>
                    </a:moveTo>
                    <a:lnTo>
                      <a:pt x="48" y="19"/>
                    </a:lnTo>
                    <a:lnTo>
                      <a:pt x="48" y="33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7" name="Freeform 16"/>
              <p:cNvSpPr>
                <a:spLocks/>
              </p:cNvSpPr>
              <p:nvPr/>
            </p:nvSpPr>
            <p:spPr bwMode="auto">
              <a:xfrm>
                <a:off x="1681" y="1728"/>
                <a:ext cx="48" cy="29"/>
              </a:xfrm>
              <a:custGeom>
                <a:avLst/>
                <a:gdLst>
                  <a:gd name="T0" fmla="*/ 0 w 48"/>
                  <a:gd name="T1" fmla="*/ 0 h 29"/>
                  <a:gd name="T2" fmla="*/ 48 w 48"/>
                  <a:gd name="T3" fmla="*/ 15 h 29"/>
                  <a:gd name="T4" fmla="*/ 48 w 48"/>
                  <a:gd name="T5" fmla="*/ 29 h 29"/>
                  <a:gd name="T6" fmla="*/ 0 w 48"/>
                  <a:gd name="T7" fmla="*/ 15 h 29"/>
                  <a:gd name="T8" fmla="*/ 0 w 48"/>
                  <a:gd name="T9" fmla="*/ 0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29"/>
                  <a:gd name="T17" fmla="*/ 48 w 48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29">
                    <a:moveTo>
                      <a:pt x="0" y="0"/>
                    </a:moveTo>
                    <a:lnTo>
                      <a:pt x="48" y="15"/>
                    </a:lnTo>
                    <a:lnTo>
                      <a:pt x="48" y="29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8" name="Freeform 17"/>
              <p:cNvSpPr>
                <a:spLocks/>
              </p:cNvSpPr>
              <p:nvPr/>
            </p:nvSpPr>
            <p:spPr bwMode="auto">
              <a:xfrm>
                <a:off x="1681" y="1760"/>
                <a:ext cx="48" cy="26"/>
              </a:xfrm>
              <a:custGeom>
                <a:avLst/>
                <a:gdLst>
                  <a:gd name="T0" fmla="*/ 0 w 48"/>
                  <a:gd name="T1" fmla="*/ 0 h 26"/>
                  <a:gd name="T2" fmla="*/ 48 w 48"/>
                  <a:gd name="T3" fmla="*/ 12 h 26"/>
                  <a:gd name="T4" fmla="*/ 48 w 48"/>
                  <a:gd name="T5" fmla="*/ 26 h 26"/>
                  <a:gd name="T6" fmla="*/ 0 w 48"/>
                  <a:gd name="T7" fmla="*/ 15 h 26"/>
                  <a:gd name="T8" fmla="*/ 0 w 4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26"/>
                  <a:gd name="T17" fmla="*/ 48 w 4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26">
                    <a:moveTo>
                      <a:pt x="0" y="0"/>
                    </a:moveTo>
                    <a:lnTo>
                      <a:pt x="48" y="12"/>
                    </a:lnTo>
                    <a:lnTo>
                      <a:pt x="48" y="26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9" name="Freeform 18"/>
              <p:cNvSpPr>
                <a:spLocks/>
              </p:cNvSpPr>
              <p:nvPr/>
            </p:nvSpPr>
            <p:spPr bwMode="auto">
              <a:xfrm>
                <a:off x="1681" y="1793"/>
                <a:ext cx="48" cy="22"/>
              </a:xfrm>
              <a:custGeom>
                <a:avLst/>
                <a:gdLst>
                  <a:gd name="T0" fmla="*/ 0 w 48"/>
                  <a:gd name="T1" fmla="*/ 0 h 22"/>
                  <a:gd name="T2" fmla="*/ 48 w 48"/>
                  <a:gd name="T3" fmla="*/ 8 h 22"/>
                  <a:gd name="T4" fmla="*/ 48 w 48"/>
                  <a:gd name="T5" fmla="*/ 22 h 22"/>
                  <a:gd name="T6" fmla="*/ 0 w 48"/>
                  <a:gd name="T7" fmla="*/ 15 h 22"/>
                  <a:gd name="T8" fmla="*/ 0 w 48"/>
                  <a:gd name="T9" fmla="*/ 0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22"/>
                  <a:gd name="T17" fmla="*/ 48 w 48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22">
                    <a:moveTo>
                      <a:pt x="0" y="0"/>
                    </a:moveTo>
                    <a:lnTo>
                      <a:pt x="48" y="8"/>
                    </a:lnTo>
                    <a:lnTo>
                      <a:pt x="48" y="22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0" name="Freeform 19"/>
              <p:cNvSpPr>
                <a:spLocks/>
              </p:cNvSpPr>
              <p:nvPr/>
            </p:nvSpPr>
            <p:spPr bwMode="auto">
              <a:xfrm>
                <a:off x="1681" y="1825"/>
                <a:ext cx="48" cy="19"/>
              </a:xfrm>
              <a:custGeom>
                <a:avLst/>
                <a:gdLst>
                  <a:gd name="T0" fmla="*/ 0 w 48"/>
                  <a:gd name="T1" fmla="*/ 0 h 19"/>
                  <a:gd name="T2" fmla="*/ 48 w 48"/>
                  <a:gd name="T3" fmla="*/ 5 h 19"/>
                  <a:gd name="T4" fmla="*/ 48 w 48"/>
                  <a:gd name="T5" fmla="*/ 19 h 19"/>
                  <a:gd name="T6" fmla="*/ 0 w 48"/>
                  <a:gd name="T7" fmla="*/ 15 h 19"/>
                  <a:gd name="T8" fmla="*/ 0 w 48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9"/>
                  <a:gd name="T17" fmla="*/ 48 w 4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9">
                    <a:moveTo>
                      <a:pt x="0" y="0"/>
                    </a:moveTo>
                    <a:lnTo>
                      <a:pt x="48" y="5"/>
                    </a:lnTo>
                    <a:lnTo>
                      <a:pt x="48" y="19"/>
                    </a:lnTo>
                    <a:lnTo>
                      <a:pt x="0" y="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1" name="Freeform 20"/>
              <p:cNvSpPr>
                <a:spLocks/>
              </p:cNvSpPr>
              <p:nvPr/>
            </p:nvSpPr>
            <p:spPr bwMode="auto">
              <a:xfrm>
                <a:off x="1689" y="1525"/>
                <a:ext cx="22" cy="307"/>
              </a:xfrm>
              <a:custGeom>
                <a:avLst/>
                <a:gdLst>
                  <a:gd name="T0" fmla="*/ 21 w 22"/>
                  <a:gd name="T1" fmla="*/ 0 h 307"/>
                  <a:gd name="T2" fmla="*/ 0 w 22"/>
                  <a:gd name="T3" fmla="*/ 0 h 307"/>
                  <a:gd name="T4" fmla="*/ 1 w 22"/>
                  <a:gd name="T5" fmla="*/ 307 h 307"/>
                  <a:gd name="T6" fmla="*/ 22 w 22"/>
                  <a:gd name="T7" fmla="*/ 307 h 307"/>
                  <a:gd name="T8" fmla="*/ 21 w 22"/>
                  <a:gd name="T9" fmla="*/ 0 h 3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307"/>
                  <a:gd name="T17" fmla="*/ 22 w 22"/>
                  <a:gd name="T18" fmla="*/ 307 h 3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307">
                    <a:moveTo>
                      <a:pt x="21" y="0"/>
                    </a:moveTo>
                    <a:lnTo>
                      <a:pt x="0" y="0"/>
                    </a:lnTo>
                    <a:lnTo>
                      <a:pt x="1" y="307"/>
                    </a:lnTo>
                    <a:lnTo>
                      <a:pt x="22" y="307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2" name="Freeform 21"/>
              <p:cNvSpPr>
                <a:spLocks/>
              </p:cNvSpPr>
              <p:nvPr/>
            </p:nvSpPr>
            <p:spPr bwMode="auto">
              <a:xfrm>
                <a:off x="1706" y="1539"/>
                <a:ext cx="22" cy="294"/>
              </a:xfrm>
              <a:custGeom>
                <a:avLst/>
                <a:gdLst>
                  <a:gd name="T0" fmla="*/ 20 w 22"/>
                  <a:gd name="T1" fmla="*/ 0 h 294"/>
                  <a:gd name="T2" fmla="*/ 0 w 22"/>
                  <a:gd name="T3" fmla="*/ 0 h 294"/>
                  <a:gd name="T4" fmla="*/ 1 w 22"/>
                  <a:gd name="T5" fmla="*/ 294 h 294"/>
                  <a:gd name="T6" fmla="*/ 22 w 22"/>
                  <a:gd name="T7" fmla="*/ 294 h 294"/>
                  <a:gd name="T8" fmla="*/ 20 w 22"/>
                  <a:gd name="T9" fmla="*/ 0 h 2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294"/>
                  <a:gd name="T17" fmla="*/ 22 w 22"/>
                  <a:gd name="T18" fmla="*/ 294 h 29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294">
                    <a:moveTo>
                      <a:pt x="20" y="0"/>
                    </a:moveTo>
                    <a:lnTo>
                      <a:pt x="0" y="0"/>
                    </a:lnTo>
                    <a:lnTo>
                      <a:pt x="1" y="294"/>
                    </a:lnTo>
                    <a:lnTo>
                      <a:pt x="22" y="294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3" name="Freeform 22"/>
              <p:cNvSpPr>
                <a:spLocks/>
              </p:cNvSpPr>
              <p:nvPr/>
            </p:nvSpPr>
            <p:spPr bwMode="auto">
              <a:xfrm>
                <a:off x="1380" y="1458"/>
                <a:ext cx="249" cy="439"/>
              </a:xfrm>
              <a:custGeom>
                <a:avLst/>
                <a:gdLst>
                  <a:gd name="T0" fmla="*/ 0 w 249"/>
                  <a:gd name="T1" fmla="*/ 125 h 439"/>
                  <a:gd name="T2" fmla="*/ 132 w 249"/>
                  <a:gd name="T3" fmla="*/ 72 h 439"/>
                  <a:gd name="T4" fmla="*/ 132 w 249"/>
                  <a:gd name="T5" fmla="*/ 53 h 439"/>
                  <a:gd name="T6" fmla="*/ 249 w 249"/>
                  <a:gd name="T7" fmla="*/ 0 h 439"/>
                  <a:gd name="T8" fmla="*/ 249 w 249"/>
                  <a:gd name="T9" fmla="*/ 439 h 439"/>
                  <a:gd name="T10" fmla="*/ 0 w 249"/>
                  <a:gd name="T11" fmla="*/ 432 h 439"/>
                  <a:gd name="T12" fmla="*/ 0 w 249"/>
                  <a:gd name="T13" fmla="*/ 125 h 4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9"/>
                  <a:gd name="T22" fmla="*/ 0 h 439"/>
                  <a:gd name="T23" fmla="*/ 249 w 249"/>
                  <a:gd name="T24" fmla="*/ 439 h 43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9" h="439">
                    <a:moveTo>
                      <a:pt x="0" y="125"/>
                    </a:moveTo>
                    <a:lnTo>
                      <a:pt x="132" y="72"/>
                    </a:lnTo>
                    <a:lnTo>
                      <a:pt x="132" y="53"/>
                    </a:lnTo>
                    <a:lnTo>
                      <a:pt x="249" y="0"/>
                    </a:lnTo>
                    <a:lnTo>
                      <a:pt x="249" y="439"/>
                    </a:lnTo>
                    <a:lnTo>
                      <a:pt x="0" y="432"/>
                    </a:lnTo>
                    <a:lnTo>
                      <a:pt x="0" y="125"/>
                    </a:lnTo>
                    <a:close/>
                  </a:path>
                </a:pathLst>
              </a:custGeom>
              <a:solidFill>
                <a:srgbClr val="E0E0E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4" name="Freeform 23"/>
              <p:cNvSpPr>
                <a:spLocks/>
              </p:cNvSpPr>
              <p:nvPr/>
            </p:nvSpPr>
            <p:spPr bwMode="auto">
              <a:xfrm>
                <a:off x="1642" y="1851"/>
                <a:ext cx="92" cy="45"/>
              </a:xfrm>
              <a:custGeom>
                <a:avLst/>
                <a:gdLst>
                  <a:gd name="T0" fmla="*/ 0 w 92"/>
                  <a:gd name="T1" fmla="*/ 1 h 45"/>
                  <a:gd name="T2" fmla="*/ 92 w 92"/>
                  <a:gd name="T3" fmla="*/ 0 h 45"/>
                  <a:gd name="T4" fmla="*/ 92 w 92"/>
                  <a:gd name="T5" fmla="*/ 36 h 45"/>
                  <a:gd name="T6" fmla="*/ 0 w 92"/>
                  <a:gd name="T7" fmla="*/ 45 h 45"/>
                  <a:gd name="T8" fmla="*/ 0 w 92"/>
                  <a:gd name="T9" fmla="*/ 1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45"/>
                  <a:gd name="T17" fmla="*/ 92 w 92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45">
                    <a:moveTo>
                      <a:pt x="0" y="1"/>
                    </a:moveTo>
                    <a:lnTo>
                      <a:pt x="92" y="0"/>
                    </a:lnTo>
                    <a:lnTo>
                      <a:pt x="92" y="36"/>
                    </a:lnTo>
                    <a:lnTo>
                      <a:pt x="0" y="4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0A0A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grpSp>
            <p:nvGrpSpPr>
              <p:cNvPr id="4" name="Group 24"/>
              <p:cNvGrpSpPr>
                <a:grpSpLocks/>
              </p:cNvGrpSpPr>
              <p:nvPr/>
            </p:nvGrpSpPr>
            <p:grpSpPr bwMode="auto">
              <a:xfrm>
                <a:off x="1626" y="1455"/>
                <a:ext cx="32" cy="437"/>
                <a:chOff x="1626" y="1455"/>
                <a:chExt cx="32" cy="437"/>
              </a:xfrm>
            </p:grpSpPr>
            <p:sp>
              <p:nvSpPr>
                <p:cNvPr id="103" name="Freeform 25"/>
                <p:cNvSpPr>
                  <a:spLocks/>
                </p:cNvSpPr>
                <p:nvPr/>
              </p:nvSpPr>
              <p:spPr bwMode="auto">
                <a:xfrm>
                  <a:off x="1626" y="1467"/>
                  <a:ext cx="12" cy="425"/>
                </a:xfrm>
                <a:custGeom>
                  <a:avLst/>
                  <a:gdLst>
                    <a:gd name="T0" fmla="*/ 11 w 12"/>
                    <a:gd name="T1" fmla="*/ 0 h 425"/>
                    <a:gd name="T2" fmla="*/ 0 w 12"/>
                    <a:gd name="T3" fmla="*/ 0 h 425"/>
                    <a:gd name="T4" fmla="*/ 2 w 12"/>
                    <a:gd name="T5" fmla="*/ 425 h 425"/>
                    <a:gd name="T6" fmla="*/ 12 w 12"/>
                    <a:gd name="T7" fmla="*/ 425 h 425"/>
                    <a:gd name="T8" fmla="*/ 11 w 12"/>
                    <a:gd name="T9" fmla="*/ 0 h 4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"/>
                    <a:gd name="T16" fmla="*/ 0 h 425"/>
                    <a:gd name="T17" fmla="*/ 12 w 12"/>
                    <a:gd name="T18" fmla="*/ 425 h 4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" h="425">
                      <a:moveTo>
                        <a:pt x="11" y="0"/>
                      </a:moveTo>
                      <a:lnTo>
                        <a:pt x="0" y="0"/>
                      </a:lnTo>
                      <a:lnTo>
                        <a:pt x="2" y="425"/>
                      </a:lnTo>
                      <a:lnTo>
                        <a:pt x="12" y="425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4" name="Rectangle 26"/>
                <p:cNvSpPr>
                  <a:spLocks noChangeArrowheads="1"/>
                </p:cNvSpPr>
                <p:nvPr/>
              </p:nvSpPr>
              <p:spPr bwMode="auto">
                <a:xfrm>
                  <a:off x="1633" y="1467"/>
                  <a:ext cx="10" cy="423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5" name="Freeform 27"/>
                <p:cNvSpPr>
                  <a:spLocks/>
                </p:cNvSpPr>
                <p:nvPr/>
              </p:nvSpPr>
              <p:spPr bwMode="auto">
                <a:xfrm>
                  <a:off x="1634" y="1465"/>
                  <a:ext cx="12" cy="427"/>
                </a:xfrm>
                <a:custGeom>
                  <a:avLst/>
                  <a:gdLst>
                    <a:gd name="T0" fmla="*/ 10 w 12"/>
                    <a:gd name="T1" fmla="*/ 0 h 427"/>
                    <a:gd name="T2" fmla="*/ 0 w 12"/>
                    <a:gd name="T3" fmla="*/ 0 h 427"/>
                    <a:gd name="T4" fmla="*/ 1 w 12"/>
                    <a:gd name="T5" fmla="*/ 427 h 427"/>
                    <a:gd name="T6" fmla="*/ 12 w 12"/>
                    <a:gd name="T7" fmla="*/ 427 h 427"/>
                    <a:gd name="T8" fmla="*/ 10 w 12"/>
                    <a:gd name="T9" fmla="*/ 0 h 4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"/>
                    <a:gd name="T16" fmla="*/ 0 h 427"/>
                    <a:gd name="T17" fmla="*/ 12 w 12"/>
                    <a:gd name="T18" fmla="*/ 427 h 4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" h="427">
                      <a:moveTo>
                        <a:pt x="10" y="0"/>
                      </a:moveTo>
                      <a:lnTo>
                        <a:pt x="0" y="0"/>
                      </a:lnTo>
                      <a:lnTo>
                        <a:pt x="1" y="427"/>
                      </a:lnTo>
                      <a:lnTo>
                        <a:pt x="12" y="427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6" name="Rectangle 28"/>
                <p:cNvSpPr>
                  <a:spLocks noChangeArrowheads="1"/>
                </p:cNvSpPr>
                <p:nvPr/>
              </p:nvSpPr>
              <p:spPr bwMode="auto">
                <a:xfrm>
                  <a:off x="1638" y="1465"/>
                  <a:ext cx="10" cy="42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7" name="Freeform 29"/>
                <p:cNvSpPr>
                  <a:spLocks/>
                </p:cNvSpPr>
                <p:nvPr/>
              </p:nvSpPr>
              <p:spPr bwMode="auto">
                <a:xfrm>
                  <a:off x="1647" y="1467"/>
                  <a:ext cx="11" cy="423"/>
                </a:xfrm>
                <a:custGeom>
                  <a:avLst/>
                  <a:gdLst>
                    <a:gd name="T0" fmla="*/ 10 w 11"/>
                    <a:gd name="T1" fmla="*/ 0 h 423"/>
                    <a:gd name="T2" fmla="*/ 0 w 11"/>
                    <a:gd name="T3" fmla="*/ 0 h 423"/>
                    <a:gd name="T4" fmla="*/ 1 w 11"/>
                    <a:gd name="T5" fmla="*/ 423 h 423"/>
                    <a:gd name="T6" fmla="*/ 11 w 11"/>
                    <a:gd name="T7" fmla="*/ 423 h 423"/>
                    <a:gd name="T8" fmla="*/ 10 w 11"/>
                    <a:gd name="T9" fmla="*/ 0 h 4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423"/>
                    <a:gd name="T17" fmla="*/ 11 w 11"/>
                    <a:gd name="T18" fmla="*/ 423 h 4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423">
                      <a:moveTo>
                        <a:pt x="10" y="0"/>
                      </a:moveTo>
                      <a:lnTo>
                        <a:pt x="0" y="0"/>
                      </a:lnTo>
                      <a:lnTo>
                        <a:pt x="1" y="423"/>
                      </a:lnTo>
                      <a:lnTo>
                        <a:pt x="11" y="423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8" name="Freeform 30"/>
                <p:cNvSpPr>
                  <a:spLocks/>
                </p:cNvSpPr>
                <p:nvPr/>
              </p:nvSpPr>
              <p:spPr bwMode="auto">
                <a:xfrm>
                  <a:off x="1630" y="1482"/>
                  <a:ext cx="25" cy="19"/>
                </a:xfrm>
                <a:custGeom>
                  <a:avLst/>
                  <a:gdLst>
                    <a:gd name="T0" fmla="*/ 1 w 25"/>
                    <a:gd name="T1" fmla="*/ 2 h 19"/>
                    <a:gd name="T2" fmla="*/ 4 w 25"/>
                    <a:gd name="T3" fmla="*/ 1 h 19"/>
                    <a:gd name="T4" fmla="*/ 7 w 25"/>
                    <a:gd name="T5" fmla="*/ 0 h 19"/>
                    <a:gd name="T6" fmla="*/ 9 w 25"/>
                    <a:gd name="T7" fmla="*/ 0 h 19"/>
                    <a:gd name="T8" fmla="*/ 10 w 25"/>
                    <a:gd name="T9" fmla="*/ 0 h 19"/>
                    <a:gd name="T10" fmla="*/ 13 w 25"/>
                    <a:gd name="T11" fmla="*/ 0 h 19"/>
                    <a:gd name="T12" fmla="*/ 16 w 25"/>
                    <a:gd name="T13" fmla="*/ 0 h 19"/>
                    <a:gd name="T14" fmla="*/ 19 w 25"/>
                    <a:gd name="T15" fmla="*/ 0 h 19"/>
                    <a:gd name="T16" fmla="*/ 22 w 25"/>
                    <a:gd name="T17" fmla="*/ 2 h 19"/>
                    <a:gd name="T18" fmla="*/ 25 w 25"/>
                    <a:gd name="T19" fmla="*/ 4 h 19"/>
                    <a:gd name="T20" fmla="*/ 25 w 25"/>
                    <a:gd name="T21" fmla="*/ 19 h 19"/>
                    <a:gd name="T22" fmla="*/ 22 w 25"/>
                    <a:gd name="T23" fmla="*/ 16 h 19"/>
                    <a:gd name="T24" fmla="*/ 19 w 25"/>
                    <a:gd name="T25" fmla="*/ 16 h 19"/>
                    <a:gd name="T26" fmla="*/ 16 w 25"/>
                    <a:gd name="T27" fmla="*/ 15 h 19"/>
                    <a:gd name="T28" fmla="*/ 13 w 25"/>
                    <a:gd name="T29" fmla="*/ 14 h 19"/>
                    <a:gd name="T30" fmla="*/ 10 w 25"/>
                    <a:gd name="T31" fmla="*/ 14 h 19"/>
                    <a:gd name="T32" fmla="*/ 9 w 25"/>
                    <a:gd name="T33" fmla="*/ 15 h 19"/>
                    <a:gd name="T34" fmla="*/ 7 w 25"/>
                    <a:gd name="T35" fmla="*/ 16 h 19"/>
                    <a:gd name="T36" fmla="*/ 1 w 25"/>
                    <a:gd name="T37" fmla="*/ 17 h 19"/>
                    <a:gd name="T38" fmla="*/ 0 w 25"/>
                    <a:gd name="T39" fmla="*/ 17 h 19"/>
                    <a:gd name="T40" fmla="*/ 0 w 25"/>
                    <a:gd name="T41" fmla="*/ 4 h 19"/>
                    <a:gd name="T42" fmla="*/ 1 w 25"/>
                    <a:gd name="T43" fmla="*/ 2 h 1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9"/>
                    <a:gd name="T68" fmla="*/ 25 w 25"/>
                    <a:gd name="T69" fmla="*/ 19 h 1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9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0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0"/>
                      </a:lnTo>
                      <a:lnTo>
                        <a:pt x="22" y="2"/>
                      </a:lnTo>
                      <a:lnTo>
                        <a:pt x="25" y="4"/>
                      </a:lnTo>
                      <a:lnTo>
                        <a:pt x="25" y="19"/>
                      </a:lnTo>
                      <a:lnTo>
                        <a:pt x="22" y="16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4"/>
                      </a:lnTo>
                      <a:lnTo>
                        <a:pt x="10" y="14"/>
                      </a:lnTo>
                      <a:lnTo>
                        <a:pt x="9" y="15"/>
                      </a:lnTo>
                      <a:lnTo>
                        <a:pt x="7" y="16"/>
                      </a:lnTo>
                      <a:lnTo>
                        <a:pt x="1" y="17"/>
                      </a:lnTo>
                      <a:lnTo>
                        <a:pt x="0" y="17"/>
                      </a:lnTo>
                      <a:lnTo>
                        <a:pt x="0" y="4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9" name="Freeform 31"/>
                <p:cNvSpPr>
                  <a:spLocks/>
                </p:cNvSpPr>
                <p:nvPr/>
              </p:nvSpPr>
              <p:spPr bwMode="auto">
                <a:xfrm>
                  <a:off x="1630" y="1516"/>
                  <a:ext cx="25" cy="17"/>
                </a:xfrm>
                <a:custGeom>
                  <a:avLst/>
                  <a:gdLst>
                    <a:gd name="T0" fmla="*/ 1 w 25"/>
                    <a:gd name="T1" fmla="*/ 1 h 17"/>
                    <a:gd name="T2" fmla="*/ 4 w 25"/>
                    <a:gd name="T3" fmla="*/ 1 h 17"/>
                    <a:gd name="T4" fmla="*/ 7 w 25"/>
                    <a:gd name="T5" fmla="*/ 0 h 17"/>
                    <a:gd name="T6" fmla="*/ 9 w 25"/>
                    <a:gd name="T7" fmla="*/ 0 h 17"/>
                    <a:gd name="T8" fmla="*/ 10 w 25"/>
                    <a:gd name="T9" fmla="*/ 0 h 17"/>
                    <a:gd name="T10" fmla="*/ 13 w 25"/>
                    <a:gd name="T11" fmla="*/ 0 h 17"/>
                    <a:gd name="T12" fmla="*/ 16 w 25"/>
                    <a:gd name="T13" fmla="*/ 0 h 17"/>
                    <a:gd name="T14" fmla="*/ 19 w 25"/>
                    <a:gd name="T15" fmla="*/ 0 h 17"/>
                    <a:gd name="T16" fmla="*/ 22 w 25"/>
                    <a:gd name="T17" fmla="*/ 1 h 17"/>
                    <a:gd name="T18" fmla="*/ 25 w 25"/>
                    <a:gd name="T19" fmla="*/ 3 h 17"/>
                    <a:gd name="T20" fmla="*/ 25 w 25"/>
                    <a:gd name="T21" fmla="*/ 17 h 17"/>
                    <a:gd name="T22" fmla="*/ 22 w 25"/>
                    <a:gd name="T23" fmla="*/ 16 h 17"/>
                    <a:gd name="T24" fmla="*/ 19 w 25"/>
                    <a:gd name="T25" fmla="*/ 15 h 17"/>
                    <a:gd name="T26" fmla="*/ 16 w 25"/>
                    <a:gd name="T27" fmla="*/ 14 h 17"/>
                    <a:gd name="T28" fmla="*/ 13 w 25"/>
                    <a:gd name="T29" fmla="*/ 14 h 17"/>
                    <a:gd name="T30" fmla="*/ 10 w 25"/>
                    <a:gd name="T31" fmla="*/ 14 h 17"/>
                    <a:gd name="T32" fmla="*/ 9 w 25"/>
                    <a:gd name="T33" fmla="*/ 14 h 17"/>
                    <a:gd name="T34" fmla="*/ 7 w 25"/>
                    <a:gd name="T35" fmla="*/ 15 h 17"/>
                    <a:gd name="T36" fmla="*/ 1 w 25"/>
                    <a:gd name="T37" fmla="*/ 16 h 17"/>
                    <a:gd name="T38" fmla="*/ 0 w 25"/>
                    <a:gd name="T39" fmla="*/ 17 h 17"/>
                    <a:gd name="T40" fmla="*/ 0 w 25"/>
                    <a:gd name="T41" fmla="*/ 3 h 17"/>
                    <a:gd name="T42" fmla="*/ 1 w 25"/>
                    <a:gd name="T43" fmla="*/ 1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7"/>
                    <a:gd name="T68" fmla="*/ 25 w 25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7">
                      <a:moveTo>
                        <a:pt x="1" y="1"/>
                      </a:moveTo>
                      <a:lnTo>
                        <a:pt x="4" y="1"/>
                      </a:lnTo>
                      <a:lnTo>
                        <a:pt x="7" y="0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0"/>
                      </a:lnTo>
                      <a:lnTo>
                        <a:pt x="22" y="1"/>
                      </a:lnTo>
                      <a:lnTo>
                        <a:pt x="25" y="3"/>
                      </a:lnTo>
                      <a:lnTo>
                        <a:pt x="25" y="17"/>
                      </a:lnTo>
                      <a:lnTo>
                        <a:pt x="22" y="16"/>
                      </a:lnTo>
                      <a:lnTo>
                        <a:pt x="19" y="15"/>
                      </a:lnTo>
                      <a:lnTo>
                        <a:pt x="16" y="14"/>
                      </a:lnTo>
                      <a:lnTo>
                        <a:pt x="13" y="14"/>
                      </a:lnTo>
                      <a:lnTo>
                        <a:pt x="10" y="14"/>
                      </a:lnTo>
                      <a:lnTo>
                        <a:pt x="9" y="14"/>
                      </a:lnTo>
                      <a:lnTo>
                        <a:pt x="7" y="15"/>
                      </a:lnTo>
                      <a:lnTo>
                        <a:pt x="1" y="16"/>
                      </a:lnTo>
                      <a:lnTo>
                        <a:pt x="0" y="17"/>
                      </a:lnTo>
                      <a:lnTo>
                        <a:pt x="0" y="3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0" name="Freeform 32"/>
                <p:cNvSpPr>
                  <a:spLocks/>
                </p:cNvSpPr>
                <p:nvPr/>
              </p:nvSpPr>
              <p:spPr bwMode="auto">
                <a:xfrm>
                  <a:off x="1630" y="1548"/>
                  <a:ext cx="25" cy="19"/>
                </a:xfrm>
                <a:custGeom>
                  <a:avLst/>
                  <a:gdLst>
                    <a:gd name="T0" fmla="*/ 1 w 25"/>
                    <a:gd name="T1" fmla="*/ 2 h 19"/>
                    <a:gd name="T2" fmla="*/ 4 w 25"/>
                    <a:gd name="T3" fmla="*/ 1 h 19"/>
                    <a:gd name="T4" fmla="*/ 7 w 25"/>
                    <a:gd name="T5" fmla="*/ 0 h 19"/>
                    <a:gd name="T6" fmla="*/ 9 w 25"/>
                    <a:gd name="T7" fmla="*/ 0 h 19"/>
                    <a:gd name="T8" fmla="*/ 10 w 25"/>
                    <a:gd name="T9" fmla="*/ 0 h 19"/>
                    <a:gd name="T10" fmla="*/ 13 w 25"/>
                    <a:gd name="T11" fmla="*/ 0 h 19"/>
                    <a:gd name="T12" fmla="*/ 16 w 25"/>
                    <a:gd name="T13" fmla="*/ 0 h 19"/>
                    <a:gd name="T14" fmla="*/ 19 w 25"/>
                    <a:gd name="T15" fmla="*/ 0 h 19"/>
                    <a:gd name="T16" fmla="*/ 22 w 25"/>
                    <a:gd name="T17" fmla="*/ 2 h 19"/>
                    <a:gd name="T18" fmla="*/ 25 w 25"/>
                    <a:gd name="T19" fmla="*/ 4 h 19"/>
                    <a:gd name="T20" fmla="*/ 25 w 25"/>
                    <a:gd name="T21" fmla="*/ 19 h 19"/>
                    <a:gd name="T22" fmla="*/ 22 w 25"/>
                    <a:gd name="T23" fmla="*/ 18 h 19"/>
                    <a:gd name="T24" fmla="*/ 19 w 25"/>
                    <a:gd name="T25" fmla="*/ 16 h 19"/>
                    <a:gd name="T26" fmla="*/ 16 w 25"/>
                    <a:gd name="T27" fmla="*/ 15 h 19"/>
                    <a:gd name="T28" fmla="*/ 13 w 25"/>
                    <a:gd name="T29" fmla="*/ 15 h 19"/>
                    <a:gd name="T30" fmla="*/ 10 w 25"/>
                    <a:gd name="T31" fmla="*/ 15 h 19"/>
                    <a:gd name="T32" fmla="*/ 9 w 25"/>
                    <a:gd name="T33" fmla="*/ 15 h 19"/>
                    <a:gd name="T34" fmla="*/ 7 w 25"/>
                    <a:gd name="T35" fmla="*/ 16 h 19"/>
                    <a:gd name="T36" fmla="*/ 1 w 25"/>
                    <a:gd name="T37" fmla="*/ 18 h 19"/>
                    <a:gd name="T38" fmla="*/ 0 w 25"/>
                    <a:gd name="T39" fmla="*/ 19 h 19"/>
                    <a:gd name="T40" fmla="*/ 0 w 25"/>
                    <a:gd name="T41" fmla="*/ 4 h 19"/>
                    <a:gd name="T42" fmla="*/ 1 w 25"/>
                    <a:gd name="T43" fmla="*/ 2 h 1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9"/>
                    <a:gd name="T68" fmla="*/ 25 w 25"/>
                    <a:gd name="T69" fmla="*/ 19 h 1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9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0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0"/>
                      </a:lnTo>
                      <a:lnTo>
                        <a:pt x="22" y="2"/>
                      </a:lnTo>
                      <a:lnTo>
                        <a:pt x="25" y="4"/>
                      </a:lnTo>
                      <a:lnTo>
                        <a:pt x="25" y="19"/>
                      </a:lnTo>
                      <a:lnTo>
                        <a:pt x="22" y="18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5"/>
                      </a:lnTo>
                      <a:lnTo>
                        <a:pt x="7" y="16"/>
                      </a:lnTo>
                      <a:lnTo>
                        <a:pt x="1" y="18"/>
                      </a:lnTo>
                      <a:lnTo>
                        <a:pt x="0" y="19"/>
                      </a:lnTo>
                      <a:lnTo>
                        <a:pt x="0" y="4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1" name="Freeform 33"/>
                <p:cNvSpPr>
                  <a:spLocks/>
                </p:cNvSpPr>
                <p:nvPr/>
              </p:nvSpPr>
              <p:spPr bwMode="auto">
                <a:xfrm>
                  <a:off x="1630" y="1581"/>
                  <a:ext cx="25" cy="18"/>
                </a:xfrm>
                <a:custGeom>
                  <a:avLst/>
                  <a:gdLst>
                    <a:gd name="T0" fmla="*/ 1 w 25"/>
                    <a:gd name="T1" fmla="*/ 2 h 18"/>
                    <a:gd name="T2" fmla="*/ 4 w 25"/>
                    <a:gd name="T3" fmla="*/ 1 h 18"/>
                    <a:gd name="T4" fmla="*/ 7 w 25"/>
                    <a:gd name="T5" fmla="*/ 1 h 18"/>
                    <a:gd name="T6" fmla="*/ 9 w 25"/>
                    <a:gd name="T7" fmla="*/ 1 h 18"/>
                    <a:gd name="T8" fmla="*/ 10 w 25"/>
                    <a:gd name="T9" fmla="*/ 0 h 18"/>
                    <a:gd name="T10" fmla="*/ 13 w 25"/>
                    <a:gd name="T11" fmla="*/ 0 h 18"/>
                    <a:gd name="T12" fmla="*/ 16 w 25"/>
                    <a:gd name="T13" fmla="*/ 0 h 18"/>
                    <a:gd name="T14" fmla="*/ 19 w 25"/>
                    <a:gd name="T15" fmla="*/ 1 h 18"/>
                    <a:gd name="T16" fmla="*/ 22 w 25"/>
                    <a:gd name="T17" fmla="*/ 2 h 18"/>
                    <a:gd name="T18" fmla="*/ 25 w 25"/>
                    <a:gd name="T19" fmla="*/ 3 h 18"/>
                    <a:gd name="T20" fmla="*/ 25 w 25"/>
                    <a:gd name="T21" fmla="*/ 18 h 18"/>
                    <a:gd name="T22" fmla="*/ 22 w 25"/>
                    <a:gd name="T23" fmla="*/ 17 h 18"/>
                    <a:gd name="T24" fmla="*/ 19 w 25"/>
                    <a:gd name="T25" fmla="*/ 16 h 18"/>
                    <a:gd name="T26" fmla="*/ 16 w 25"/>
                    <a:gd name="T27" fmla="*/ 16 h 18"/>
                    <a:gd name="T28" fmla="*/ 13 w 25"/>
                    <a:gd name="T29" fmla="*/ 15 h 18"/>
                    <a:gd name="T30" fmla="*/ 10 w 25"/>
                    <a:gd name="T31" fmla="*/ 15 h 18"/>
                    <a:gd name="T32" fmla="*/ 9 w 25"/>
                    <a:gd name="T33" fmla="*/ 16 h 18"/>
                    <a:gd name="T34" fmla="*/ 7 w 25"/>
                    <a:gd name="T35" fmla="*/ 16 h 18"/>
                    <a:gd name="T36" fmla="*/ 1 w 25"/>
                    <a:gd name="T37" fmla="*/ 17 h 18"/>
                    <a:gd name="T38" fmla="*/ 0 w 25"/>
                    <a:gd name="T39" fmla="*/ 18 h 18"/>
                    <a:gd name="T40" fmla="*/ 0 w 25"/>
                    <a:gd name="T41" fmla="*/ 3 h 18"/>
                    <a:gd name="T42" fmla="*/ 1 w 25"/>
                    <a:gd name="T43" fmla="*/ 2 h 1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8"/>
                    <a:gd name="T68" fmla="*/ 25 w 25"/>
                    <a:gd name="T69" fmla="*/ 18 h 1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8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1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1"/>
                      </a:lnTo>
                      <a:lnTo>
                        <a:pt x="22" y="2"/>
                      </a:lnTo>
                      <a:lnTo>
                        <a:pt x="25" y="3"/>
                      </a:lnTo>
                      <a:lnTo>
                        <a:pt x="25" y="18"/>
                      </a:lnTo>
                      <a:lnTo>
                        <a:pt x="22" y="17"/>
                      </a:lnTo>
                      <a:lnTo>
                        <a:pt x="19" y="16"/>
                      </a:lnTo>
                      <a:lnTo>
                        <a:pt x="16" y="16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1" y="17"/>
                      </a:lnTo>
                      <a:lnTo>
                        <a:pt x="0" y="18"/>
                      </a:lnTo>
                      <a:lnTo>
                        <a:pt x="0" y="3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2" name="Freeform 34"/>
                <p:cNvSpPr>
                  <a:spLocks/>
                </p:cNvSpPr>
                <p:nvPr/>
              </p:nvSpPr>
              <p:spPr bwMode="auto">
                <a:xfrm>
                  <a:off x="1630" y="1613"/>
                  <a:ext cx="25" cy="20"/>
                </a:xfrm>
                <a:custGeom>
                  <a:avLst/>
                  <a:gdLst>
                    <a:gd name="T0" fmla="*/ 1 w 25"/>
                    <a:gd name="T1" fmla="*/ 4 h 20"/>
                    <a:gd name="T2" fmla="*/ 4 w 25"/>
                    <a:gd name="T3" fmla="*/ 1 h 20"/>
                    <a:gd name="T4" fmla="*/ 7 w 25"/>
                    <a:gd name="T5" fmla="*/ 1 h 20"/>
                    <a:gd name="T6" fmla="*/ 9 w 25"/>
                    <a:gd name="T7" fmla="*/ 1 h 20"/>
                    <a:gd name="T8" fmla="*/ 10 w 25"/>
                    <a:gd name="T9" fmla="*/ 1 h 20"/>
                    <a:gd name="T10" fmla="*/ 13 w 25"/>
                    <a:gd name="T11" fmla="*/ 0 h 20"/>
                    <a:gd name="T12" fmla="*/ 16 w 25"/>
                    <a:gd name="T13" fmla="*/ 1 h 20"/>
                    <a:gd name="T14" fmla="*/ 19 w 25"/>
                    <a:gd name="T15" fmla="*/ 1 h 20"/>
                    <a:gd name="T16" fmla="*/ 22 w 25"/>
                    <a:gd name="T17" fmla="*/ 2 h 20"/>
                    <a:gd name="T18" fmla="*/ 25 w 25"/>
                    <a:gd name="T19" fmla="*/ 4 h 20"/>
                    <a:gd name="T20" fmla="*/ 25 w 25"/>
                    <a:gd name="T21" fmla="*/ 20 h 20"/>
                    <a:gd name="T22" fmla="*/ 22 w 25"/>
                    <a:gd name="T23" fmla="*/ 17 h 20"/>
                    <a:gd name="T24" fmla="*/ 19 w 25"/>
                    <a:gd name="T25" fmla="*/ 16 h 20"/>
                    <a:gd name="T26" fmla="*/ 16 w 25"/>
                    <a:gd name="T27" fmla="*/ 15 h 20"/>
                    <a:gd name="T28" fmla="*/ 13 w 25"/>
                    <a:gd name="T29" fmla="*/ 15 h 20"/>
                    <a:gd name="T30" fmla="*/ 10 w 25"/>
                    <a:gd name="T31" fmla="*/ 15 h 20"/>
                    <a:gd name="T32" fmla="*/ 9 w 25"/>
                    <a:gd name="T33" fmla="*/ 16 h 20"/>
                    <a:gd name="T34" fmla="*/ 7 w 25"/>
                    <a:gd name="T35" fmla="*/ 16 h 20"/>
                    <a:gd name="T36" fmla="*/ 1 w 25"/>
                    <a:gd name="T37" fmla="*/ 17 h 20"/>
                    <a:gd name="T38" fmla="*/ 0 w 25"/>
                    <a:gd name="T39" fmla="*/ 20 h 20"/>
                    <a:gd name="T40" fmla="*/ 0 w 25"/>
                    <a:gd name="T41" fmla="*/ 4 h 20"/>
                    <a:gd name="T42" fmla="*/ 1 w 25"/>
                    <a:gd name="T43" fmla="*/ 4 h 2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20"/>
                    <a:gd name="T68" fmla="*/ 25 w 25"/>
                    <a:gd name="T69" fmla="*/ 20 h 20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20">
                      <a:moveTo>
                        <a:pt x="1" y="4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1"/>
                      </a:lnTo>
                      <a:lnTo>
                        <a:pt x="10" y="1"/>
                      </a:lnTo>
                      <a:lnTo>
                        <a:pt x="13" y="0"/>
                      </a:lnTo>
                      <a:lnTo>
                        <a:pt x="16" y="1"/>
                      </a:lnTo>
                      <a:lnTo>
                        <a:pt x="19" y="1"/>
                      </a:lnTo>
                      <a:lnTo>
                        <a:pt x="22" y="2"/>
                      </a:lnTo>
                      <a:lnTo>
                        <a:pt x="25" y="4"/>
                      </a:lnTo>
                      <a:lnTo>
                        <a:pt x="25" y="20"/>
                      </a:lnTo>
                      <a:lnTo>
                        <a:pt x="22" y="17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1" y="17"/>
                      </a:lnTo>
                      <a:lnTo>
                        <a:pt x="0" y="20"/>
                      </a:lnTo>
                      <a:lnTo>
                        <a:pt x="0" y="4"/>
                      </a:lnTo>
                      <a:lnTo>
                        <a:pt x="1" y="4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3" name="Freeform 35"/>
                <p:cNvSpPr>
                  <a:spLocks/>
                </p:cNvSpPr>
                <p:nvPr/>
              </p:nvSpPr>
              <p:spPr bwMode="auto">
                <a:xfrm>
                  <a:off x="1630" y="1647"/>
                  <a:ext cx="25" cy="18"/>
                </a:xfrm>
                <a:custGeom>
                  <a:avLst/>
                  <a:gdLst>
                    <a:gd name="T0" fmla="*/ 1 w 25"/>
                    <a:gd name="T1" fmla="*/ 2 h 18"/>
                    <a:gd name="T2" fmla="*/ 4 w 25"/>
                    <a:gd name="T3" fmla="*/ 1 h 18"/>
                    <a:gd name="T4" fmla="*/ 7 w 25"/>
                    <a:gd name="T5" fmla="*/ 1 h 18"/>
                    <a:gd name="T6" fmla="*/ 9 w 25"/>
                    <a:gd name="T7" fmla="*/ 0 h 18"/>
                    <a:gd name="T8" fmla="*/ 10 w 25"/>
                    <a:gd name="T9" fmla="*/ 0 h 18"/>
                    <a:gd name="T10" fmla="*/ 13 w 25"/>
                    <a:gd name="T11" fmla="*/ 0 h 18"/>
                    <a:gd name="T12" fmla="*/ 16 w 25"/>
                    <a:gd name="T13" fmla="*/ 0 h 18"/>
                    <a:gd name="T14" fmla="*/ 19 w 25"/>
                    <a:gd name="T15" fmla="*/ 1 h 18"/>
                    <a:gd name="T16" fmla="*/ 22 w 25"/>
                    <a:gd name="T17" fmla="*/ 2 h 18"/>
                    <a:gd name="T18" fmla="*/ 25 w 25"/>
                    <a:gd name="T19" fmla="*/ 3 h 18"/>
                    <a:gd name="T20" fmla="*/ 25 w 25"/>
                    <a:gd name="T21" fmla="*/ 18 h 18"/>
                    <a:gd name="T22" fmla="*/ 22 w 25"/>
                    <a:gd name="T23" fmla="*/ 17 h 18"/>
                    <a:gd name="T24" fmla="*/ 19 w 25"/>
                    <a:gd name="T25" fmla="*/ 16 h 18"/>
                    <a:gd name="T26" fmla="*/ 16 w 25"/>
                    <a:gd name="T27" fmla="*/ 15 h 18"/>
                    <a:gd name="T28" fmla="*/ 13 w 25"/>
                    <a:gd name="T29" fmla="*/ 15 h 18"/>
                    <a:gd name="T30" fmla="*/ 10 w 25"/>
                    <a:gd name="T31" fmla="*/ 15 h 18"/>
                    <a:gd name="T32" fmla="*/ 9 w 25"/>
                    <a:gd name="T33" fmla="*/ 15 h 18"/>
                    <a:gd name="T34" fmla="*/ 7 w 25"/>
                    <a:gd name="T35" fmla="*/ 16 h 18"/>
                    <a:gd name="T36" fmla="*/ 1 w 25"/>
                    <a:gd name="T37" fmla="*/ 17 h 18"/>
                    <a:gd name="T38" fmla="*/ 0 w 25"/>
                    <a:gd name="T39" fmla="*/ 18 h 18"/>
                    <a:gd name="T40" fmla="*/ 0 w 25"/>
                    <a:gd name="T41" fmla="*/ 3 h 18"/>
                    <a:gd name="T42" fmla="*/ 1 w 25"/>
                    <a:gd name="T43" fmla="*/ 2 h 1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8"/>
                    <a:gd name="T68" fmla="*/ 25 w 25"/>
                    <a:gd name="T69" fmla="*/ 18 h 1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8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1"/>
                      </a:lnTo>
                      <a:lnTo>
                        <a:pt x="22" y="2"/>
                      </a:lnTo>
                      <a:lnTo>
                        <a:pt x="25" y="3"/>
                      </a:lnTo>
                      <a:lnTo>
                        <a:pt x="25" y="18"/>
                      </a:lnTo>
                      <a:lnTo>
                        <a:pt x="22" y="17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5"/>
                      </a:lnTo>
                      <a:lnTo>
                        <a:pt x="7" y="16"/>
                      </a:lnTo>
                      <a:lnTo>
                        <a:pt x="1" y="17"/>
                      </a:lnTo>
                      <a:lnTo>
                        <a:pt x="0" y="18"/>
                      </a:lnTo>
                      <a:lnTo>
                        <a:pt x="0" y="3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4" name="Freeform 36"/>
                <p:cNvSpPr>
                  <a:spLocks/>
                </p:cNvSpPr>
                <p:nvPr/>
              </p:nvSpPr>
              <p:spPr bwMode="auto">
                <a:xfrm>
                  <a:off x="1630" y="1679"/>
                  <a:ext cx="25" cy="19"/>
                </a:xfrm>
                <a:custGeom>
                  <a:avLst/>
                  <a:gdLst>
                    <a:gd name="T0" fmla="*/ 1 w 25"/>
                    <a:gd name="T1" fmla="*/ 4 h 19"/>
                    <a:gd name="T2" fmla="*/ 4 w 25"/>
                    <a:gd name="T3" fmla="*/ 1 h 19"/>
                    <a:gd name="T4" fmla="*/ 7 w 25"/>
                    <a:gd name="T5" fmla="*/ 1 h 19"/>
                    <a:gd name="T6" fmla="*/ 9 w 25"/>
                    <a:gd name="T7" fmla="*/ 1 h 19"/>
                    <a:gd name="T8" fmla="*/ 10 w 25"/>
                    <a:gd name="T9" fmla="*/ 0 h 19"/>
                    <a:gd name="T10" fmla="*/ 13 w 25"/>
                    <a:gd name="T11" fmla="*/ 0 h 19"/>
                    <a:gd name="T12" fmla="*/ 16 w 25"/>
                    <a:gd name="T13" fmla="*/ 1 h 19"/>
                    <a:gd name="T14" fmla="*/ 19 w 25"/>
                    <a:gd name="T15" fmla="*/ 1 h 19"/>
                    <a:gd name="T16" fmla="*/ 22 w 25"/>
                    <a:gd name="T17" fmla="*/ 2 h 19"/>
                    <a:gd name="T18" fmla="*/ 25 w 25"/>
                    <a:gd name="T19" fmla="*/ 4 h 19"/>
                    <a:gd name="T20" fmla="*/ 25 w 25"/>
                    <a:gd name="T21" fmla="*/ 19 h 19"/>
                    <a:gd name="T22" fmla="*/ 22 w 25"/>
                    <a:gd name="T23" fmla="*/ 17 h 19"/>
                    <a:gd name="T24" fmla="*/ 19 w 25"/>
                    <a:gd name="T25" fmla="*/ 16 h 19"/>
                    <a:gd name="T26" fmla="*/ 16 w 25"/>
                    <a:gd name="T27" fmla="*/ 15 h 19"/>
                    <a:gd name="T28" fmla="*/ 13 w 25"/>
                    <a:gd name="T29" fmla="*/ 15 h 19"/>
                    <a:gd name="T30" fmla="*/ 10 w 25"/>
                    <a:gd name="T31" fmla="*/ 15 h 19"/>
                    <a:gd name="T32" fmla="*/ 9 w 25"/>
                    <a:gd name="T33" fmla="*/ 15 h 19"/>
                    <a:gd name="T34" fmla="*/ 7 w 25"/>
                    <a:gd name="T35" fmla="*/ 16 h 19"/>
                    <a:gd name="T36" fmla="*/ 1 w 25"/>
                    <a:gd name="T37" fmla="*/ 19 h 19"/>
                    <a:gd name="T38" fmla="*/ 0 w 25"/>
                    <a:gd name="T39" fmla="*/ 19 h 19"/>
                    <a:gd name="T40" fmla="*/ 0 w 25"/>
                    <a:gd name="T41" fmla="*/ 4 h 19"/>
                    <a:gd name="T42" fmla="*/ 1 w 25"/>
                    <a:gd name="T43" fmla="*/ 4 h 1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9"/>
                    <a:gd name="T68" fmla="*/ 25 w 25"/>
                    <a:gd name="T69" fmla="*/ 19 h 1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9">
                      <a:moveTo>
                        <a:pt x="1" y="4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1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1"/>
                      </a:lnTo>
                      <a:lnTo>
                        <a:pt x="19" y="1"/>
                      </a:lnTo>
                      <a:lnTo>
                        <a:pt x="22" y="2"/>
                      </a:lnTo>
                      <a:lnTo>
                        <a:pt x="25" y="4"/>
                      </a:lnTo>
                      <a:lnTo>
                        <a:pt x="25" y="19"/>
                      </a:lnTo>
                      <a:lnTo>
                        <a:pt x="22" y="17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5"/>
                      </a:lnTo>
                      <a:lnTo>
                        <a:pt x="7" y="16"/>
                      </a:lnTo>
                      <a:lnTo>
                        <a:pt x="1" y="19"/>
                      </a:lnTo>
                      <a:lnTo>
                        <a:pt x="0" y="19"/>
                      </a:lnTo>
                      <a:lnTo>
                        <a:pt x="0" y="4"/>
                      </a:lnTo>
                      <a:lnTo>
                        <a:pt x="1" y="4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5" name="Freeform 37"/>
                <p:cNvSpPr>
                  <a:spLocks/>
                </p:cNvSpPr>
                <p:nvPr/>
              </p:nvSpPr>
              <p:spPr bwMode="auto">
                <a:xfrm>
                  <a:off x="1630" y="1713"/>
                  <a:ext cx="25" cy="17"/>
                </a:xfrm>
                <a:custGeom>
                  <a:avLst/>
                  <a:gdLst>
                    <a:gd name="T0" fmla="*/ 1 w 25"/>
                    <a:gd name="T1" fmla="*/ 1 h 17"/>
                    <a:gd name="T2" fmla="*/ 4 w 25"/>
                    <a:gd name="T3" fmla="*/ 1 h 17"/>
                    <a:gd name="T4" fmla="*/ 7 w 25"/>
                    <a:gd name="T5" fmla="*/ 0 h 17"/>
                    <a:gd name="T6" fmla="*/ 9 w 25"/>
                    <a:gd name="T7" fmla="*/ 0 h 17"/>
                    <a:gd name="T8" fmla="*/ 10 w 25"/>
                    <a:gd name="T9" fmla="*/ 0 h 17"/>
                    <a:gd name="T10" fmla="*/ 13 w 25"/>
                    <a:gd name="T11" fmla="*/ 0 h 17"/>
                    <a:gd name="T12" fmla="*/ 16 w 25"/>
                    <a:gd name="T13" fmla="*/ 0 h 17"/>
                    <a:gd name="T14" fmla="*/ 19 w 25"/>
                    <a:gd name="T15" fmla="*/ 0 h 17"/>
                    <a:gd name="T16" fmla="*/ 22 w 25"/>
                    <a:gd name="T17" fmla="*/ 1 h 17"/>
                    <a:gd name="T18" fmla="*/ 25 w 25"/>
                    <a:gd name="T19" fmla="*/ 3 h 17"/>
                    <a:gd name="T20" fmla="*/ 25 w 25"/>
                    <a:gd name="T21" fmla="*/ 17 h 17"/>
                    <a:gd name="T22" fmla="*/ 22 w 25"/>
                    <a:gd name="T23" fmla="*/ 16 h 17"/>
                    <a:gd name="T24" fmla="*/ 19 w 25"/>
                    <a:gd name="T25" fmla="*/ 15 h 17"/>
                    <a:gd name="T26" fmla="*/ 16 w 25"/>
                    <a:gd name="T27" fmla="*/ 15 h 17"/>
                    <a:gd name="T28" fmla="*/ 13 w 25"/>
                    <a:gd name="T29" fmla="*/ 14 h 17"/>
                    <a:gd name="T30" fmla="*/ 10 w 25"/>
                    <a:gd name="T31" fmla="*/ 14 h 17"/>
                    <a:gd name="T32" fmla="*/ 9 w 25"/>
                    <a:gd name="T33" fmla="*/ 15 h 17"/>
                    <a:gd name="T34" fmla="*/ 7 w 25"/>
                    <a:gd name="T35" fmla="*/ 15 h 17"/>
                    <a:gd name="T36" fmla="*/ 1 w 25"/>
                    <a:gd name="T37" fmla="*/ 16 h 17"/>
                    <a:gd name="T38" fmla="*/ 0 w 25"/>
                    <a:gd name="T39" fmla="*/ 17 h 17"/>
                    <a:gd name="T40" fmla="*/ 0 w 25"/>
                    <a:gd name="T41" fmla="*/ 3 h 17"/>
                    <a:gd name="T42" fmla="*/ 1 w 25"/>
                    <a:gd name="T43" fmla="*/ 1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7"/>
                    <a:gd name="T68" fmla="*/ 25 w 25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7">
                      <a:moveTo>
                        <a:pt x="1" y="1"/>
                      </a:moveTo>
                      <a:lnTo>
                        <a:pt x="4" y="1"/>
                      </a:lnTo>
                      <a:lnTo>
                        <a:pt x="7" y="0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0"/>
                      </a:lnTo>
                      <a:lnTo>
                        <a:pt x="22" y="1"/>
                      </a:lnTo>
                      <a:lnTo>
                        <a:pt x="25" y="3"/>
                      </a:lnTo>
                      <a:lnTo>
                        <a:pt x="25" y="17"/>
                      </a:lnTo>
                      <a:lnTo>
                        <a:pt x="22" y="16"/>
                      </a:lnTo>
                      <a:lnTo>
                        <a:pt x="19" y="15"/>
                      </a:lnTo>
                      <a:lnTo>
                        <a:pt x="16" y="15"/>
                      </a:lnTo>
                      <a:lnTo>
                        <a:pt x="13" y="14"/>
                      </a:lnTo>
                      <a:lnTo>
                        <a:pt x="10" y="14"/>
                      </a:lnTo>
                      <a:lnTo>
                        <a:pt x="9" y="15"/>
                      </a:lnTo>
                      <a:lnTo>
                        <a:pt x="7" y="15"/>
                      </a:lnTo>
                      <a:lnTo>
                        <a:pt x="1" y="16"/>
                      </a:lnTo>
                      <a:lnTo>
                        <a:pt x="0" y="17"/>
                      </a:lnTo>
                      <a:lnTo>
                        <a:pt x="0" y="3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6" name="Freeform 38"/>
                <p:cNvSpPr>
                  <a:spLocks/>
                </p:cNvSpPr>
                <p:nvPr/>
              </p:nvSpPr>
              <p:spPr bwMode="auto">
                <a:xfrm>
                  <a:off x="1630" y="1745"/>
                  <a:ext cx="25" cy="19"/>
                </a:xfrm>
                <a:custGeom>
                  <a:avLst/>
                  <a:gdLst>
                    <a:gd name="T0" fmla="*/ 1 w 25"/>
                    <a:gd name="T1" fmla="*/ 2 h 19"/>
                    <a:gd name="T2" fmla="*/ 4 w 25"/>
                    <a:gd name="T3" fmla="*/ 1 h 19"/>
                    <a:gd name="T4" fmla="*/ 7 w 25"/>
                    <a:gd name="T5" fmla="*/ 0 h 19"/>
                    <a:gd name="T6" fmla="*/ 9 w 25"/>
                    <a:gd name="T7" fmla="*/ 0 h 19"/>
                    <a:gd name="T8" fmla="*/ 10 w 25"/>
                    <a:gd name="T9" fmla="*/ 0 h 19"/>
                    <a:gd name="T10" fmla="*/ 13 w 25"/>
                    <a:gd name="T11" fmla="*/ 0 h 19"/>
                    <a:gd name="T12" fmla="*/ 16 w 25"/>
                    <a:gd name="T13" fmla="*/ 0 h 19"/>
                    <a:gd name="T14" fmla="*/ 19 w 25"/>
                    <a:gd name="T15" fmla="*/ 0 h 19"/>
                    <a:gd name="T16" fmla="*/ 22 w 25"/>
                    <a:gd name="T17" fmla="*/ 2 h 19"/>
                    <a:gd name="T18" fmla="*/ 25 w 25"/>
                    <a:gd name="T19" fmla="*/ 4 h 19"/>
                    <a:gd name="T20" fmla="*/ 25 w 25"/>
                    <a:gd name="T21" fmla="*/ 19 h 19"/>
                    <a:gd name="T22" fmla="*/ 22 w 25"/>
                    <a:gd name="T23" fmla="*/ 18 h 19"/>
                    <a:gd name="T24" fmla="*/ 19 w 25"/>
                    <a:gd name="T25" fmla="*/ 16 h 19"/>
                    <a:gd name="T26" fmla="*/ 16 w 25"/>
                    <a:gd name="T27" fmla="*/ 15 h 19"/>
                    <a:gd name="T28" fmla="*/ 13 w 25"/>
                    <a:gd name="T29" fmla="*/ 15 h 19"/>
                    <a:gd name="T30" fmla="*/ 10 w 25"/>
                    <a:gd name="T31" fmla="*/ 15 h 19"/>
                    <a:gd name="T32" fmla="*/ 9 w 25"/>
                    <a:gd name="T33" fmla="*/ 16 h 19"/>
                    <a:gd name="T34" fmla="*/ 7 w 25"/>
                    <a:gd name="T35" fmla="*/ 16 h 19"/>
                    <a:gd name="T36" fmla="*/ 1 w 25"/>
                    <a:gd name="T37" fmla="*/ 18 h 19"/>
                    <a:gd name="T38" fmla="*/ 0 w 25"/>
                    <a:gd name="T39" fmla="*/ 19 h 19"/>
                    <a:gd name="T40" fmla="*/ 0 w 25"/>
                    <a:gd name="T41" fmla="*/ 4 h 19"/>
                    <a:gd name="T42" fmla="*/ 1 w 25"/>
                    <a:gd name="T43" fmla="*/ 2 h 1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9"/>
                    <a:gd name="T68" fmla="*/ 25 w 25"/>
                    <a:gd name="T69" fmla="*/ 19 h 1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9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0"/>
                      </a:lnTo>
                      <a:lnTo>
                        <a:pt x="9" y="0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0"/>
                      </a:lnTo>
                      <a:lnTo>
                        <a:pt x="22" y="2"/>
                      </a:lnTo>
                      <a:lnTo>
                        <a:pt x="25" y="4"/>
                      </a:lnTo>
                      <a:lnTo>
                        <a:pt x="25" y="19"/>
                      </a:lnTo>
                      <a:lnTo>
                        <a:pt x="22" y="18"/>
                      </a:lnTo>
                      <a:lnTo>
                        <a:pt x="19" y="16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1" y="18"/>
                      </a:lnTo>
                      <a:lnTo>
                        <a:pt x="0" y="19"/>
                      </a:lnTo>
                      <a:lnTo>
                        <a:pt x="0" y="4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7" name="Freeform 39"/>
                <p:cNvSpPr>
                  <a:spLocks/>
                </p:cNvSpPr>
                <p:nvPr/>
              </p:nvSpPr>
              <p:spPr bwMode="auto">
                <a:xfrm>
                  <a:off x="1630" y="1778"/>
                  <a:ext cx="25" cy="18"/>
                </a:xfrm>
                <a:custGeom>
                  <a:avLst/>
                  <a:gdLst>
                    <a:gd name="T0" fmla="*/ 1 w 25"/>
                    <a:gd name="T1" fmla="*/ 2 h 18"/>
                    <a:gd name="T2" fmla="*/ 4 w 25"/>
                    <a:gd name="T3" fmla="*/ 1 h 18"/>
                    <a:gd name="T4" fmla="*/ 7 w 25"/>
                    <a:gd name="T5" fmla="*/ 1 h 18"/>
                    <a:gd name="T6" fmla="*/ 9 w 25"/>
                    <a:gd name="T7" fmla="*/ 1 h 18"/>
                    <a:gd name="T8" fmla="*/ 10 w 25"/>
                    <a:gd name="T9" fmla="*/ 0 h 18"/>
                    <a:gd name="T10" fmla="*/ 13 w 25"/>
                    <a:gd name="T11" fmla="*/ 0 h 18"/>
                    <a:gd name="T12" fmla="*/ 16 w 25"/>
                    <a:gd name="T13" fmla="*/ 0 h 18"/>
                    <a:gd name="T14" fmla="*/ 19 w 25"/>
                    <a:gd name="T15" fmla="*/ 1 h 18"/>
                    <a:gd name="T16" fmla="*/ 22 w 25"/>
                    <a:gd name="T17" fmla="*/ 2 h 18"/>
                    <a:gd name="T18" fmla="*/ 25 w 25"/>
                    <a:gd name="T19" fmla="*/ 3 h 18"/>
                    <a:gd name="T20" fmla="*/ 25 w 25"/>
                    <a:gd name="T21" fmla="*/ 18 h 18"/>
                    <a:gd name="T22" fmla="*/ 22 w 25"/>
                    <a:gd name="T23" fmla="*/ 17 h 18"/>
                    <a:gd name="T24" fmla="*/ 19 w 25"/>
                    <a:gd name="T25" fmla="*/ 16 h 18"/>
                    <a:gd name="T26" fmla="*/ 16 w 25"/>
                    <a:gd name="T27" fmla="*/ 16 h 18"/>
                    <a:gd name="T28" fmla="*/ 13 w 25"/>
                    <a:gd name="T29" fmla="*/ 15 h 18"/>
                    <a:gd name="T30" fmla="*/ 10 w 25"/>
                    <a:gd name="T31" fmla="*/ 15 h 18"/>
                    <a:gd name="T32" fmla="*/ 9 w 25"/>
                    <a:gd name="T33" fmla="*/ 16 h 18"/>
                    <a:gd name="T34" fmla="*/ 7 w 25"/>
                    <a:gd name="T35" fmla="*/ 16 h 18"/>
                    <a:gd name="T36" fmla="*/ 1 w 25"/>
                    <a:gd name="T37" fmla="*/ 18 h 18"/>
                    <a:gd name="T38" fmla="*/ 0 w 25"/>
                    <a:gd name="T39" fmla="*/ 18 h 18"/>
                    <a:gd name="T40" fmla="*/ 0 w 25"/>
                    <a:gd name="T41" fmla="*/ 3 h 18"/>
                    <a:gd name="T42" fmla="*/ 1 w 25"/>
                    <a:gd name="T43" fmla="*/ 2 h 1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8"/>
                    <a:gd name="T68" fmla="*/ 25 w 25"/>
                    <a:gd name="T69" fmla="*/ 18 h 1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8">
                      <a:moveTo>
                        <a:pt x="1" y="2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1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1"/>
                      </a:lnTo>
                      <a:lnTo>
                        <a:pt x="22" y="2"/>
                      </a:lnTo>
                      <a:lnTo>
                        <a:pt x="25" y="3"/>
                      </a:lnTo>
                      <a:lnTo>
                        <a:pt x="25" y="18"/>
                      </a:lnTo>
                      <a:lnTo>
                        <a:pt x="22" y="17"/>
                      </a:lnTo>
                      <a:lnTo>
                        <a:pt x="19" y="16"/>
                      </a:lnTo>
                      <a:lnTo>
                        <a:pt x="16" y="16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1" y="18"/>
                      </a:lnTo>
                      <a:lnTo>
                        <a:pt x="0" y="18"/>
                      </a:lnTo>
                      <a:lnTo>
                        <a:pt x="0" y="3"/>
                      </a:lnTo>
                      <a:lnTo>
                        <a:pt x="1" y="2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8" name="Freeform 40"/>
                <p:cNvSpPr>
                  <a:spLocks/>
                </p:cNvSpPr>
                <p:nvPr/>
              </p:nvSpPr>
              <p:spPr bwMode="auto">
                <a:xfrm>
                  <a:off x="1630" y="1811"/>
                  <a:ext cx="25" cy="19"/>
                </a:xfrm>
                <a:custGeom>
                  <a:avLst/>
                  <a:gdLst>
                    <a:gd name="T0" fmla="*/ 1 w 25"/>
                    <a:gd name="T1" fmla="*/ 3 h 19"/>
                    <a:gd name="T2" fmla="*/ 4 w 25"/>
                    <a:gd name="T3" fmla="*/ 1 h 19"/>
                    <a:gd name="T4" fmla="*/ 7 w 25"/>
                    <a:gd name="T5" fmla="*/ 1 h 19"/>
                    <a:gd name="T6" fmla="*/ 9 w 25"/>
                    <a:gd name="T7" fmla="*/ 1 h 19"/>
                    <a:gd name="T8" fmla="*/ 10 w 25"/>
                    <a:gd name="T9" fmla="*/ 0 h 19"/>
                    <a:gd name="T10" fmla="*/ 13 w 25"/>
                    <a:gd name="T11" fmla="*/ 0 h 19"/>
                    <a:gd name="T12" fmla="*/ 16 w 25"/>
                    <a:gd name="T13" fmla="*/ 0 h 19"/>
                    <a:gd name="T14" fmla="*/ 19 w 25"/>
                    <a:gd name="T15" fmla="*/ 1 h 19"/>
                    <a:gd name="T16" fmla="*/ 22 w 25"/>
                    <a:gd name="T17" fmla="*/ 3 h 19"/>
                    <a:gd name="T18" fmla="*/ 25 w 25"/>
                    <a:gd name="T19" fmla="*/ 4 h 19"/>
                    <a:gd name="T20" fmla="*/ 25 w 25"/>
                    <a:gd name="T21" fmla="*/ 19 h 19"/>
                    <a:gd name="T22" fmla="*/ 22 w 25"/>
                    <a:gd name="T23" fmla="*/ 18 h 19"/>
                    <a:gd name="T24" fmla="*/ 19 w 25"/>
                    <a:gd name="T25" fmla="*/ 15 h 19"/>
                    <a:gd name="T26" fmla="*/ 16 w 25"/>
                    <a:gd name="T27" fmla="*/ 15 h 19"/>
                    <a:gd name="T28" fmla="*/ 13 w 25"/>
                    <a:gd name="T29" fmla="*/ 15 h 19"/>
                    <a:gd name="T30" fmla="*/ 10 w 25"/>
                    <a:gd name="T31" fmla="*/ 15 h 19"/>
                    <a:gd name="T32" fmla="*/ 9 w 25"/>
                    <a:gd name="T33" fmla="*/ 15 h 19"/>
                    <a:gd name="T34" fmla="*/ 7 w 25"/>
                    <a:gd name="T35" fmla="*/ 15 h 19"/>
                    <a:gd name="T36" fmla="*/ 1 w 25"/>
                    <a:gd name="T37" fmla="*/ 18 h 19"/>
                    <a:gd name="T38" fmla="*/ 0 w 25"/>
                    <a:gd name="T39" fmla="*/ 19 h 19"/>
                    <a:gd name="T40" fmla="*/ 0 w 25"/>
                    <a:gd name="T41" fmla="*/ 4 h 19"/>
                    <a:gd name="T42" fmla="*/ 1 w 25"/>
                    <a:gd name="T43" fmla="*/ 3 h 1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9"/>
                    <a:gd name="T68" fmla="*/ 25 w 25"/>
                    <a:gd name="T69" fmla="*/ 19 h 1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9">
                      <a:moveTo>
                        <a:pt x="1" y="3"/>
                      </a:moveTo>
                      <a:lnTo>
                        <a:pt x="4" y="1"/>
                      </a:lnTo>
                      <a:lnTo>
                        <a:pt x="7" y="1"/>
                      </a:lnTo>
                      <a:lnTo>
                        <a:pt x="9" y="1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9" y="1"/>
                      </a:lnTo>
                      <a:lnTo>
                        <a:pt x="22" y="3"/>
                      </a:lnTo>
                      <a:lnTo>
                        <a:pt x="25" y="4"/>
                      </a:lnTo>
                      <a:lnTo>
                        <a:pt x="25" y="19"/>
                      </a:lnTo>
                      <a:lnTo>
                        <a:pt x="22" y="18"/>
                      </a:lnTo>
                      <a:lnTo>
                        <a:pt x="19" y="15"/>
                      </a:lnTo>
                      <a:lnTo>
                        <a:pt x="16" y="15"/>
                      </a:lnTo>
                      <a:lnTo>
                        <a:pt x="13" y="15"/>
                      </a:lnTo>
                      <a:lnTo>
                        <a:pt x="10" y="15"/>
                      </a:lnTo>
                      <a:lnTo>
                        <a:pt x="9" y="15"/>
                      </a:lnTo>
                      <a:lnTo>
                        <a:pt x="7" y="15"/>
                      </a:lnTo>
                      <a:lnTo>
                        <a:pt x="1" y="18"/>
                      </a:lnTo>
                      <a:lnTo>
                        <a:pt x="0" y="19"/>
                      </a:lnTo>
                      <a:lnTo>
                        <a:pt x="0" y="4"/>
                      </a:lnTo>
                      <a:lnTo>
                        <a:pt x="1" y="3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19" name="Freeform 41"/>
                <p:cNvSpPr>
                  <a:spLocks/>
                </p:cNvSpPr>
                <p:nvPr/>
              </p:nvSpPr>
              <p:spPr bwMode="auto">
                <a:xfrm>
                  <a:off x="1630" y="1455"/>
                  <a:ext cx="25" cy="13"/>
                </a:xfrm>
                <a:custGeom>
                  <a:avLst/>
                  <a:gdLst>
                    <a:gd name="T0" fmla="*/ 1 w 25"/>
                    <a:gd name="T1" fmla="*/ 3 h 13"/>
                    <a:gd name="T2" fmla="*/ 4 w 25"/>
                    <a:gd name="T3" fmla="*/ 2 h 13"/>
                    <a:gd name="T4" fmla="*/ 7 w 25"/>
                    <a:gd name="T5" fmla="*/ 2 h 13"/>
                    <a:gd name="T6" fmla="*/ 9 w 25"/>
                    <a:gd name="T7" fmla="*/ 2 h 13"/>
                    <a:gd name="T8" fmla="*/ 10 w 25"/>
                    <a:gd name="T9" fmla="*/ 0 h 13"/>
                    <a:gd name="T10" fmla="*/ 13 w 25"/>
                    <a:gd name="T11" fmla="*/ 0 h 13"/>
                    <a:gd name="T12" fmla="*/ 16 w 25"/>
                    <a:gd name="T13" fmla="*/ 2 h 13"/>
                    <a:gd name="T14" fmla="*/ 19 w 25"/>
                    <a:gd name="T15" fmla="*/ 2 h 13"/>
                    <a:gd name="T16" fmla="*/ 22 w 25"/>
                    <a:gd name="T17" fmla="*/ 3 h 13"/>
                    <a:gd name="T18" fmla="*/ 25 w 25"/>
                    <a:gd name="T19" fmla="*/ 4 h 13"/>
                    <a:gd name="T20" fmla="*/ 25 w 25"/>
                    <a:gd name="T21" fmla="*/ 13 h 13"/>
                    <a:gd name="T22" fmla="*/ 22 w 25"/>
                    <a:gd name="T23" fmla="*/ 11 h 13"/>
                    <a:gd name="T24" fmla="*/ 19 w 25"/>
                    <a:gd name="T25" fmla="*/ 10 h 13"/>
                    <a:gd name="T26" fmla="*/ 16 w 25"/>
                    <a:gd name="T27" fmla="*/ 10 h 13"/>
                    <a:gd name="T28" fmla="*/ 13 w 25"/>
                    <a:gd name="T29" fmla="*/ 9 h 13"/>
                    <a:gd name="T30" fmla="*/ 10 w 25"/>
                    <a:gd name="T31" fmla="*/ 9 h 13"/>
                    <a:gd name="T32" fmla="*/ 9 w 25"/>
                    <a:gd name="T33" fmla="*/ 10 h 13"/>
                    <a:gd name="T34" fmla="*/ 7 w 25"/>
                    <a:gd name="T35" fmla="*/ 10 h 13"/>
                    <a:gd name="T36" fmla="*/ 1 w 25"/>
                    <a:gd name="T37" fmla="*/ 11 h 13"/>
                    <a:gd name="T38" fmla="*/ 0 w 25"/>
                    <a:gd name="T39" fmla="*/ 12 h 13"/>
                    <a:gd name="T40" fmla="*/ 0 w 25"/>
                    <a:gd name="T41" fmla="*/ 4 h 13"/>
                    <a:gd name="T42" fmla="*/ 1 w 25"/>
                    <a:gd name="T43" fmla="*/ 3 h 13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5"/>
                    <a:gd name="T67" fmla="*/ 0 h 13"/>
                    <a:gd name="T68" fmla="*/ 25 w 25"/>
                    <a:gd name="T69" fmla="*/ 13 h 13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5" h="13">
                      <a:moveTo>
                        <a:pt x="1" y="3"/>
                      </a:moveTo>
                      <a:lnTo>
                        <a:pt x="4" y="2"/>
                      </a:lnTo>
                      <a:lnTo>
                        <a:pt x="7" y="2"/>
                      </a:lnTo>
                      <a:lnTo>
                        <a:pt x="9" y="2"/>
                      </a:lnTo>
                      <a:lnTo>
                        <a:pt x="10" y="0"/>
                      </a:lnTo>
                      <a:lnTo>
                        <a:pt x="13" y="0"/>
                      </a:lnTo>
                      <a:lnTo>
                        <a:pt x="16" y="2"/>
                      </a:lnTo>
                      <a:lnTo>
                        <a:pt x="19" y="2"/>
                      </a:lnTo>
                      <a:lnTo>
                        <a:pt x="22" y="3"/>
                      </a:lnTo>
                      <a:lnTo>
                        <a:pt x="25" y="4"/>
                      </a:lnTo>
                      <a:lnTo>
                        <a:pt x="25" y="13"/>
                      </a:lnTo>
                      <a:lnTo>
                        <a:pt x="22" y="11"/>
                      </a:lnTo>
                      <a:lnTo>
                        <a:pt x="19" y="10"/>
                      </a:lnTo>
                      <a:lnTo>
                        <a:pt x="16" y="10"/>
                      </a:lnTo>
                      <a:lnTo>
                        <a:pt x="13" y="9"/>
                      </a:lnTo>
                      <a:lnTo>
                        <a:pt x="10" y="9"/>
                      </a:lnTo>
                      <a:lnTo>
                        <a:pt x="9" y="10"/>
                      </a:lnTo>
                      <a:lnTo>
                        <a:pt x="7" y="10"/>
                      </a:lnTo>
                      <a:lnTo>
                        <a:pt x="1" y="11"/>
                      </a:lnTo>
                      <a:lnTo>
                        <a:pt x="0" y="12"/>
                      </a:lnTo>
                      <a:lnTo>
                        <a:pt x="0" y="4"/>
                      </a:lnTo>
                      <a:lnTo>
                        <a:pt x="1" y="3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1420" y="1564"/>
                <a:ext cx="115" cy="239"/>
              </a:xfrm>
              <a:custGeom>
                <a:avLst/>
                <a:gdLst>
                  <a:gd name="T0" fmla="*/ 115 w 115"/>
                  <a:gd name="T1" fmla="*/ 232 h 239"/>
                  <a:gd name="T2" fmla="*/ 115 w 115"/>
                  <a:gd name="T3" fmla="*/ 0 h 239"/>
                  <a:gd name="T4" fmla="*/ 0 w 115"/>
                  <a:gd name="T5" fmla="*/ 41 h 239"/>
                  <a:gd name="T6" fmla="*/ 0 w 115"/>
                  <a:gd name="T7" fmla="*/ 239 h 239"/>
                  <a:gd name="T8" fmla="*/ 115 w 115"/>
                  <a:gd name="T9" fmla="*/ 232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"/>
                  <a:gd name="T16" fmla="*/ 0 h 239"/>
                  <a:gd name="T17" fmla="*/ 115 w 11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" h="239">
                    <a:moveTo>
                      <a:pt x="115" y="232"/>
                    </a:moveTo>
                    <a:lnTo>
                      <a:pt x="115" y="0"/>
                    </a:lnTo>
                    <a:lnTo>
                      <a:pt x="0" y="41"/>
                    </a:lnTo>
                    <a:lnTo>
                      <a:pt x="0" y="239"/>
                    </a:lnTo>
                    <a:lnTo>
                      <a:pt x="115" y="232"/>
                    </a:lnTo>
                    <a:close/>
                  </a:path>
                </a:pathLst>
              </a:custGeom>
              <a:solidFill>
                <a:srgbClr val="E0E0E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1496" y="1571"/>
                <a:ext cx="15" cy="227"/>
              </a:xfrm>
              <a:custGeom>
                <a:avLst/>
                <a:gdLst>
                  <a:gd name="T0" fmla="*/ 15 w 15"/>
                  <a:gd name="T1" fmla="*/ 0 h 227"/>
                  <a:gd name="T2" fmla="*/ 15 w 15"/>
                  <a:gd name="T3" fmla="*/ 227 h 227"/>
                  <a:gd name="T4" fmla="*/ 0 w 15"/>
                  <a:gd name="T5" fmla="*/ 227 h 227"/>
                  <a:gd name="T6" fmla="*/ 0 w 15"/>
                  <a:gd name="T7" fmla="*/ 6 h 227"/>
                  <a:gd name="T8" fmla="*/ 15 w 15"/>
                  <a:gd name="T9" fmla="*/ 0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227"/>
                  <a:gd name="T17" fmla="*/ 15 w 15"/>
                  <a:gd name="T18" fmla="*/ 227 h 2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227">
                    <a:moveTo>
                      <a:pt x="15" y="0"/>
                    </a:moveTo>
                    <a:lnTo>
                      <a:pt x="15" y="227"/>
                    </a:lnTo>
                    <a:lnTo>
                      <a:pt x="0" y="227"/>
                    </a:lnTo>
                    <a:lnTo>
                      <a:pt x="0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E0E0E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1366" y="1852"/>
                <a:ext cx="5" cy="43"/>
              </a:xfrm>
              <a:custGeom>
                <a:avLst/>
                <a:gdLst>
                  <a:gd name="T0" fmla="*/ 0 w 5"/>
                  <a:gd name="T1" fmla="*/ 1 h 43"/>
                  <a:gd name="T2" fmla="*/ 0 w 5"/>
                  <a:gd name="T3" fmla="*/ 43 h 43"/>
                  <a:gd name="T4" fmla="*/ 5 w 5"/>
                  <a:gd name="T5" fmla="*/ 43 h 43"/>
                  <a:gd name="T6" fmla="*/ 5 w 5"/>
                  <a:gd name="T7" fmla="*/ 0 h 43"/>
                  <a:gd name="T8" fmla="*/ 0 w 5"/>
                  <a:gd name="T9" fmla="*/ 1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3"/>
                  <a:gd name="T17" fmla="*/ 5 w 5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3">
                    <a:moveTo>
                      <a:pt x="0" y="1"/>
                    </a:moveTo>
                    <a:lnTo>
                      <a:pt x="0" y="43"/>
                    </a:lnTo>
                    <a:lnTo>
                      <a:pt x="5" y="43"/>
                    </a:lnTo>
                    <a:lnTo>
                      <a:pt x="5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0A0A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1530" y="1853"/>
                <a:ext cx="10" cy="52"/>
              </a:xfrm>
              <a:custGeom>
                <a:avLst/>
                <a:gdLst>
                  <a:gd name="T0" fmla="*/ 10 w 10"/>
                  <a:gd name="T1" fmla="*/ 0 h 52"/>
                  <a:gd name="T2" fmla="*/ 10 w 10"/>
                  <a:gd name="T3" fmla="*/ 52 h 52"/>
                  <a:gd name="T4" fmla="*/ 5 w 10"/>
                  <a:gd name="T5" fmla="*/ 52 h 52"/>
                  <a:gd name="T6" fmla="*/ 2 w 10"/>
                  <a:gd name="T7" fmla="*/ 52 h 52"/>
                  <a:gd name="T8" fmla="*/ 0 w 10"/>
                  <a:gd name="T9" fmla="*/ 52 h 52"/>
                  <a:gd name="T10" fmla="*/ 0 w 10"/>
                  <a:gd name="T11" fmla="*/ 0 h 52"/>
                  <a:gd name="T12" fmla="*/ 10 w 10"/>
                  <a:gd name="T13" fmla="*/ 0 h 5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"/>
                  <a:gd name="T22" fmla="*/ 0 h 52"/>
                  <a:gd name="T23" fmla="*/ 10 w 10"/>
                  <a:gd name="T24" fmla="*/ 52 h 5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" h="52">
                    <a:moveTo>
                      <a:pt x="10" y="0"/>
                    </a:moveTo>
                    <a:lnTo>
                      <a:pt x="10" y="52"/>
                    </a:lnTo>
                    <a:lnTo>
                      <a:pt x="5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A0A0A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1464" y="1848"/>
                <a:ext cx="10" cy="55"/>
              </a:xfrm>
              <a:custGeom>
                <a:avLst/>
                <a:gdLst>
                  <a:gd name="T0" fmla="*/ 10 w 10"/>
                  <a:gd name="T1" fmla="*/ 4 h 55"/>
                  <a:gd name="T2" fmla="*/ 10 w 10"/>
                  <a:gd name="T3" fmla="*/ 55 h 55"/>
                  <a:gd name="T4" fmla="*/ 0 w 10"/>
                  <a:gd name="T5" fmla="*/ 54 h 55"/>
                  <a:gd name="T6" fmla="*/ 0 w 10"/>
                  <a:gd name="T7" fmla="*/ 0 h 55"/>
                  <a:gd name="T8" fmla="*/ 10 w 10"/>
                  <a:gd name="T9" fmla="*/ 4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55"/>
                  <a:gd name="T17" fmla="*/ 10 w 10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55">
                    <a:moveTo>
                      <a:pt x="10" y="4"/>
                    </a:moveTo>
                    <a:lnTo>
                      <a:pt x="10" y="55"/>
                    </a:lnTo>
                    <a:lnTo>
                      <a:pt x="0" y="54"/>
                    </a:lnTo>
                    <a:lnTo>
                      <a:pt x="0" y="0"/>
                    </a:lnTo>
                    <a:lnTo>
                      <a:pt x="10" y="4"/>
                    </a:lnTo>
                    <a:close/>
                  </a:path>
                </a:pathLst>
              </a:custGeom>
              <a:solidFill>
                <a:srgbClr val="A0A0A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1415" y="1848"/>
                <a:ext cx="6" cy="50"/>
              </a:xfrm>
              <a:custGeom>
                <a:avLst/>
                <a:gdLst>
                  <a:gd name="T0" fmla="*/ 6 w 6"/>
                  <a:gd name="T1" fmla="*/ 6 h 50"/>
                  <a:gd name="T2" fmla="*/ 6 w 6"/>
                  <a:gd name="T3" fmla="*/ 50 h 50"/>
                  <a:gd name="T4" fmla="*/ 0 w 6"/>
                  <a:gd name="T5" fmla="*/ 50 h 50"/>
                  <a:gd name="T6" fmla="*/ 0 w 6"/>
                  <a:gd name="T7" fmla="*/ 0 h 50"/>
                  <a:gd name="T8" fmla="*/ 6 w 6"/>
                  <a:gd name="T9" fmla="*/ 6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"/>
                  <a:gd name="T16" fmla="*/ 0 h 50"/>
                  <a:gd name="T17" fmla="*/ 6 w 6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" h="50">
                    <a:moveTo>
                      <a:pt x="6" y="6"/>
                    </a:moveTo>
                    <a:lnTo>
                      <a:pt x="6" y="50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A0A0A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1546" y="1853"/>
                <a:ext cx="39" cy="44"/>
              </a:xfrm>
              <a:custGeom>
                <a:avLst/>
                <a:gdLst>
                  <a:gd name="T0" fmla="*/ 39 w 39"/>
                  <a:gd name="T1" fmla="*/ 0 h 44"/>
                  <a:gd name="T2" fmla="*/ 0 w 39"/>
                  <a:gd name="T3" fmla="*/ 2 h 44"/>
                  <a:gd name="T4" fmla="*/ 0 w 39"/>
                  <a:gd name="T5" fmla="*/ 44 h 44"/>
                  <a:gd name="T6" fmla="*/ 39 w 39"/>
                  <a:gd name="T7" fmla="*/ 44 h 44"/>
                  <a:gd name="T8" fmla="*/ 39 w 39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4"/>
                  <a:gd name="T17" fmla="*/ 39 w 3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4">
                    <a:moveTo>
                      <a:pt x="39" y="0"/>
                    </a:moveTo>
                    <a:lnTo>
                      <a:pt x="0" y="2"/>
                    </a:lnTo>
                    <a:lnTo>
                      <a:pt x="0" y="44"/>
                    </a:lnTo>
                    <a:lnTo>
                      <a:pt x="39" y="44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0606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3" name="Line 49"/>
              <p:cNvSpPr>
                <a:spLocks noChangeShapeType="1"/>
              </p:cNvSpPr>
              <p:nvPr/>
            </p:nvSpPr>
            <p:spPr bwMode="auto">
              <a:xfrm>
                <a:off x="1565" y="1858"/>
                <a:ext cx="1" cy="37"/>
              </a:xfrm>
              <a:prstGeom prst="line">
                <a:avLst/>
              </a:prstGeom>
              <a:noFill/>
              <a:ln w="7938">
                <a:solidFill>
                  <a:srgbClr val="20202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4" name="Line 50"/>
              <p:cNvSpPr>
                <a:spLocks noChangeShapeType="1"/>
              </p:cNvSpPr>
              <p:nvPr/>
            </p:nvSpPr>
            <p:spPr bwMode="auto">
              <a:xfrm>
                <a:off x="1569" y="1873"/>
                <a:ext cx="14" cy="1"/>
              </a:xfrm>
              <a:prstGeom prst="line">
                <a:avLst/>
              </a:prstGeom>
              <a:noFill/>
              <a:ln w="7938">
                <a:solidFill>
                  <a:srgbClr val="20202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5" name="Line 51"/>
              <p:cNvSpPr>
                <a:spLocks noChangeShapeType="1"/>
              </p:cNvSpPr>
              <p:nvPr/>
            </p:nvSpPr>
            <p:spPr bwMode="auto">
              <a:xfrm>
                <a:off x="1575" y="1876"/>
                <a:ext cx="1" cy="19"/>
              </a:xfrm>
              <a:prstGeom prst="line">
                <a:avLst/>
              </a:prstGeom>
              <a:noFill/>
              <a:ln w="7938">
                <a:solidFill>
                  <a:srgbClr val="20202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grpSp>
            <p:nvGrpSpPr>
              <p:cNvPr id="6" name="Group 52"/>
              <p:cNvGrpSpPr>
                <a:grpSpLocks/>
              </p:cNvGrpSpPr>
              <p:nvPr/>
            </p:nvGrpSpPr>
            <p:grpSpPr bwMode="auto">
              <a:xfrm>
                <a:off x="1412" y="1570"/>
                <a:ext cx="125" cy="238"/>
                <a:chOff x="1412" y="1570"/>
                <a:chExt cx="125" cy="238"/>
              </a:xfrm>
            </p:grpSpPr>
            <p:sp>
              <p:nvSpPr>
                <p:cNvPr id="89" name="Freeform 53"/>
                <p:cNvSpPr>
                  <a:spLocks/>
                </p:cNvSpPr>
                <p:nvPr/>
              </p:nvSpPr>
              <p:spPr bwMode="auto">
                <a:xfrm>
                  <a:off x="1412" y="1570"/>
                  <a:ext cx="125" cy="238"/>
                </a:xfrm>
                <a:custGeom>
                  <a:avLst/>
                  <a:gdLst>
                    <a:gd name="T0" fmla="*/ 125 w 125"/>
                    <a:gd name="T1" fmla="*/ 232 h 238"/>
                    <a:gd name="T2" fmla="*/ 125 w 125"/>
                    <a:gd name="T3" fmla="*/ 0 h 238"/>
                    <a:gd name="T4" fmla="*/ 0 w 125"/>
                    <a:gd name="T5" fmla="*/ 42 h 238"/>
                    <a:gd name="T6" fmla="*/ 0 w 125"/>
                    <a:gd name="T7" fmla="*/ 238 h 238"/>
                    <a:gd name="T8" fmla="*/ 125 w 125"/>
                    <a:gd name="T9" fmla="*/ 232 h 2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5"/>
                    <a:gd name="T16" fmla="*/ 0 h 238"/>
                    <a:gd name="T17" fmla="*/ 125 w 125"/>
                    <a:gd name="T18" fmla="*/ 238 h 2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5" h="238">
                      <a:moveTo>
                        <a:pt x="125" y="232"/>
                      </a:moveTo>
                      <a:lnTo>
                        <a:pt x="125" y="0"/>
                      </a:lnTo>
                      <a:lnTo>
                        <a:pt x="0" y="42"/>
                      </a:lnTo>
                      <a:lnTo>
                        <a:pt x="0" y="238"/>
                      </a:lnTo>
                      <a:lnTo>
                        <a:pt x="125" y="232"/>
                      </a:lnTo>
                      <a:close/>
                    </a:path>
                  </a:pathLst>
                </a:custGeom>
                <a:solidFill>
                  <a:srgbClr val="60606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0" name="Freeform 54"/>
                <p:cNvSpPr>
                  <a:spLocks/>
                </p:cNvSpPr>
                <p:nvPr/>
              </p:nvSpPr>
              <p:spPr bwMode="auto">
                <a:xfrm>
                  <a:off x="1420" y="1579"/>
                  <a:ext cx="110" cy="229"/>
                </a:xfrm>
                <a:custGeom>
                  <a:avLst/>
                  <a:gdLst>
                    <a:gd name="T0" fmla="*/ 110 w 110"/>
                    <a:gd name="T1" fmla="*/ 222 h 229"/>
                    <a:gd name="T2" fmla="*/ 110 w 110"/>
                    <a:gd name="T3" fmla="*/ 0 h 229"/>
                    <a:gd name="T4" fmla="*/ 0 w 110"/>
                    <a:gd name="T5" fmla="*/ 39 h 229"/>
                    <a:gd name="T6" fmla="*/ 0 w 110"/>
                    <a:gd name="T7" fmla="*/ 229 h 229"/>
                    <a:gd name="T8" fmla="*/ 110 w 110"/>
                    <a:gd name="T9" fmla="*/ 222 h 22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229"/>
                    <a:gd name="T17" fmla="*/ 110 w 110"/>
                    <a:gd name="T18" fmla="*/ 229 h 22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229">
                      <a:moveTo>
                        <a:pt x="110" y="222"/>
                      </a:moveTo>
                      <a:lnTo>
                        <a:pt x="110" y="0"/>
                      </a:lnTo>
                      <a:lnTo>
                        <a:pt x="0" y="39"/>
                      </a:lnTo>
                      <a:lnTo>
                        <a:pt x="0" y="229"/>
                      </a:lnTo>
                      <a:lnTo>
                        <a:pt x="110" y="222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1" name="Freeform 55"/>
                <p:cNvSpPr>
                  <a:spLocks/>
                </p:cNvSpPr>
                <p:nvPr/>
              </p:nvSpPr>
              <p:spPr bwMode="auto">
                <a:xfrm>
                  <a:off x="1420" y="1596"/>
                  <a:ext cx="110" cy="50"/>
                </a:xfrm>
                <a:custGeom>
                  <a:avLst/>
                  <a:gdLst>
                    <a:gd name="T0" fmla="*/ 110 w 110"/>
                    <a:gd name="T1" fmla="*/ 16 h 50"/>
                    <a:gd name="T2" fmla="*/ 110 w 110"/>
                    <a:gd name="T3" fmla="*/ 0 h 50"/>
                    <a:gd name="T4" fmla="*/ 0 w 110"/>
                    <a:gd name="T5" fmla="*/ 37 h 50"/>
                    <a:gd name="T6" fmla="*/ 0 w 110"/>
                    <a:gd name="T7" fmla="*/ 50 h 50"/>
                    <a:gd name="T8" fmla="*/ 110 w 110"/>
                    <a:gd name="T9" fmla="*/ 16 h 5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50"/>
                    <a:gd name="T17" fmla="*/ 110 w 110"/>
                    <a:gd name="T18" fmla="*/ 50 h 5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50">
                      <a:moveTo>
                        <a:pt x="110" y="16"/>
                      </a:moveTo>
                      <a:lnTo>
                        <a:pt x="110" y="0"/>
                      </a:lnTo>
                      <a:lnTo>
                        <a:pt x="0" y="37"/>
                      </a:lnTo>
                      <a:lnTo>
                        <a:pt x="0" y="50"/>
                      </a:lnTo>
                      <a:lnTo>
                        <a:pt x="110" y="16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2" name="Freeform 56"/>
                <p:cNvSpPr>
                  <a:spLocks/>
                </p:cNvSpPr>
                <p:nvPr/>
              </p:nvSpPr>
              <p:spPr bwMode="auto">
                <a:xfrm>
                  <a:off x="1420" y="1632"/>
                  <a:ext cx="110" cy="41"/>
                </a:xfrm>
                <a:custGeom>
                  <a:avLst/>
                  <a:gdLst>
                    <a:gd name="T0" fmla="*/ 110 w 110"/>
                    <a:gd name="T1" fmla="*/ 14 h 41"/>
                    <a:gd name="T2" fmla="*/ 110 w 110"/>
                    <a:gd name="T3" fmla="*/ 0 h 41"/>
                    <a:gd name="T4" fmla="*/ 0 w 110"/>
                    <a:gd name="T5" fmla="*/ 30 h 41"/>
                    <a:gd name="T6" fmla="*/ 0 w 110"/>
                    <a:gd name="T7" fmla="*/ 41 h 41"/>
                    <a:gd name="T8" fmla="*/ 110 w 110"/>
                    <a:gd name="T9" fmla="*/ 14 h 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41"/>
                    <a:gd name="T17" fmla="*/ 110 w 110"/>
                    <a:gd name="T18" fmla="*/ 41 h 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41">
                      <a:moveTo>
                        <a:pt x="110" y="14"/>
                      </a:moveTo>
                      <a:lnTo>
                        <a:pt x="110" y="0"/>
                      </a:lnTo>
                      <a:lnTo>
                        <a:pt x="0" y="30"/>
                      </a:lnTo>
                      <a:lnTo>
                        <a:pt x="0" y="41"/>
                      </a:lnTo>
                      <a:lnTo>
                        <a:pt x="110" y="14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3" name="Freeform 57"/>
                <p:cNvSpPr>
                  <a:spLocks/>
                </p:cNvSpPr>
                <p:nvPr/>
              </p:nvSpPr>
              <p:spPr bwMode="auto">
                <a:xfrm>
                  <a:off x="1420" y="1666"/>
                  <a:ext cx="110" cy="39"/>
                </a:xfrm>
                <a:custGeom>
                  <a:avLst/>
                  <a:gdLst>
                    <a:gd name="T0" fmla="*/ 110 w 110"/>
                    <a:gd name="T1" fmla="*/ 15 h 39"/>
                    <a:gd name="T2" fmla="*/ 110 w 110"/>
                    <a:gd name="T3" fmla="*/ 0 h 39"/>
                    <a:gd name="T4" fmla="*/ 0 w 110"/>
                    <a:gd name="T5" fmla="*/ 27 h 39"/>
                    <a:gd name="T6" fmla="*/ 0 w 110"/>
                    <a:gd name="T7" fmla="*/ 39 h 39"/>
                    <a:gd name="T8" fmla="*/ 110 w 110"/>
                    <a:gd name="T9" fmla="*/ 15 h 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39"/>
                    <a:gd name="T17" fmla="*/ 110 w 110"/>
                    <a:gd name="T18" fmla="*/ 39 h 3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39">
                      <a:moveTo>
                        <a:pt x="110" y="15"/>
                      </a:moveTo>
                      <a:lnTo>
                        <a:pt x="110" y="0"/>
                      </a:lnTo>
                      <a:lnTo>
                        <a:pt x="0" y="27"/>
                      </a:lnTo>
                      <a:lnTo>
                        <a:pt x="0" y="39"/>
                      </a:lnTo>
                      <a:lnTo>
                        <a:pt x="110" y="15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4" name="Freeform 58"/>
                <p:cNvSpPr>
                  <a:spLocks/>
                </p:cNvSpPr>
                <p:nvPr/>
              </p:nvSpPr>
              <p:spPr bwMode="auto">
                <a:xfrm>
                  <a:off x="1420" y="1700"/>
                  <a:ext cx="110" cy="36"/>
                </a:xfrm>
                <a:custGeom>
                  <a:avLst/>
                  <a:gdLst>
                    <a:gd name="T0" fmla="*/ 110 w 110"/>
                    <a:gd name="T1" fmla="*/ 17 h 36"/>
                    <a:gd name="T2" fmla="*/ 110 w 110"/>
                    <a:gd name="T3" fmla="*/ 0 h 36"/>
                    <a:gd name="T4" fmla="*/ 0 w 110"/>
                    <a:gd name="T5" fmla="*/ 21 h 36"/>
                    <a:gd name="T6" fmla="*/ 0 w 110"/>
                    <a:gd name="T7" fmla="*/ 36 h 36"/>
                    <a:gd name="T8" fmla="*/ 110 w 110"/>
                    <a:gd name="T9" fmla="*/ 17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36"/>
                    <a:gd name="T17" fmla="*/ 110 w 110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36">
                      <a:moveTo>
                        <a:pt x="110" y="17"/>
                      </a:moveTo>
                      <a:lnTo>
                        <a:pt x="110" y="0"/>
                      </a:lnTo>
                      <a:lnTo>
                        <a:pt x="0" y="21"/>
                      </a:lnTo>
                      <a:lnTo>
                        <a:pt x="0" y="36"/>
                      </a:lnTo>
                      <a:lnTo>
                        <a:pt x="110" y="17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5" name="Freeform 59"/>
                <p:cNvSpPr>
                  <a:spLocks/>
                </p:cNvSpPr>
                <p:nvPr/>
              </p:nvSpPr>
              <p:spPr bwMode="auto">
                <a:xfrm>
                  <a:off x="1420" y="1735"/>
                  <a:ext cx="110" cy="30"/>
                </a:xfrm>
                <a:custGeom>
                  <a:avLst/>
                  <a:gdLst>
                    <a:gd name="T0" fmla="*/ 110 w 110"/>
                    <a:gd name="T1" fmla="*/ 0 h 30"/>
                    <a:gd name="T2" fmla="*/ 0 w 110"/>
                    <a:gd name="T3" fmla="*/ 17 h 30"/>
                    <a:gd name="T4" fmla="*/ 0 w 110"/>
                    <a:gd name="T5" fmla="*/ 30 h 30"/>
                    <a:gd name="T6" fmla="*/ 110 w 110"/>
                    <a:gd name="T7" fmla="*/ 15 h 30"/>
                    <a:gd name="T8" fmla="*/ 110 w 110"/>
                    <a:gd name="T9" fmla="*/ 0 h 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30"/>
                    <a:gd name="T17" fmla="*/ 110 w 110"/>
                    <a:gd name="T18" fmla="*/ 30 h 3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30">
                      <a:moveTo>
                        <a:pt x="110" y="0"/>
                      </a:moveTo>
                      <a:lnTo>
                        <a:pt x="0" y="17"/>
                      </a:lnTo>
                      <a:lnTo>
                        <a:pt x="0" y="30"/>
                      </a:lnTo>
                      <a:lnTo>
                        <a:pt x="110" y="15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6" name="Freeform 60"/>
                <p:cNvSpPr>
                  <a:spLocks/>
                </p:cNvSpPr>
                <p:nvPr/>
              </p:nvSpPr>
              <p:spPr bwMode="auto">
                <a:xfrm>
                  <a:off x="1420" y="1769"/>
                  <a:ext cx="110" cy="28"/>
                </a:xfrm>
                <a:custGeom>
                  <a:avLst/>
                  <a:gdLst>
                    <a:gd name="T0" fmla="*/ 0 w 110"/>
                    <a:gd name="T1" fmla="*/ 28 h 28"/>
                    <a:gd name="T2" fmla="*/ 110 w 110"/>
                    <a:gd name="T3" fmla="*/ 18 h 28"/>
                    <a:gd name="T4" fmla="*/ 110 w 110"/>
                    <a:gd name="T5" fmla="*/ 0 h 28"/>
                    <a:gd name="T6" fmla="*/ 0 w 110"/>
                    <a:gd name="T7" fmla="*/ 12 h 28"/>
                    <a:gd name="T8" fmla="*/ 0 w 110"/>
                    <a:gd name="T9" fmla="*/ 28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0"/>
                    <a:gd name="T16" fmla="*/ 0 h 28"/>
                    <a:gd name="T17" fmla="*/ 110 w 110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0" h="28">
                      <a:moveTo>
                        <a:pt x="0" y="28"/>
                      </a:moveTo>
                      <a:lnTo>
                        <a:pt x="110" y="18"/>
                      </a:lnTo>
                      <a:lnTo>
                        <a:pt x="110" y="0"/>
                      </a:lnTo>
                      <a:lnTo>
                        <a:pt x="0" y="12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A0A0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7" name="Freeform 61"/>
                <p:cNvSpPr>
                  <a:spLocks/>
                </p:cNvSpPr>
                <p:nvPr/>
              </p:nvSpPr>
              <p:spPr bwMode="auto">
                <a:xfrm>
                  <a:off x="1499" y="1583"/>
                  <a:ext cx="15" cy="220"/>
                </a:xfrm>
                <a:custGeom>
                  <a:avLst/>
                  <a:gdLst>
                    <a:gd name="T0" fmla="*/ 15 w 15"/>
                    <a:gd name="T1" fmla="*/ 0 h 220"/>
                    <a:gd name="T2" fmla="*/ 15 w 15"/>
                    <a:gd name="T3" fmla="*/ 220 h 220"/>
                    <a:gd name="T4" fmla="*/ 0 w 15"/>
                    <a:gd name="T5" fmla="*/ 220 h 220"/>
                    <a:gd name="T6" fmla="*/ 0 w 15"/>
                    <a:gd name="T7" fmla="*/ 5 h 220"/>
                    <a:gd name="T8" fmla="*/ 15 w 15"/>
                    <a:gd name="T9" fmla="*/ 0 h 2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220"/>
                    <a:gd name="T17" fmla="*/ 15 w 15"/>
                    <a:gd name="T18" fmla="*/ 220 h 2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220">
                      <a:moveTo>
                        <a:pt x="15" y="0"/>
                      </a:moveTo>
                      <a:lnTo>
                        <a:pt x="15" y="220"/>
                      </a:lnTo>
                      <a:lnTo>
                        <a:pt x="0" y="220"/>
                      </a:lnTo>
                      <a:lnTo>
                        <a:pt x="0" y="5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60606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8" name="Freeform 62"/>
                <p:cNvSpPr>
                  <a:spLocks/>
                </p:cNvSpPr>
                <p:nvPr/>
              </p:nvSpPr>
              <p:spPr bwMode="auto">
                <a:xfrm>
                  <a:off x="1496" y="1586"/>
                  <a:ext cx="15" cy="217"/>
                </a:xfrm>
                <a:custGeom>
                  <a:avLst/>
                  <a:gdLst>
                    <a:gd name="T0" fmla="*/ 15 w 15"/>
                    <a:gd name="T1" fmla="*/ 0 h 217"/>
                    <a:gd name="T2" fmla="*/ 15 w 15"/>
                    <a:gd name="T3" fmla="*/ 217 h 217"/>
                    <a:gd name="T4" fmla="*/ 0 w 15"/>
                    <a:gd name="T5" fmla="*/ 217 h 217"/>
                    <a:gd name="T6" fmla="*/ 0 w 15"/>
                    <a:gd name="T7" fmla="*/ 6 h 217"/>
                    <a:gd name="T8" fmla="*/ 15 w 15"/>
                    <a:gd name="T9" fmla="*/ 0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217"/>
                    <a:gd name="T17" fmla="*/ 15 w 15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217">
                      <a:moveTo>
                        <a:pt x="15" y="0"/>
                      </a:moveTo>
                      <a:lnTo>
                        <a:pt x="15" y="217"/>
                      </a:lnTo>
                      <a:lnTo>
                        <a:pt x="0" y="217"/>
                      </a:lnTo>
                      <a:lnTo>
                        <a:pt x="0" y="6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99" name="Freeform 63"/>
                <p:cNvSpPr>
                  <a:spLocks/>
                </p:cNvSpPr>
                <p:nvPr/>
              </p:nvSpPr>
              <p:spPr bwMode="auto">
                <a:xfrm>
                  <a:off x="1467" y="1596"/>
                  <a:ext cx="13" cy="209"/>
                </a:xfrm>
                <a:custGeom>
                  <a:avLst/>
                  <a:gdLst>
                    <a:gd name="T0" fmla="*/ 13 w 13"/>
                    <a:gd name="T1" fmla="*/ 0 h 209"/>
                    <a:gd name="T2" fmla="*/ 13 w 13"/>
                    <a:gd name="T3" fmla="*/ 208 h 209"/>
                    <a:gd name="T4" fmla="*/ 0 w 13"/>
                    <a:gd name="T5" fmla="*/ 209 h 209"/>
                    <a:gd name="T6" fmla="*/ 0 w 13"/>
                    <a:gd name="T7" fmla="*/ 5 h 209"/>
                    <a:gd name="T8" fmla="*/ 13 w 13"/>
                    <a:gd name="T9" fmla="*/ 0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209"/>
                    <a:gd name="T17" fmla="*/ 13 w 13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209">
                      <a:moveTo>
                        <a:pt x="13" y="0"/>
                      </a:moveTo>
                      <a:lnTo>
                        <a:pt x="13" y="208"/>
                      </a:lnTo>
                      <a:lnTo>
                        <a:pt x="0" y="209"/>
                      </a:lnTo>
                      <a:lnTo>
                        <a:pt x="0" y="5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solidFill>
                  <a:srgbClr val="60606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0" name="Freeform 64"/>
                <p:cNvSpPr>
                  <a:spLocks/>
                </p:cNvSpPr>
                <p:nvPr/>
              </p:nvSpPr>
              <p:spPr bwMode="auto">
                <a:xfrm>
                  <a:off x="1464" y="1598"/>
                  <a:ext cx="14" cy="207"/>
                </a:xfrm>
                <a:custGeom>
                  <a:avLst/>
                  <a:gdLst>
                    <a:gd name="T0" fmla="*/ 14 w 14"/>
                    <a:gd name="T1" fmla="*/ 0 h 207"/>
                    <a:gd name="T2" fmla="*/ 14 w 14"/>
                    <a:gd name="T3" fmla="*/ 206 h 207"/>
                    <a:gd name="T4" fmla="*/ 0 w 14"/>
                    <a:gd name="T5" fmla="*/ 207 h 207"/>
                    <a:gd name="T6" fmla="*/ 0 w 14"/>
                    <a:gd name="T7" fmla="*/ 5 h 207"/>
                    <a:gd name="T8" fmla="*/ 14 w 14"/>
                    <a:gd name="T9" fmla="*/ 0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"/>
                    <a:gd name="T16" fmla="*/ 0 h 207"/>
                    <a:gd name="T17" fmla="*/ 14 w 14"/>
                    <a:gd name="T18" fmla="*/ 207 h 20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" h="207">
                      <a:moveTo>
                        <a:pt x="14" y="0"/>
                      </a:moveTo>
                      <a:lnTo>
                        <a:pt x="14" y="206"/>
                      </a:lnTo>
                      <a:lnTo>
                        <a:pt x="0" y="207"/>
                      </a:lnTo>
                      <a:lnTo>
                        <a:pt x="0" y="5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1" name="Freeform 65"/>
                <p:cNvSpPr>
                  <a:spLocks/>
                </p:cNvSpPr>
                <p:nvPr/>
              </p:nvSpPr>
              <p:spPr bwMode="auto">
                <a:xfrm>
                  <a:off x="1438" y="1605"/>
                  <a:ext cx="11" cy="202"/>
                </a:xfrm>
                <a:custGeom>
                  <a:avLst/>
                  <a:gdLst>
                    <a:gd name="T0" fmla="*/ 11 w 11"/>
                    <a:gd name="T1" fmla="*/ 0 h 202"/>
                    <a:gd name="T2" fmla="*/ 11 w 11"/>
                    <a:gd name="T3" fmla="*/ 202 h 202"/>
                    <a:gd name="T4" fmla="*/ 0 w 11"/>
                    <a:gd name="T5" fmla="*/ 202 h 202"/>
                    <a:gd name="T6" fmla="*/ 0 w 11"/>
                    <a:gd name="T7" fmla="*/ 6 h 202"/>
                    <a:gd name="T8" fmla="*/ 11 w 11"/>
                    <a:gd name="T9" fmla="*/ 0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202"/>
                    <a:gd name="T17" fmla="*/ 11 w 11"/>
                    <a:gd name="T18" fmla="*/ 202 h 2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202">
                      <a:moveTo>
                        <a:pt x="11" y="0"/>
                      </a:moveTo>
                      <a:lnTo>
                        <a:pt x="11" y="202"/>
                      </a:lnTo>
                      <a:lnTo>
                        <a:pt x="0" y="202"/>
                      </a:lnTo>
                      <a:lnTo>
                        <a:pt x="0" y="6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60606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02" name="Freeform 66"/>
                <p:cNvSpPr>
                  <a:spLocks/>
                </p:cNvSpPr>
                <p:nvPr/>
              </p:nvSpPr>
              <p:spPr bwMode="auto">
                <a:xfrm>
                  <a:off x="1434" y="1610"/>
                  <a:ext cx="12" cy="197"/>
                </a:xfrm>
                <a:custGeom>
                  <a:avLst/>
                  <a:gdLst>
                    <a:gd name="T0" fmla="*/ 12 w 12"/>
                    <a:gd name="T1" fmla="*/ 0 h 197"/>
                    <a:gd name="T2" fmla="*/ 12 w 12"/>
                    <a:gd name="T3" fmla="*/ 197 h 197"/>
                    <a:gd name="T4" fmla="*/ 0 w 12"/>
                    <a:gd name="T5" fmla="*/ 197 h 197"/>
                    <a:gd name="T6" fmla="*/ 0 w 12"/>
                    <a:gd name="T7" fmla="*/ 3 h 197"/>
                    <a:gd name="T8" fmla="*/ 12 w 12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"/>
                    <a:gd name="T16" fmla="*/ 0 h 197"/>
                    <a:gd name="T17" fmla="*/ 12 w 12"/>
                    <a:gd name="T18" fmla="*/ 197 h 19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" h="197">
                      <a:moveTo>
                        <a:pt x="12" y="0"/>
                      </a:moveTo>
                      <a:lnTo>
                        <a:pt x="12" y="197"/>
                      </a:lnTo>
                      <a:lnTo>
                        <a:pt x="0" y="197"/>
                      </a:lnTo>
                      <a:lnTo>
                        <a:pt x="0" y="3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sp>
            <p:nvSpPr>
              <p:cNvPr id="87" name="Freeform 67"/>
              <p:cNvSpPr>
                <a:spLocks/>
              </p:cNvSpPr>
              <p:nvPr/>
            </p:nvSpPr>
            <p:spPr bwMode="auto">
              <a:xfrm>
                <a:off x="1365" y="1797"/>
                <a:ext cx="169" cy="58"/>
              </a:xfrm>
              <a:custGeom>
                <a:avLst/>
                <a:gdLst>
                  <a:gd name="T0" fmla="*/ 169 w 169"/>
                  <a:gd name="T1" fmla="*/ 58 h 58"/>
                  <a:gd name="T2" fmla="*/ 0 w 169"/>
                  <a:gd name="T3" fmla="*/ 58 h 58"/>
                  <a:gd name="T4" fmla="*/ 0 w 169"/>
                  <a:gd name="T5" fmla="*/ 10 h 58"/>
                  <a:gd name="T6" fmla="*/ 169 w 169"/>
                  <a:gd name="T7" fmla="*/ 0 h 58"/>
                  <a:gd name="T8" fmla="*/ 169 w 169"/>
                  <a:gd name="T9" fmla="*/ 58 h 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"/>
                  <a:gd name="T16" fmla="*/ 0 h 58"/>
                  <a:gd name="T17" fmla="*/ 169 w 169"/>
                  <a:gd name="T18" fmla="*/ 58 h 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" h="58">
                    <a:moveTo>
                      <a:pt x="169" y="58"/>
                    </a:moveTo>
                    <a:lnTo>
                      <a:pt x="0" y="58"/>
                    </a:lnTo>
                    <a:lnTo>
                      <a:pt x="0" y="10"/>
                    </a:lnTo>
                    <a:lnTo>
                      <a:pt x="169" y="0"/>
                    </a:lnTo>
                    <a:lnTo>
                      <a:pt x="169" y="58"/>
                    </a:lnTo>
                    <a:close/>
                  </a:path>
                </a:pathLst>
              </a:custGeom>
              <a:solidFill>
                <a:srgbClr val="CECE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8" name="Freeform 68"/>
              <p:cNvSpPr>
                <a:spLocks/>
              </p:cNvSpPr>
              <p:nvPr/>
            </p:nvSpPr>
            <p:spPr bwMode="auto">
              <a:xfrm>
                <a:off x="1535" y="1795"/>
                <a:ext cx="50" cy="60"/>
              </a:xfrm>
              <a:custGeom>
                <a:avLst/>
                <a:gdLst>
                  <a:gd name="T0" fmla="*/ 50 w 50"/>
                  <a:gd name="T1" fmla="*/ 58 h 60"/>
                  <a:gd name="T2" fmla="*/ 0 w 50"/>
                  <a:gd name="T3" fmla="*/ 60 h 60"/>
                  <a:gd name="T4" fmla="*/ 0 w 50"/>
                  <a:gd name="T5" fmla="*/ 1 h 60"/>
                  <a:gd name="T6" fmla="*/ 50 w 50"/>
                  <a:gd name="T7" fmla="*/ 0 h 60"/>
                  <a:gd name="T8" fmla="*/ 50 w 50"/>
                  <a:gd name="T9" fmla="*/ 58 h 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0"/>
                  <a:gd name="T16" fmla="*/ 0 h 60"/>
                  <a:gd name="T17" fmla="*/ 50 w 50"/>
                  <a:gd name="T18" fmla="*/ 60 h 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0" h="60">
                    <a:moveTo>
                      <a:pt x="50" y="58"/>
                    </a:moveTo>
                    <a:lnTo>
                      <a:pt x="0" y="60"/>
                    </a:lnTo>
                    <a:lnTo>
                      <a:pt x="0" y="1"/>
                    </a:lnTo>
                    <a:lnTo>
                      <a:pt x="50" y="0"/>
                    </a:lnTo>
                    <a:lnTo>
                      <a:pt x="50" y="58"/>
                    </a:lnTo>
                    <a:close/>
                  </a:path>
                </a:pathLst>
              </a:custGeom>
              <a:solidFill>
                <a:srgbClr val="91919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56" name="Text Box 69"/>
            <p:cNvSpPr txBox="1">
              <a:spLocks noChangeArrowheads="1"/>
            </p:cNvSpPr>
            <p:nvPr/>
          </p:nvSpPr>
          <p:spPr bwMode="auto">
            <a:xfrm>
              <a:off x="4495" y="1361"/>
              <a:ext cx="580" cy="1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latinLnBrk="1" hangingPunct="1"/>
              <a:r>
                <a:rPr kumimoji="1" lang="en-US" altLang="ko-KR" sz="1600" b="1">
                  <a:solidFill>
                    <a:schemeClr val="tx1"/>
                  </a:solidFill>
                </a:rPr>
                <a:t>Company</a:t>
              </a:r>
            </a:p>
          </p:txBody>
        </p:sp>
      </p:grpSp>
      <p:grpSp>
        <p:nvGrpSpPr>
          <p:cNvPr id="9" name="Group 70"/>
          <p:cNvGrpSpPr>
            <a:grpSpLocks/>
          </p:cNvGrpSpPr>
          <p:nvPr/>
        </p:nvGrpSpPr>
        <p:grpSpPr bwMode="auto">
          <a:xfrm>
            <a:off x="530227" y="3203475"/>
            <a:ext cx="1293813" cy="835026"/>
            <a:chOff x="334" y="451"/>
            <a:chExt cx="815" cy="526"/>
          </a:xfrm>
        </p:grpSpPr>
        <p:graphicFrame>
          <p:nvGraphicFramePr>
            <p:cNvPr id="121" name="Object 71"/>
            <p:cNvGraphicFramePr>
              <a:graphicFrameLocks noChangeAspect="1"/>
            </p:cNvGraphicFramePr>
            <p:nvPr/>
          </p:nvGraphicFramePr>
          <p:xfrm>
            <a:off x="334" y="451"/>
            <a:ext cx="815" cy="348"/>
          </p:xfrm>
          <a:graphic>
            <a:graphicData uri="http://schemas.openxmlformats.org/presentationml/2006/ole">
              <p:oleObj spid="_x0000_s26626" name="클립" r:id="rId3" imgW="5569920" imgH="3436560" progId="">
                <p:embed/>
              </p:oleObj>
            </a:graphicData>
          </a:graphic>
        </p:graphicFrame>
        <p:sp>
          <p:nvSpPr>
            <p:cNvPr id="122" name="Text Box 72"/>
            <p:cNvSpPr txBox="1">
              <a:spLocks noChangeArrowheads="1"/>
            </p:cNvSpPr>
            <p:nvPr/>
          </p:nvSpPr>
          <p:spPr bwMode="auto">
            <a:xfrm>
              <a:off x="560" y="822"/>
              <a:ext cx="314" cy="1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latinLnBrk="1" hangingPunct="1"/>
              <a:r>
                <a:rPr kumimoji="1" lang="en-US" altLang="ko-KR" sz="1600" b="1">
                  <a:solidFill>
                    <a:schemeClr val="tx1"/>
                  </a:solidFill>
                  <a:ea typeface="굴림체" pitchFamily="49" charset="-127"/>
                </a:rPr>
                <a:t>Plant</a:t>
              </a:r>
            </a:p>
          </p:txBody>
        </p:sp>
      </p:grpSp>
      <p:sp>
        <p:nvSpPr>
          <p:cNvPr id="123" name="Rectangle 73"/>
          <p:cNvSpPr>
            <a:spLocks noChangeArrowheads="1"/>
          </p:cNvSpPr>
          <p:nvPr/>
        </p:nvSpPr>
        <p:spPr bwMode="auto">
          <a:xfrm>
            <a:off x="2514602" y="3516213"/>
            <a:ext cx="5801816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eaLnBrk="1" latinLnBrk="1" hangingPunct="1">
              <a:spcBef>
                <a:spcPct val="50000"/>
              </a:spcBef>
              <a:buFont typeface="Wingdings" pitchFamily="2" charset="2"/>
              <a:buChar char="v"/>
            </a:pP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Company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안에서 제품을 생산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조달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공급하는 기능을 수행하는 조직단위</a:t>
            </a:r>
          </a:p>
          <a:p>
            <a:pPr eaLnBrk="1" latinLnBrk="1" hangingPunct="1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v"/>
            </a:pPr>
            <a:r>
              <a:rPr kumimoji="1" lang="ko-KR" altLang="en-US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Plant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정의 기준</a:t>
            </a: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lvl="1" eaLnBrk="1" latinLnBrk="1" hangingPunct="1">
              <a:spcBef>
                <a:spcPct val="50000"/>
              </a:spcBef>
              <a:buFontTx/>
              <a:buChar char="•"/>
            </a:pPr>
            <a:r>
              <a:rPr kumimoji="1" lang="en-US" altLang="ko-KR" sz="10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rgbClr val="000000"/>
                </a:solidFill>
                <a:ea typeface="바탕" pitchFamily="18" charset="-127"/>
              </a:rPr>
              <a:t>Manufacturing facility</a:t>
            </a:r>
            <a:endParaRPr kumimoji="1" lang="en-US" altLang="ko-KR" sz="1200" b="1" dirty="0">
              <a:solidFill>
                <a:schemeClr val="tx1"/>
              </a:solidFill>
              <a:latin typeface="굴림" charset="-127"/>
            </a:endParaRPr>
          </a:p>
          <a:p>
            <a:pPr lvl="1" eaLnBrk="1" latinLnBrk="1" hangingPunct="1">
              <a:spcBef>
                <a:spcPct val="50000"/>
              </a:spcBef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rgbClr val="000000"/>
                </a:solidFill>
                <a:ea typeface="바탕" pitchFamily="18" charset="-127"/>
              </a:rPr>
              <a:t>Warehouse distribution center</a:t>
            </a:r>
          </a:p>
          <a:p>
            <a:pPr lvl="1" eaLnBrk="1" latinLnBrk="1" hangingPunct="1">
              <a:spcBef>
                <a:spcPct val="50000"/>
              </a:spcBef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rgbClr val="000000"/>
                </a:solidFill>
                <a:ea typeface="바탕" pitchFamily="18" charset="-127"/>
              </a:rPr>
              <a:t>Regional sales office</a:t>
            </a:r>
            <a:endParaRPr kumimoji="1" lang="en-US" altLang="ko-KR" sz="1200" b="1" dirty="0">
              <a:solidFill>
                <a:schemeClr val="tx1"/>
              </a:solidFill>
              <a:latin typeface="굴림" charset="-127"/>
            </a:endParaRPr>
          </a:p>
          <a:p>
            <a:pPr lvl="1" eaLnBrk="1" latinLnBrk="1" hangingPunct="1">
              <a:spcBef>
                <a:spcPct val="50000"/>
              </a:spcBef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en-US" altLang="ko-KR" sz="1200" b="1" dirty="0">
                <a:solidFill>
                  <a:srgbClr val="000000"/>
                </a:solidFill>
                <a:ea typeface="바탕" pitchFamily="18" charset="-127"/>
              </a:rPr>
              <a:t>Corporate headquarters</a:t>
            </a:r>
          </a:p>
        </p:txBody>
      </p:sp>
      <p:grpSp>
        <p:nvGrpSpPr>
          <p:cNvPr id="10" name="Group 74"/>
          <p:cNvGrpSpPr>
            <a:grpSpLocks/>
          </p:cNvGrpSpPr>
          <p:nvPr/>
        </p:nvGrpSpPr>
        <p:grpSpPr bwMode="auto">
          <a:xfrm>
            <a:off x="554123" y="5162451"/>
            <a:ext cx="1649159" cy="860426"/>
            <a:chOff x="-41" y="545"/>
            <a:chExt cx="1518" cy="542"/>
          </a:xfrm>
        </p:grpSpPr>
        <p:grpSp>
          <p:nvGrpSpPr>
            <p:cNvPr id="11" name="Group 75"/>
            <p:cNvGrpSpPr>
              <a:grpSpLocks/>
            </p:cNvGrpSpPr>
            <p:nvPr/>
          </p:nvGrpSpPr>
          <p:grpSpPr bwMode="auto">
            <a:xfrm>
              <a:off x="375" y="545"/>
              <a:ext cx="717" cy="330"/>
              <a:chOff x="684" y="2243"/>
              <a:chExt cx="936" cy="316"/>
            </a:xfrm>
          </p:grpSpPr>
          <p:sp>
            <p:nvSpPr>
              <p:cNvPr id="127" name="Freeform 76"/>
              <p:cNvSpPr>
                <a:spLocks/>
              </p:cNvSpPr>
              <p:nvPr/>
            </p:nvSpPr>
            <p:spPr bwMode="auto">
              <a:xfrm>
                <a:off x="1241" y="2265"/>
                <a:ext cx="268" cy="288"/>
              </a:xfrm>
              <a:custGeom>
                <a:avLst/>
                <a:gdLst>
                  <a:gd name="T0" fmla="*/ 0 w 268"/>
                  <a:gd name="T1" fmla="*/ 116 h 288"/>
                  <a:gd name="T2" fmla="*/ 267 w 268"/>
                  <a:gd name="T3" fmla="*/ 0 h 288"/>
                  <a:gd name="T4" fmla="*/ 267 w 268"/>
                  <a:gd name="T5" fmla="*/ 133 h 288"/>
                  <a:gd name="T6" fmla="*/ 0 w 268"/>
                  <a:gd name="T7" fmla="*/ 287 h 288"/>
                  <a:gd name="T8" fmla="*/ 0 w 268"/>
                  <a:gd name="T9" fmla="*/ 116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8"/>
                  <a:gd name="T16" fmla="*/ 0 h 288"/>
                  <a:gd name="T17" fmla="*/ 268 w 268"/>
                  <a:gd name="T18" fmla="*/ 288 h 2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8" h="288">
                    <a:moveTo>
                      <a:pt x="0" y="116"/>
                    </a:moveTo>
                    <a:lnTo>
                      <a:pt x="267" y="0"/>
                    </a:lnTo>
                    <a:lnTo>
                      <a:pt x="267" y="133"/>
                    </a:lnTo>
                    <a:lnTo>
                      <a:pt x="0" y="287"/>
                    </a:lnTo>
                    <a:lnTo>
                      <a:pt x="0" y="116"/>
                    </a:lnTo>
                  </a:path>
                </a:pathLst>
              </a:custGeom>
              <a:solidFill>
                <a:srgbClr val="919191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grpSp>
            <p:nvGrpSpPr>
              <p:cNvPr id="12" name="Group 77"/>
              <p:cNvGrpSpPr>
                <a:grpSpLocks/>
              </p:cNvGrpSpPr>
              <p:nvPr/>
            </p:nvGrpSpPr>
            <p:grpSpPr bwMode="auto">
              <a:xfrm>
                <a:off x="1485" y="2428"/>
                <a:ext cx="26" cy="63"/>
                <a:chOff x="1485" y="2428"/>
                <a:chExt cx="26" cy="63"/>
              </a:xfrm>
            </p:grpSpPr>
            <p:sp>
              <p:nvSpPr>
                <p:cNvPr id="162" name="Freeform 78"/>
                <p:cNvSpPr>
                  <a:spLocks/>
                </p:cNvSpPr>
                <p:nvPr/>
              </p:nvSpPr>
              <p:spPr bwMode="auto">
                <a:xfrm>
                  <a:off x="1485" y="2436"/>
                  <a:ext cx="13" cy="55"/>
                </a:xfrm>
                <a:custGeom>
                  <a:avLst/>
                  <a:gdLst>
                    <a:gd name="T0" fmla="*/ 0 w 13"/>
                    <a:gd name="T1" fmla="*/ 53 h 55"/>
                    <a:gd name="T2" fmla="*/ 0 w 13"/>
                    <a:gd name="T3" fmla="*/ 0 h 55"/>
                    <a:gd name="T4" fmla="*/ 12 w 13"/>
                    <a:gd name="T5" fmla="*/ 0 h 55"/>
                    <a:gd name="T6" fmla="*/ 12 w 13"/>
                    <a:gd name="T7" fmla="*/ 54 h 55"/>
                    <a:gd name="T8" fmla="*/ 0 w 13"/>
                    <a:gd name="T9" fmla="*/ 53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55"/>
                    <a:gd name="T17" fmla="*/ 13 w 13"/>
                    <a:gd name="T18" fmla="*/ 55 h 5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55">
                      <a:moveTo>
                        <a:pt x="0" y="53"/>
                      </a:moveTo>
                      <a:lnTo>
                        <a:pt x="0" y="0"/>
                      </a:lnTo>
                      <a:lnTo>
                        <a:pt x="12" y="0"/>
                      </a:lnTo>
                      <a:lnTo>
                        <a:pt x="12" y="54"/>
                      </a:lnTo>
                      <a:lnTo>
                        <a:pt x="0" y="53"/>
                      </a:lnTo>
                    </a:path>
                  </a:pathLst>
                </a:custGeom>
                <a:solidFill>
                  <a:srgbClr val="DADADA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63" name="Freeform 79"/>
                <p:cNvSpPr>
                  <a:spLocks/>
                </p:cNvSpPr>
                <p:nvPr/>
              </p:nvSpPr>
              <p:spPr bwMode="auto">
                <a:xfrm>
                  <a:off x="1498" y="2428"/>
                  <a:ext cx="13" cy="63"/>
                </a:xfrm>
                <a:custGeom>
                  <a:avLst/>
                  <a:gdLst>
                    <a:gd name="T0" fmla="*/ 0 w 13"/>
                    <a:gd name="T1" fmla="*/ 62 h 63"/>
                    <a:gd name="T2" fmla="*/ 12 w 13"/>
                    <a:gd name="T3" fmla="*/ 50 h 63"/>
                    <a:gd name="T4" fmla="*/ 12 w 13"/>
                    <a:gd name="T5" fmla="*/ 0 h 63"/>
                    <a:gd name="T6" fmla="*/ 1 w 13"/>
                    <a:gd name="T7" fmla="*/ 9 h 6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63"/>
                    <a:gd name="T14" fmla="*/ 13 w 13"/>
                    <a:gd name="T15" fmla="*/ 63 h 6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63">
                      <a:moveTo>
                        <a:pt x="0" y="62"/>
                      </a:moveTo>
                      <a:lnTo>
                        <a:pt x="12" y="50"/>
                      </a:lnTo>
                      <a:lnTo>
                        <a:pt x="12" y="0"/>
                      </a:lnTo>
                      <a:lnTo>
                        <a:pt x="1" y="9"/>
                      </a:lnTo>
                    </a:path>
                  </a:pathLst>
                </a:custGeom>
                <a:solidFill>
                  <a:srgbClr val="919191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3" name="Group 80"/>
              <p:cNvGrpSpPr>
                <a:grpSpLocks/>
              </p:cNvGrpSpPr>
              <p:nvPr/>
            </p:nvGrpSpPr>
            <p:grpSpPr bwMode="auto">
              <a:xfrm>
                <a:off x="1540" y="2395"/>
                <a:ext cx="25" cy="60"/>
                <a:chOff x="1540" y="2395"/>
                <a:chExt cx="25" cy="60"/>
              </a:xfrm>
            </p:grpSpPr>
            <p:sp>
              <p:nvSpPr>
                <p:cNvPr id="160" name="Freeform 81"/>
                <p:cNvSpPr>
                  <a:spLocks/>
                </p:cNvSpPr>
                <p:nvPr/>
              </p:nvSpPr>
              <p:spPr bwMode="auto">
                <a:xfrm>
                  <a:off x="1540" y="2400"/>
                  <a:ext cx="13" cy="55"/>
                </a:xfrm>
                <a:custGeom>
                  <a:avLst/>
                  <a:gdLst>
                    <a:gd name="T0" fmla="*/ 0 w 13"/>
                    <a:gd name="T1" fmla="*/ 53 h 55"/>
                    <a:gd name="T2" fmla="*/ 0 w 13"/>
                    <a:gd name="T3" fmla="*/ 0 h 55"/>
                    <a:gd name="T4" fmla="*/ 12 w 13"/>
                    <a:gd name="T5" fmla="*/ 0 h 55"/>
                    <a:gd name="T6" fmla="*/ 12 w 13"/>
                    <a:gd name="T7" fmla="*/ 54 h 55"/>
                    <a:gd name="T8" fmla="*/ 0 w 13"/>
                    <a:gd name="T9" fmla="*/ 53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55"/>
                    <a:gd name="T17" fmla="*/ 13 w 13"/>
                    <a:gd name="T18" fmla="*/ 55 h 5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55">
                      <a:moveTo>
                        <a:pt x="0" y="53"/>
                      </a:moveTo>
                      <a:lnTo>
                        <a:pt x="0" y="0"/>
                      </a:lnTo>
                      <a:lnTo>
                        <a:pt x="12" y="0"/>
                      </a:lnTo>
                      <a:lnTo>
                        <a:pt x="12" y="54"/>
                      </a:lnTo>
                      <a:lnTo>
                        <a:pt x="0" y="53"/>
                      </a:lnTo>
                    </a:path>
                  </a:pathLst>
                </a:custGeom>
                <a:solidFill>
                  <a:srgbClr val="DADADA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61" name="Freeform 82"/>
                <p:cNvSpPr>
                  <a:spLocks/>
                </p:cNvSpPr>
                <p:nvPr/>
              </p:nvSpPr>
              <p:spPr bwMode="auto">
                <a:xfrm>
                  <a:off x="1550" y="2395"/>
                  <a:ext cx="15" cy="60"/>
                </a:xfrm>
                <a:custGeom>
                  <a:avLst/>
                  <a:gdLst>
                    <a:gd name="T0" fmla="*/ 0 w 15"/>
                    <a:gd name="T1" fmla="*/ 59 h 60"/>
                    <a:gd name="T2" fmla="*/ 14 w 15"/>
                    <a:gd name="T3" fmla="*/ 47 h 60"/>
                    <a:gd name="T4" fmla="*/ 14 w 15"/>
                    <a:gd name="T5" fmla="*/ 0 h 60"/>
                    <a:gd name="T6" fmla="*/ 3 w 15"/>
                    <a:gd name="T7" fmla="*/ 6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5"/>
                    <a:gd name="T13" fmla="*/ 0 h 60"/>
                    <a:gd name="T14" fmla="*/ 15 w 15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5" h="60">
                      <a:moveTo>
                        <a:pt x="0" y="59"/>
                      </a:moveTo>
                      <a:lnTo>
                        <a:pt x="14" y="47"/>
                      </a:lnTo>
                      <a:lnTo>
                        <a:pt x="14" y="0"/>
                      </a:lnTo>
                      <a:lnTo>
                        <a:pt x="3" y="6"/>
                      </a:lnTo>
                    </a:path>
                  </a:pathLst>
                </a:custGeom>
                <a:solidFill>
                  <a:srgbClr val="919191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4" name="Group 83"/>
              <p:cNvGrpSpPr>
                <a:grpSpLocks/>
              </p:cNvGrpSpPr>
              <p:nvPr/>
            </p:nvGrpSpPr>
            <p:grpSpPr bwMode="auto">
              <a:xfrm>
                <a:off x="1426" y="2465"/>
                <a:ext cx="25" cy="60"/>
                <a:chOff x="1426" y="2465"/>
                <a:chExt cx="25" cy="60"/>
              </a:xfrm>
            </p:grpSpPr>
            <p:sp>
              <p:nvSpPr>
                <p:cNvPr id="158" name="Freeform 84"/>
                <p:cNvSpPr>
                  <a:spLocks/>
                </p:cNvSpPr>
                <p:nvPr/>
              </p:nvSpPr>
              <p:spPr bwMode="auto">
                <a:xfrm>
                  <a:off x="1426" y="2470"/>
                  <a:ext cx="13" cy="55"/>
                </a:xfrm>
                <a:custGeom>
                  <a:avLst/>
                  <a:gdLst>
                    <a:gd name="T0" fmla="*/ 0 w 13"/>
                    <a:gd name="T1" fmla="*/ 53 h 55"/>
                    <a:gd name="T2" fmla="*/ 0 w 13"/>
                    <a:gd name="T3" fmla="*/ 0 h 55"/>
                    <a:gd name="T4" fmla="*/ 12 w 13"/>
                    <a:gd name="T5" fmla="*/ 0 h 55"/>
                    <a:gd name="T6" fmla="*/ 12 w 13"/>
                    <a:gd name="T7" fmla="*/ 54 h 55"/>
                    <a:gd name="T8" fmla="*/ 0 w 13"/>
                    <a:gd name="T9" fmla="*/ 53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55"/>
                    <a:gd name="T17" fmla="*/ 13 w 13"/>
                    <a:gd name="T18" fmla="*/ 55 h 5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55">
                      <a:moveTo>
                        <a:pt x="0" y="53"/>
                      </a:moveTo>
                      <a:lnTo>
                        <a:pt x="0" y="0"/>
                      </a:lnTo>
                      <a:lnTo>
                        <a:pt x="12" y="0"/>
                      </a:lnTo>
                      <a:lnTo>
                        <a:pt x="12" y="54"/>
                      </a:lnTo>
                      <a:lnTo>
                        <a:pt x="0" y="53"/>
                      </a:lnTo>
                    </a:path>
                  </a:pathLst>
                </a:custGeom>
                <a:solidFill>
                  <a:srgbClr val="DADADA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59" name="Freeform 85"/>
                <p:cNvSpPr>
                  <a:spLocks/>
                </p:cNvSpPr>
                <p:nvPr/>
              </p:nvSpPr>
              <p:spPr bwMode="auto">
                <a:xfrm>
                  <a:off x="1438" y="2465"/>
                  <a:ext cx="13" cy="60"/>
                </a:xfrm>
                <a:custGeom>
                  <a:avLst/>
                  <a:gdLst>
                    <a:gd name="T0" fmla="*/ 0 w 13"/>
                    <a:gd name="T1" fmla="*/ 59 h 60"/>
                    <a:gd name="T2" fmla="*/ 12 w 13"/>
                    <a:gd name="T3" fmla="*/ 47 h 60"/>
                    <a:gd name="T4" fmla="*/ 12 w 13"/>
                    <a:gd name="T5" fmla="*/ 0 h 60"/>
                    <a:gd name="T6" fmla="*/ 1 w 13"/>
                    <a:gd name="T7" fmla="*/ 6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60"/>
                    <a:gd name="T14" fmla="*/ 13 w 13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60">
                      <a:moveTo>
                        <a:pt x="0" y="59"/>
                      </a:moveTo>
                      <a:lnTo>
                        <a:pt x="12" y="47"/>
                      </a:lnTo>
                      <a:lnTo>
                        <a:pt x="12" y="0"/>
                      </a:lnTo>
                      <a:lnTo>
                        <a:pt x="1" y="6"/>
                      </a:lnTo>
                    </a:path>
                  </a:pathLst>
                </a:custGeom>
                <a:solidFill>
                  <a:srgbClr val="919191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5" name="Group 86"/>
              <p:cNvGrpSpPr>
                <a:grpSpLocks/>
              </p:cNvGrpSpPr>
              <p:nvPr/>
            </p:nvGrpSpPr>
            <p:grpSpPr bwMode="auto">
              <a:xfrm>
                <a:off x="1592" y="2365"/>
                <a:ext cx="24" cy="55"/>
                <a:chOff x="1592" y="2365"/>
                <a:chExt cx="24" cy="55"/>
              </a:xfrm>
            </p:grpSpPr>
            <p:sp>
              <p:nvSpPr>
                <p:cNvPr id="156" name="Freeform 87"/>
                <p:cNvSpPr>
                  <a:spLocks/>
                </p:cNvSpPr>
                <p:nvPr/>
              </p:nvSpPr>
              <p:spPr bwMode="auto">
                <a:xfrm>
                  <a:off x="1592" y="2365"/>
                  <a:ext cx="13" cy="55"/>
                </a:xfrm>
                <a:custGeom>
                  <a:avLst/>
                  <a:gdLst>
                    <a:gd name="T0" fmla="*/ 0 w 13"/>
                    <a:gd name="T1" fmla="*/ 53 h 55"/>
                    <a:gd name="T2" fmla="*/ 0 w 13"/>
                    <a:gd name="T3" fmla="*/ 0 h 55"/>
                    <a:gd name="T4" fmla="*/ 12 w 13"/>
                    <a:gd name="T5" fmla="*/ 0 h 55"/>
                    <a:gd name="T6" fmla="*/ 12 w 13"/>
                    <a:gd name="T7" fmla="*/ 54 h 55"/>
                    <a:gd name="T8" fmla="*/ 0 w 13"/>
                    <a:gd name="T9" fmla="*/ 53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55"/>
                    <a:gd name="T17" fmla="*/ 13 w 13"/>
                    <a:gd name="T18" fmla="*/ 55 h 5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55">
                      <a:moveTo>
                        <a:pt x="0" y="53"/>
                      </a:moveTo>
                      <a:lnTo>
                        <a:pt x="0" y="0"/>
                      </a:lnTo>
                      <a:lnTo>
                        <a:pt x="12" y="0"/>
                      </a:lnTo>
                      <a:lnTo>
                        <a:pt x="12" y="54"/>
                      </a:lnTo>
                      <a:lnTo>
                        <a:pt x="0" y="53"/>
                      </a:lnTo>
                    </a:path>
                  </a:pathLst>
                </a:custGeom>
                <a:solidFill>
                  <a:srgbClr val="DADADA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57" name="Freeform 88"/>
                <p:cNvSpPr>
                  <a:spLocks/>
                </p:cNvSpPr>
                <p:nvPr/>
              </p:nvSpPr>
              <p:spPr bwMode="auto">
                <a:xfrm>
                  <a:off x="1603" y="2366"/>
                  <a:ext cx="13" cy="54"/>
                </a:xfrm>
                <a:custGeom>
                  <a:avLst/>
                  <a:gdLst>
                    <a:gd name="T0" fmla="*/ 0 w 13"/>
                    <a:gd name="T1" fmla="*/ 53 h 54"/>
                    <a:gd name="T2" fmla="*/ 12 w 13"/>
                    <a:gd name="T3" fmla="*/ 41 h 54"/>
                    <a:gd name="T4" fmla="*/ 12 w 13"/>
                    <a:gd name="T5" fmla="*/ 0 h 54"/>
                    <a:gd name="T6" fmla="*/ 1 w 13"/>
                    <a:gd name="T7" fmla="*/ 0 h 5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54"/>
                    <a:gd name="T14" fmla="*/ 13 w 13"/>
                    <a:gd name="T15" fmla="*/ 54 h 5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54">
                      <a:moveTo>
                        <a:pt x="0" y="53"/>
                      </a:moveTo>
                      <a:lnTo>
                        <a:pt x="12" y="41"/>
                      </a:lnTo>
                      <a:lnTo>
                        <a:pt x="12" y="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919191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6" name="Group 89"/>
              <p:cNvGrpSpPr>
                <a:grpSpLocks/>
              </p:cNvGrpSpPr>
              <p:nvPr/>
            </p:nvGrpSpPr>
            <p:grpSpPr bwMode="auto">
              <a:xfrm>
                <a:off x="1361" y="2504"/>
                <a:ext cx="25" cy="55"/>
                <a:chOff x="1361" y="2504"/>
                <a:chExt cx="25" cy="55"/>
              </a:xfrm>
            </p:grpSpPr>
            <p:sp>
              <p:nvSpPr>
                <p:cNvPr id="154" name="Freeform 90"/>
                <p:cNvSpPr>
                  <a:spLocks/>
                </p:cNvSpPr>
                <p:nvPr/>
              </p:nvSpPr>
              <p:spPr bwMode="auto">
                <a:xfrm>
                  <a:off x="1361" y="2504"/>
                  <a:ext cx="13" cy="55"/>
                </a:xfrm>
                <a:custGeom>
                  <a:avLst/>
                  <a:gdLst>
                    <a:gd name="T0" fmla="*/ 0 w 13"/>
                    <a:gd name="T1" fmla="*/ 53 h 55"/>
                    <a:gd name="T2" fmla="*/ 0 w 13"/>
                    <a:gd name="T3" fmla="*/ 0 h 55"/>
                    <a:gd name="T4" fmla="*/ 12 w 13"/>
                    <a:gd name="T5" fmla="*/ 0 h 55"/>
                    <a:gd name="T6" fmla="*/ 12 w 13"/>
                    <a:gd name="T7" fmla="*/ 54 h 55"/>
                    <a:gd name="T8" fmla="*/ 0 w 13"/>
                    <a:gd name="T9" fmla="*/ 53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55"/>
                    <a:gd name="T17" fmla="*/ 13 w 13"/>
                    <a:gd name="T18" fmla="*/ 55 h 5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55">
                      <a:moveTo>
                        <a:pt x="0" y="53"/>
                      </a:moveTo>
                      <a:lnTo>
                        <a:pt x="0" y="0"/>
                      </a:lnTo>
                      <a:lnTo>
                        <a:pt x="12" y="0"/>
                      </a:lnTo>
                      <a:lnTo>
                        <a:pt x="12" y="54"/>
                      </a:lnTo>
                      <a:lnTo>
                        <a:pt x="0" y="53"/>
                      </a:lnTo>
                    </a:path>
                  </a:pathLst>
                </a:custGeom>
                <a:solidFill>
                  <a:srgbClr val="DADADA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55" name="Freeform 91"/>
                <p:cNvSpPr>
                  <a:spLocks/>
                </p:cNvSpPr>
                <p:nvPr/>
              </p:nvSpPr>
              <p:spPr bwMode="auto">
                <a:xfrm>
                  <a:off x="1373" y="2506"/>
                  <a:ext cx="13" cy="53"/>
                </a:xfrm>
                <a:custGeom>
                  <a:avLst/>
                  <a:gdLst>
                    <a:gd name="T0" fmla="*/ 0 w 13"/>
                    <a:gd name="T1" fmla="*/ 52 h 53"/>
                    <a:gd name="T2" fmla="*/ 12 w 13"/>
                    <a:gd name="T3" fmla="*/ 41 h 53"/>
                    <a:gd name="T4" fmla="*/ 12 w 13"/>
                    <a:gd name="T5" fmla="*/ 0 h 53"/>
                    <a:gd name="T6" fmla="*/ 1 w 13"/>
                    <a:gd name="T7" fmla="*/ 0 h 5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53"/>
                    <a:gd name="T14" fmla="*/ 13 w 13"/>
                    <a:gd name="T15" fmla="*/ 53 h 5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53">
                      <a:moveTo>
                        <a:pt x="0" y="52"/>
                      </a:moveTo>
                      <a:lnTo>
                        <a:pt x="12" y="41"/>
                      </a:lnTo>
                      <a:lnTo>
                        <a:pt x="12" y="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919191"/>
                </a:solidFill>
                <a:ln w="12700" cap="rnd">
                  <a:solidFill>
                    <a:srgbClr val="676767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sp>
            <p:nvSpPr>
              <p:cNvPr id="133" name="Rectangle 92"/>
              <p:cNvSpPr>
                <a:spLocks noChangeArrowheads="1"/>
              </p:cNvSpPr>
              <p:nvPr/>
            </p:nvSpPr>
            <p:spPr bwMode="auto">
              <a:xfrm>
                <a:off x="685" y="2384"/>
                <a:ext cx="553" cy="166"/>
              </a:xfrm>
              <a:prstGeom prst="rect">
                <a:avLst/>
              </a:prstGeom>
              <a:solidFill>
                <a:srgbClr val="CECECE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4" name="Rectangle 93"/>
              <p:cNvSpPr>
                <a:spLocks noChangeArrowheads="1"/>
              </p:cNvSpPr>
              <p:nvPr/>
            </p:nvSpPr>
            <p:spPr bwMode="auto">
              <a:xfrm>
                <a:off x="705" y="2411"/>
                <a:ext cx="113" cy="2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5" name="Rectangle 94"/>
              <p:cNvSpPr>
                <a:spLocks noChangeArrowheads="1"/>
              </p:cNvSpPr>
              <p:nvPr/>
            </p:nvSpPr>
            <p:spPr bwMode="auto">
              <a:xfrm>
                <a:off x="838" y="2411"/>
                <a:ext cx="113" cy="2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6" name="Rectangle 95"/>
              <p:cNvSpPr>
                <a:spLocks noChangeArrowheads="1"/>
              </p:cNvSpPr>
              <p:nvPr/>
            </p:nvSpPr>
            <p:spPr bwMode="auto">
              <a:xfrm>
                <a:off x="970" y="2411"/>
                <a:ext cx="113" cy="2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7" name="Rectangle 96"/>
              <p:cNvSpPr>
                <a:spLocks noChangeArrowheads="1"/>
              </p:cNvSpPr>
              <p:nvPr/>
            </p:nvSpPr>
            <p:spPr bwMode="auto">
              <a:xfrm>
                <a:off x="1105" y="2411"/>
                <a:ext cx="113" cy="2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8" name="Rectangle 97"/>
              <p:cNvSpPr>
                <a:spLocks noChangeArrowheads="1"/>
              </p:cNvSpPr>
              <p:nvPr/>
            </p:nvSpPr>
            <p:spPr bwMode="auto">
              <a:xfrm>
                <a:off x="685" y="2358"/>
                <a:ext cx="553" cy="23"/>
              </a:xfrm>
              <a:prstGeom prst="rect">
                <a:avLst/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39" name="Freeform 98"/>
              <p:cNvSpPr>
                <a:spLocks/>
              </p:cNvSpPr>
              <p:nvPr/>
            </p:nvSpPr>
            <p:spPr bwMode="auto">
              <a:xfrm>
                <a:off x="684" y="2244"/>
                <a:ext cx="828" cy="111"/>
              </a:xfrm>
              <a:custGeom>
                <a:avLst/>
                <a:gdLst>
                  <a:gd name="T0" fmla="*/ 0 w 828"/>
                  <a:gd name="T1" fmla="*/ 109 h 111"/>
                  <a:gd name="T2" fmla="*/ 281 w 828"/>
                  <a:gd name="T3" fmla="*/ 0 h 111"/>
                  <a:gd name="T4" fmla="*/ 827 w 828"/>
                  <a:gd name="T5" fmla="*/ 0 h 111"/>
                  <a:gd name="T6" fmla="*/ 561 w 828"/>
                  <a:gd name="T7" fmla="*/ 110 h 1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28"/>
                  <a:gd name="T13" fmla="*/ 0 h 111"/>
                  <a:gd name="T14" fmla="*/ 828 w 828"/>
                  <a:gd name="T15" fmla="*/ 111 h 1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28" h="111">
                    <a:moveTo>
                      <a:pt x="0" y="109"/>
                    </a:moveTo>
                    <a:lnTo>
                      <a:pt x="281" y="0"/>
                    </a:lnTo>
                    <a:lnTo>
                      <a:pt x="827" y="0"/>
                    </a:lnTo>
                    <a:lnTo>
                      <a:pt x="561" y="110"/>
                    </a:lnTo>
                  </a:path>
                </a:pathLst>
              </a:custGeom>
              <a:solidFill>
                <a:schemeClr val="bg2"/>
              </a:solidFill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0" name="Freeform 99"/>
              <p:cNvSpPr>
                <a:spLocks/>
              </p:cNvSpPr>
              <p:nvPr/>
            </p:nvSpPr>
            <p:spPr bwMode="auto">
              <a:xfrm>
                <a:off x="1241" y="2243"/>
                <a:ext cx="270" cy="139"/>
              </a:xfrm>
              <a:custGeom>
                <a:avLst/>
                <a:gdLst>
                  <a:gd name="T0" fmla="*/ 0 w 270"/>
                  <a:gd name="T1" fmla="*/ 138 h 139"/>
                  <a:gd name="T2" fmla="*/ 269 w 270"/>
                  <a:gd name="T3" fmla="*/ 22 h 139"/>
                  <a:gd name="T4" fmla="*/ 269 w 270"/>
                  <a:gd name="T5" fmla="*/ 0 h 139"/>
                  <a:gd name="T6" fmla="*/ 1 w 270"/>
                  <a:gd name="T7" fmla="*/ 114 h 139"/>
                  <a:gd name="T8" fmla="*/ 0 w 270"/>
                  <a:gd name="T9" fmla="*/ 138 h 1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0"/>
                  <a:gd name="T16" fmla="*/ 0 h 139"/>
                  <a:gd name="T17" fmla="*/ 270 w 270"/>
                  <a:gd name="T18" fmla="*/ 139 h 1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0" h="139">
                    <a:moveTo>
                      <a:pt x="0" y="138"/>
                    </a:moveTo>
                    <a:lnTo>
                      <a:pt x="269" y="22"/>
                    </a:lnTo>
                    <a:lnTo>
                      <a:pt x="269" y="0"/>
                    </a:lnTo>
                    <a:lnTo>
                      <a:pt x="1" y="114"/>
                    </a:lnTo>
                    <a:lnTo>
                      <a:pt x="0" y="138"/>
                    </a:lnTo>
                  </a:path>
                </a:pathLst>
              </a:custGeom>
              <a:solidFill>
                <a:schemeClr val="bg2"/>
              </a:solidFill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1" name="Rectangle 100"/>
              <p:cNvSpPr>
                <a:spLocks noChangeArrowheads="1"/>
              </p:cNvSpPr>
              <p:nvPr/>
            </p:nvSpPr>
            <p:spPr bwMode="auto">
              <a:xfrm>
                <a:off x="1243" y="2497"/>
                <a:ext cx="133" cy="10"/>
              </a:xfrm>
              <a:prstGeom prst="rect">
                <a:avLst/>
              </a:prstGeom>
              <a:solidFill>
                <a:srgbClr val="CECECE"/>
              </a:solidFill>
              <a:ln w="12700">
                <a:solidFill>
                  <a:srgbClr val="676767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42" name="Freeform 101"/>
              <p:cNvSpPr>
                <a:spLocks/>
              </p:cNvSpPr>
              <p:nvPr/>
            </p:nvSpPr>
            <p:spPr bwMode="auto">
              <a:xfrm>
                <a:off x="1266" y="2371"/>
                <a:ext cx="72" cy="57"/>
              </a:xfrm>
              <a:custGeom>
                <a:avLst/>
                <a:gdLst>
                  <a:gd name="T0" fmla="*/ 0 w 72"/>
                  <a:gd name="T1" fmla="*/ 30 h 57"/>
                  <a:gd name="T2" fmla="*/ 71 w 72"/>
                  <a:gd name="T3" fmla="*/ 0 h 57"/>
                  <a:gd name="T4" fmla="*/ 71 w 72"/>
                  <a:gd name="T5" fmla="*/ 24 h 57"/>
                  <a:gd name="T6" fmla="*/ 0 w 72"/>
                  <a:gd name="T7" fmla="*/ 56 h 57"/>
                  <a:gd name="T8" fmla="*/ 0 w 72"/>
                  <a:gd name="T9" fmla="*/ 30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7"/>
                  <a:gd name="T17" fmla="*/ 72 w 72"/>
                  <a:gd name="T18" fmla="*/ 57 h 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7">
                    <a:moveTo>
                      <a:pt x="0" y="30"/>
                    </a:moveTo>
                    <a:lnTo>
                      <a:pt x="71" y="0"/>
                    </a:lnTo>
                    <a:lnTo>
                      <a:pt x="71" y="24"/>
                    </a:lnTo>
                    <a:lnTo>
                      <a:pt x="0" y="56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bg2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3" name="Freeform 102"/>
              <p:cNvSpPr>
                <a:spLocks/>
              </p:cNvSpPr>
              <p:nvPr/>
            </p:nvSpPr>
            <p:spPr bwMode="auto">
              <a:xfrm>
                <a:off x="1424" y="2297"/>
                <a:ext cx="70" cy="62"/>
              </a:xfrm>
              <a:custGeom>
                <a:avLst/>
                <a:gdLst>
                  <a:gd name="T0" fmla="*/ 0 w 70"/>
                  <a:gd name="T1" fmla="*/ 33 h 62"/>
                  <a:gd name="T2" fmla="*/ 69 w 70"/>
                  <a:gd name="T3" fmla="*/ 0 h 62"/>
                  <a:gd name="T4" fmla="*/ 69 w 70"/>
                  <a:gd name="T5" fmla="*/ 24 h 62"/>
                  <a:gd name="T6" fmla="*/ 0 w 70"/>
                  <a:gd name="T7" fmla="*/ 61 h 62"/>
                  <a:gd name="T8" fmla="*/ 0 w 70"/>
                  <a:gd name="T9" fmla="*/ 3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62"/>
                  <a:gd name="T17" fmla="*/ 70 w 7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62">
                    <a:moveTo>
                      <a:pt x="0" y="33"/>
                    </a:moveTo>
                    <a:lnTo>
                      <a:pt x="69" y="0"/>
                    </a:lnTo>
                    <a:lnTo>
                      <a:pt x="69" y="24"/>
                    </a:lnTo>
                    <a:lnTo>
                      <a:pt x="0" y="61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bg2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4" name="Freeform 103"/>
              <p:cNvSpPr>
                <a:spLocks/>
              </p:cNvSpPr>
              <p:nvPr/>
            </p:nvSpPr>
            <p:spPr bwMode="auto">
              <a:xfrm>
                <a:off x="1355" y="2325"/>
                <a:ext cx="55" cy="106"/>
              </a:xfrm>
              <a:custGeom>
                <a:avLst/>
                <a:gdLst>
                  <a:gd name="T0" fmla="*/ 2 w 55"/>
                  <a:gd name="T1" fmla="*/ 105 h 106"/>
                  <a:gd name="T2" fmla="*/ 0 w 55"/>
                  <a:gd name="T3" fmla="*/ 25 h 106"/>
                  <a:gd name="T4" fmla="*/ 53 w 55"/>
                  <a:gd name="T5" fmla="*/ 0 h 106"/>
                  <a:gd name="T6" fmla="*/ 54 w 55"/>
                  <a:gd name="T7" fmla="*/ 80 h 1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5"/>
                  <a:gd name="T13" fmla="*/ 0 h 106"/>
                  <a:gd name="T14" fmla="*/ 55 w 55"/>
                  <a:gd name="T15" fmla="*/ 106 h 1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5" h="106">
                    <a:moveTo>
                      <a:pt x="2" y="105"/>
                    </a:moveTo>
                    <a:lnTo>
                      <a:pt x="0" y="25"/>
                    </a:lnTo>
                    <a:lnTo>
                      <a:pt x="53" y="0"/>
                    </a:lnTo>
                    <a:lnTo>
                      <a:pt x="54" y="80"/>
                    </a:lnTo>
                  </a:path>
                </a:pathLst>
              </a:custGeom>
              <a:solidFill>
                <a:schemeClr val="bg2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5" name="Line 104"/>
              <p:cNvSpPr>
                <a:spLocks noChangeShapeType="1"/>
              </p:cNvSpPr>
              <p:nvPr/>
            </p:nvSpPr>
            <p:spPr bwMode="auto">
              <a:xfrm flipV="1">
                <a:off x="1360" y="2345"/>
                <a:ext cx="44" cy="32"/>
              </a:xfrm>
              <a:prstGeom prst="line">
                <a:avLst/>
              </a:prstGeom>
              <a:noFill/>
              <a:ln w="12700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46" name="Line 105"/>
              <p:cNvSpPr>
                <a:spLocks noChangeShapeType="1"/>
              </p:cNvSpPr>
              <p:nvPr/>
            </p:nvSpPr>
            <p:spPr bwMode="auto">
              <a:xfrm flipV="1">
                <a:off x="1360" y="2364"/>
                <a:ext cx="45" cy="33"/>
              </a:xfrm>
              <a:prstGeom prst="line">
                <a:avLst/>
              </a:prstGeom>
              <a:noFill/>
              <a:ln w="12700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47" name="Line 106"/>
              <p:cNvSpPr>
                <a:spLocks noChangeShapeType="1"/>
              </p:cNvSpPr>
              <p:nvPr/>
            </p:nvSpPr>
            <p:spPr bwMode="auto">
              <a:xfrm flipV="1">
                <a:off x="1360" y="2381"/>
                <a:ext cx="46" cy="36"/>
              </a:xfrm>
              <a:prstGeom prst="line">
                <a:avLst/>
              </a:prstGeom>
              <a:noFill/>
              <a:ln w="12700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48" name="Freeform 107"/>
              <p:cNvSpPr>
                <a:spLocks/>
              </p:cNvSpPr>
              <p:nvPr/>
            </p:nvSpPr>
            <p:spPr bwMode="auto">
              <a:xfrm>
                <a:off x="1379" y="2351"/>
                <a:ext cx="241" cy="159"/>
              </a:xfrm>
              <a:custGeom>
                <a:avLst/>
                <a:gdLst>
                  <a:gd name="T0" fmla="*/ 0 w 241"/>
                  <a:gd name="T1" fmla="*/ 141 h 159"/>
                  <a:gd name="T2" fmla="*/ 0 w 241"/>
                  <a:gd name="T3" fmla="*/ 158 h 159"/>
                  <a:gd name="T4" fmla="*/ 240 w 241"/>
                  <a:gd name="T5" fmla="*/ 15 h 159"/>
                  <a:gd name="T6" fmla="*/ 240 w 241"/>
                  <a:gd name="T7" fmla="*/ 0 h 159"/>
                  <a:gd name="T8" fmla="*/ 0 w 241"/>
                  <a:gd name="T9" fmla="*/ 141 h 1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1"/>
                  <a:gd name="T16" fmla="*/ 0 h 159"/>
                  <a:gd name="T17" fmla="*/ 241 w 241"/>
                  <a:gd name="T18" fmla="*/ 159 h 1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1" h="159">
                    <a:moveTo>
                      <a:pt x="0" y="141"/>
                    </a:moveTo>
                    <a:lnTo>
                      <a:pt x="0" y="158"/>
                    </a:lnTo>
                    <a:lnTo>
                      <a:pt x="240" y="15"/>
                    </a:lnTo>
                    <a:lnTo>
                      <a:pt x="240" y="0"/>
                    </a:lnTo>
                    <a:lnTo>
                      <a:pt x="0" y="141"/>
                    </a:lnTo>
                  </a:path>
                </a:pathLst>
              </a:custGeom>
              <a:solidFill>
                <a:srgbClr val="676767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>
                <a:off x="1242" y="2350"/>
                <a:ext cx="378" cy="146"/>
              </a:xfrm>
              <a:custGeom>
                <a:avLst/>
                <a:gdLst>
                  <a:gd name="T0" fmla="*/ 0 w 378"/>
                  <a:gd name="T1" fmla="*/ 145 h 146"/>
                  <a:gd name="T2" fmla="*/ 137 w 378"/>
                  <a:gd name="T3" fmla="*/ 145 h 146"/>
                  <a:gd name="T4" fmla="*/ 377 w 378"/>
                  <a:gd name="T5" fmla="*/ 0 h 146"/>
                  <a:gd name="T6" fmla="*/ 266 w 378"/>
                  <a:gd name="T7" fmla="*/ 0 h 146"/>
                  <a:gd name="T8" fmla="*/ 0 w 378"/>
                  <a:gd name="T9" fmla="*/ 145 h 1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78"/>
                  <a:gd name="T16" fmla="*/ 0 h 146"/>
                  <a:gd name="T17" fmla="*/ 378 w 378"/>
                  <a:gd name="T18" fmla="*/ 146 h 1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78" h="146">
                    <a:moveTo>
                      <a:pt x="0" y="145"/>
                    </a:moveTo>
                    <a:lnTo>
                      <a:pt x="137" y="145"/>
                    </a:lnTo>
                    <a:lnTo>
                      <a:pt x="377" y="0"/>
                    </a:lnTo>
                    <a:lnTo>
                      <a:pt x="266" y="0"/>
                    </a:lnTo>
                    <a:lnTo>
                      <a:pt x="0" y="145"/>
                    </a:lnTo>
                  </a:path>
                </a:pathLst>
              </a:custGeom>
              <a:solidFill>
                <a:srgbClr val="919191"/>
              </a:solidFill>
              <a:ln w="12700" cap="rnd">
                <a:solidFill>
                  <a:srgbClr val="67676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50" name="Rectangle 109"/>
              <p:cNvSpPr>
                <a:spLocks noChangeArrowheads="1"/>
              </p:cNvSpPr>
              <p:nvPr/>
            </p:nvSpPr>
            <p:spPr bwMode="auto">
              <a:xfrm>
                <a:off x="1144" y="2464"/>
                <a:ext cx="74" cy="86"/>
              </a:xfrm>
              <a:prstGeom prst="rect">
                <a:avLst/>
              </a:prstGeom>
              <a:solidFill>
                <a:srgbClr val="DADADA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>
                <a:off x="1190" y="2469"/>
                <a:ext cx="21" cy="7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>
                <a:off x="1152" y="2469"/>
                <a:ext cx="21" cy="74"/>
              </a:xfrm>
              <a:prstGeom prst="rect">
                <a:avLst/>
              </a:prstGeom>
              <a:solidFill>
                <a:srgbClr val="C1CEFF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53" name="Line 112"/>
              <p:cNvSpPr>
                <a:spLocks noChangeShapeType="1"/>
              </p:cNvSpPr>
              <p:nvPr/>
            </p:nvSpPr>
            <p:spPr bwMode="auto">
              <a:xfrm>
                <a:off x="1181" y="2466"/>
                <a:ext cx="0" cy="82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126" name="Text Box 113"/>
            <p:cNvSpPr txBox="1">
              <a:spLocks noChangeArrowheads="1"/>
            </p:cNvSpPr>
            <p:nvPr/>
          </p:nvSpPr>
          <p:spPr bwMode="auto">
            <a:xfrm>
              <a:off x="-41" y="932"/>
              <a:ext cx="1518" cy="1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latinLnBrk="1" hangingPunct="1"/>
              <a:r>
                <a:rPr kumimoji="1" lang="en-US" altLang="ko-KR" sz="1600" b="1" dirty="0">
                  <a:solidFill>
                    <a:schemeClr val="tx1"/>
                  </a:solidFill>
                  <a:ea typeface="굴림체" pitchFamily="49" charset="-127"/>
                </a:rPr>
                <a:t>Storage Location</a:t>
              </a:r>
            </a:p>
          </p:txBody>
        </p:sp>
      </p:grpSp>
      <p:sp>
        <p:nvSpPr>
          <p:cNvPr id="165" name="Rectangle 114"/>
          <p:cNvSpPr>
            <a:spLocks noChangeArrowheads="1"/>
          </p:cNvSpPr>
          <p:nvPr/>
        </p:nvSpPr>
        <p:spPr bwMode="auto">
          <a:xfrm>
            <a:off x="2483768" y="5157196"/>
            <a:ext cx="45720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1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 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Plant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안에서 자재의 재고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(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수량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)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를 관리하는 조직단위</a:t>
            </a:r>
          </a:p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 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Storage Location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에서 다음사항을 수행 할 수 있다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.</a:t>
            </a:r>
          </a:p>
          <a:p>
            <a:pPr marL="0" marR="0" lvl="1" indent="0" defTabSz="91440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 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재고실사 </a:t>
            </a:r>
          </a:p>
          <a:p>
            <a:pPr marL="0" marR="0" lvl="1" indent="0" defTabSz="91440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 재고관리</a:t>
            </a:r>
          </a:p>
          <a:p>
            <a:pPr marL="0" marR="0" lvl="1" indent="0" defTabSz="91440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 자재 입고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, 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출고</a:t>
            </a: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, </a:t>
            </a: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돋움" pitchFamily="50" charset="-127"/>
                <a:ea typeface="돋움" pitchFamily="50" charset="-127"/>
              </a:rPr>
              <a:t>이전</a:t>
            </a:r>
          </a:p>
        </p:txBody>
      </p:sp>
      <p:sp>
        <p:nvSpPr>
          <p:cNvPr id="166" name="직사각형 165"/>
          <p:cNvSpPr/>
          <p:nvPr/>
        </p:nvSpPr>
        <p:spPr>
          <a:xfrm>
            <a:off x="467546" y="2492896"/>
            <a:ext cx="1584176" cy="43204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600" b="1" dirty="0" smtClean="0">
                <a:solidFill>
                  <a:srgbClr val="0000FF"/>
                </a:solidFill>
              </a:rPr>
              <a:t>1000</a:t>
            </a:r>
            <a:endParaRPr lang="ko-KR" altLang="en-US" sz="1600" b="1" dirty="0" smtClean="0">
              <a:solidFill>
                <a:srgbClr val="0000FF"/>
              </a:solidFill>
            </a:endParaRPr>
          </a:p>
        </p:txBody>
      </p:sp>
      <p:sp>
        <p:nvSpPr>
          <p:cNvPr id="167" name="직사각형 166"/>
          <p:cNvSpPr/>
          <p:nvPr/>
        </p:nvSpPr>
        <p:spPr>
          <a:xfrm>
            <a:off x="539554" y="4077072"/>
            <a:ext cx="1584176" cy="86409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600" b="1" dirty="0" smtClean="0">
                <a:solidFill>
                  <a:srgbClr val="0000FF"/>
                </a:solidFill>
              </a:rPr>
              <a:t>본사 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: 1100</a:t>
            </a:r>
          </a:p>
          <a:p>
            <a:pPr marL="92075" indent="-92075" algn="ctr"/>
            <a:r>
              <a:rPr lang="ko-KR" altLang="en-US" sz="1600" b="1" dirty="0" smtClean="0">
                <a:solidFill>
                  <a:srgbClr val="0000FF"/>
                </a:solidFill>
              </a:rPr>
              <a:t>광주 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: 1200</a:t>
            </a:r>
          </a:p>
          <a:p>
            <a:pPr marL="92075" indent="-92075" algn="ctr"/>
            <a:r>
              <a:rPr lang="ko-KR" altLang="en-US" sz="1600" b="1" dirty="0" smtClean="0">
                <a:solidFill>
                  <a:srgbClr val="0000FF"/>
                </a:solidFill>
              </a:rPr>
              <a:t>창원 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: 1300</a:t>
            </a:r>
            <a:endParaRPr lang="ko-KR" altLang="en-US" sz="1600" b="1" dirty="0" smtClean="0">
              <a:solidFill>
                <a:srgbClr val="0000FF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789044"/>
            <a:ext cx="2376264" cy="300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3" name="Shape 172"/>
          <p:cNvCxnSpPr>
            <a:stCxn id="126" idx="2"/>
            <a:endCxn id="10243" idx="1"/>
          </p:cNvCxnSpPr>
          <p:nvPr/>
        </p:nvCxnSpPr>
        <p:spPr>
          <a:xfrm rot="5400000" flipH="1" flipV="1">
            <a:off x="3546731" y="3125558"/>
            <a:ext cx="729992" cy="5064962"/>
          </a:xfrm>
          <a:prstGeom prst="bentConnector4">
            <a:avLst>
              <a:gd name="adj1" fmla="val -31315"/>
              <a:gd name="adj2" fmla="val 58141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44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 smtClean="0">
                <a:solidFill>
                  <a:srgbClr val="000000"/>
                </a:solidFill>
              </a:rPr>
              <a:t>기준 정보 관리 </a:t>
            </a:r>
            <a:endParaRPr lang="ko-KR" altLang="en-US" sz="1600" b="1" dirty="0">
              <a:solidFill>
                <a:srgbClr val="000000"/>
              </a:solidFill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4" name="Rectangle 308"/>
          <p:cNvSpPr>
            <a:spLocks noChangeArrowheads="1"/>
          </p:cNvSpPr>
          <p:nvPr/>
        </p:nvSpPr>
        <p:spPr bwMode="auto">
          <a:xfrm>
            <a:off x="304800" y="228601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>
              <a:buFontTx/>
              <a:buAutoNum type="romanUcPeriod" startAt="2"/>
            </a:pPr>
            <a:r>
              <a:rPr kumimoji="1" lang="en-US" altLang="ko-KR" sz="2000" b="1" dirty="0">
                <a:solidFill>
                  <a:schemeClr val="tx1"/>
                </a:solidFill>
                <a:ea typeface="돋움" pitchFamily="50" charset="-127"/>
              </a:rPr>
              <a:t>Master Overview</a:t>
            </a:r>
          </a:p>
        </p:txBody>
      </p:sp>
      <p:sp>
        <p:nvSpPr>
          <p:cNvPr id="125" name="Rectangle 306"/>
          <p:cNvSpPr>
            <a:spLocks noChangeArrowheads="1"/>
          </p:cNvSpPr>
          <p:nvPr/>
        </p:nvSpPr>
        <p:spPr bwMode="gray">
          <a:xfrm>
            <a:off x="457202" y="1294887"/>
            <a:ext cx="7666038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157163" eaLnBrk="1" latinLnBrk="1" hangingPunct="1">
              <a:lnSpc>
                <a:spcPct val="130000"/>
              </a:lnSpc>
              <a:buFont typeface="Wingdings" pitchFamily="2" charset="2"/>
              <a:buChar char="v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600" b="1" u="sng" dirty="0">
                <a:solidFill>
                  <a:schemeClr val="tx1"/>
                </a:solidFill>
                <a:latin typeface="굴림" charset="-127"/>
              </a:rPr>
              <a:t>기준 정보관리</a:t>
            </a:r>
            <a:r>
              <a:rPr kumimoji="1" lang="en-US" altLang="ko-KR" sz="1600" b="1" u="sng" dirty="0">
                <a:solidFill>
                  <a:schemeClr val="tx1"/>
                </a:solidFill>
                <a:latin typeface="굴림" charset="-127"/>
              </a:rPr>
              <a:t>(Master Data)</a:t>
            </a:r>
          </a:p>
          <a:p>
            <a:pPr marL="342900" indent="-157163" eaLnBrk="1" latinLnBrk="1" hangingPunct="1">
              <a:lnSpc>
                <a:spcPct val="130000"/>
              </a:lnSpc>
              <a:buFontTx/>
              <a:buChar char="•"/>
            </a:pP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기준 정보들은 생산 오더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(Prod. Order)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의 일정 계획을 수립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제조 원가의 계산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품목 소요량의 </a:t>
            </a:r>
          </a:p>
          <a:p>
            <a:pPr marL="342900" indent="-157163" eaLnBrk="1" latinLnBrk="1" hangingPunct="1">
              <a:lnSpc>
                <a:spcPct val="130000"/>
              </a:lnSpc>
            </a:pP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    계산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작업장의 부하</a:t>
            </a:r>
            <a:r>
              <a:rPr kumimoji="1" lang="en-US" altLang="ko-KR" sz="1200" b="1" dirty="0">
                <a:solidFill>
                  <a:schemeClr val="tx1"/>
                </a:solidFill>
                <a:latin typeface="굴림" charset="-127"/>
              </a:rPr>
              <a:t>(Load)</a:t>
            </a:r>
            <a:r>
              <a:rPr kumimoji="1" lang="ko-KR" altLang="en-US" sz="1200" b="1" dirty="0">
                <a:solidFill>
                  <a:schemeClr val="tx1"/>
                </a:solidFill>
                <a:latin typeface="굴림" charset="-127"/>
              </a:rPr>
              <a:t>를 계산하는 등 생산 관리에 필요한 기준을 제공하는 기본 </a:t>
            </a:r>
            <a:r>
              <a:rPr kumimoji="1" lang="ko-KR" altLang="en-US" sz="1200" b="1" dirty="0" smtClean="0">
                <a:solidFill>
                  <a:schemeClr val="tx1"/>
                </a:solidFill>
                <a:latin typeface="굴림" charset="-127"/>
              </a:rPr>
              <a:t>정보입니다</a:t>
            </a:r>
            <a:endParaRPr kumimoji="1" lang="en-US" altLang="ko-KR" sz="1200" b="1" dirty="0">
              <a:solidFill>
                <a:schemeClr val="tx1"/>
              </a:solidFill>
              <a:latin typeface="굴림" charset="-127"/>
            </a:endParaRPr>
          </a:p>
        </p:txBody>
      </p:sp>
      <p:sp>
        <p:nvSpPr>
          <p:cNvPr id="128" name="Rectangle 3"/>
          <p:cNvSpPr>
            <a:spLocks noChangeArrowheads="1"/>
          </p:cNvSpPr>
          <p:nvPr/>
        </p:nvSpPr>
        <p:spPr bwMode="gray">
          <a:xfrm>
            <a:off x="1400145" y="2630488"/>
            <a:ext cx="65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endParaRPr lang="ko-KR" altLang="ko-KR" sz="1200" b="1">
              <a:solidFill>
                <a:schemeClr val="hlink"/>
              </a:solidFill>
            </a:endParaRPr>
          </a:p>
        </p:txBody>
      </p:sp>
      <p:sp>
        <p:nvSpPr>
          <p:cNvPr id="129" name="Rectangle 4"/>
          <p:cNvSpPr>
            <a:spLocks noChangeArrowheads="1"/>
          </p:cNvSpPr>
          <p:nvPr/>
        </p:nvSpPr>
        <p:spPr bwMode="gray">
          <a:xfrm>
            <a:off x="3108327" y="3870327"/>
            <a:ext cx="138113" cy="3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0" name="Rectangle 5"/>
          <p:cNvSpPr>
            <a:spLocks noChangeArrowheads="1"/>
          </p:cNvSpPr>
          <p:nvPr/>
        </p:nvSpPr>
        <p:spPr bwMode="gray">
          <a:xfrm>
            <a:off x="3052763" y="3917950"/>
            <a:ext cx="3175" cy="3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363788" y="3141663"/>
            <a:ext cx="3651250" cy="3135312"/>
            <a:chOff x="1429" y="1444"/>
            <a:chExt cx="1626" cy="1952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429" y="1444"/>
              <a:ext cx="1626" cy="1952"/>
              <a:chOff x="1429" y="1444"/>
              <a:chExt cx="1626" cy="1952"/>
            </a:xfrm>
          </p:grpSpPr>
          <p:sp>
            <p:nvSpPr>
              <p:cNvPr id="168" name="Rectangle 9"/>
              <p:cNvSpPr>
                <a:spLocks noChangeArrowheads="1"/>
              </p:cNvSpPr>
              <p:nvPr/>
            </p:nvSpPr>
            <p:spPr bwMode="gray">
              <a:xfrm>
                <a:off x="1429" y="1444"/>
                <a:ext cx="1625" cy="1950"/>
              </a:xfrm>
              <a:prstGeom prst="rect">
                <a:avLst/>
              </a:prstGeom>
              <a:solidFill>
                <a:srgbClr val="669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69" name="Rectangle 10"/>
              <p:cNvSpPr>
                <a:spLocks noChangeArrowheads="1"/>
              </p:cNvSpPr>
              <p:nvPr/>
            </p:nvSpPr>
            <p:spPr bwMode="gray">
              <a:xfrm>
                <a:off x="1429" y="1444"/>
                <a:ext cx="1625" cy="1950"/>
              </a:xfrm>
              <a:prstGeom prst="rect">
                <a:avLst/>
              </a:prstGeom>
              <a:solidFill>
                <a:srgbClr val="6699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70" name="Rectangle 11"/>
              <p:cNvSpPr>
                <a:spLocks noChangeArrowheads="1"/>
              </p:cNvSpPr>
              <p:nvPr/>
            </p:nvSpPr>
            <p:spPr bwMode="gray">
              <a:xfrm>
                <a:off x="1429" y="1444"/>
                <a:ext cx="1626" cy="1952"/>
              </a:xfrm>
              <a:prstGeom prst="rect">
                <a:avLst/>
              </a:prstGeom>
              <a:blipFill dpi="0" rotWithShape="0">
                <a:blip r:embed="rId2" cstate="print"/>
                <a:srcRect/>
                <a:tile tx="0" ty="0" sx="100000" sy="100000" flip="none" algn="tl"/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71" name="Rectangle 12"/>
              <p:cNvSpPr>
                <a:spLocks noChangeArrowheads="1"/>
              </p:cNvSpPr>
              <p:nvPr/>
            </p:nvSpPr>
            <p:spPr bwMode="gray">
              <a:xfrm>
                <a:off x="1429" y="1444"/>
                <a:ext cx="1625" cy="1950"/>
              </a:xfrm>
              <a:prstGeom prst="rect">
                <a:avLst/>
              </a:prstGeom>
              <a:solidFill>
                <a:srgbClr val="6699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164" name="Rectangle 13"/>
            <p:cNvSpPr>
              <a:spLocks noChangeArrowheads="1"/>
            </p:cNvSpPr>
            <p:nvPr/>
          </p:nvSpPr>
          <p:spPr bwMode="gray">
            <a:xfrm>
              <a:off x="1429" y="1444"/>
              <a:ext cx="1626" cy="1952"/>
            </a:xfrm>
            <a:prstGeom prst="rect">
              <a:avLst/>
            </a:prstGeom>
            <a:noFill/>
            <a:ln w="23813">
              <a:solidFill>
                <a:srgbClr val="777777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6345238" y="3255967"/>
            <a:ext cx="2225675" cy="2803525"/>
            <a:chOff x="3202" y="1515"/>
            <a:chExt cx="991" cy="1746"/>
          </a:xfrm>
        </p:grpSpPr>
        <p:sp>
          <p:nvSpPr>
            <p:cNvPr id="174" name="Rectangle 15"/>
            <p:cNvSpPr>
              <a:spLocks noChangeArrowheads="1"/>
            </p:cNvSpPr>
            <p:nvPr/>
          </p:nvSpPr>
          <p:spPr bwMode="gray">
            <a:xfrm>
              <a:off x="3202" y="1515"/>
              <a:ext cx="981" cy="1734"/>
            </a:xfrm>
            <a:prstGeom prst="rect">
              <a:avLst/>
            </a:prstGeom>
            <a:solidFill>
              <a:srgbClr val="C2FFE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5" name="Rectangle 16"/>
            <p:cNvSpPr>
              <a:spLocks noChangeArrowheads="1"/>
            </p:cNvSpPr>
            <p:nvPr/>
          </p:nvSpPr>
          <p:spPr bwMode="gray">
            <a:xfrm>
              <a:off x="3212" y="1526"/>
              <a:ext cx="981" cy="1735"/>
            </a:xfrm>
            <a:prstGeom prst="rect">
              <a:avLst/>
            </a:prstGeom>
            <a:solidFill>
              <a:srgbClr val="5C997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6" name="Rectangle 17"/>
            <p:cNvSpPr>
              <a:spLocks noChangeArrowheads="1"/>
            </p:cNvSpPr>
            <p:nvPr/>
          </p:nvSpPr>
          <p:spPr bwMode="gray">
            <a:xfrm>
              <a:off x="3207" y="1520"/>
              <a:ext cx="981" cy="1735"/>
            </a:xfrm>
            <a:prstGeom prst="rect">
              <a:avLst/>
            </a:prstGeom>
            <a:solidFill>
              <a:srgbClr val="99FF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492125" y="3267079"/>
            <a:ext cx="1538288" cy="2803525"/>
            <a:chOff x="596" y="1522"/>
            <a:chExt cx="685" cy="1745"/>
          </a:xfrm>
        </p:grpSpPr>
        <p:sp>
          <p:nvSpPr>
            <p:cNvPr id="178" name="Rectangle 19"/>
            <p:cNvSpPr>
              <a:spLocks noChangeArrowheads="1"/>
            </p:cNvSpPr>
            <p:nvPr/>
          </p:nvSpPr>
          <p:spPr bwMode="gray">
            <a:xfrm>
              <a:off x="596" y="1522"/>
              <a:ext cx="675" cy="1734"/>
            </a:xfrm>
            <a:prstGeom prst="rect">
              <a:avLst/>
            </a:prstGeom>
            <a:solidFill>
              <a:srgbClr val="C2FFE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9" name="Rectangle 20"/>
            <p:cNvSpPr>
              <a:spLocks noChangeArrowheads="1"/>
            </p:cNvSpPr>
            <p:nvPr/>
          </p:nvSpPr>
          <p:spPr bwMode="gray">
            <a:xfrm>
              <a:off x="606" y="1533"/>
              <a:ext cx="675" cy="1734"/>
            </a:xfrm>
            <a:prstGeom prst="rect">
              <a:avLst/>
            </a:prstGeom>
            <a:solidFill>
              <a:srgbClr val="5C997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0" name="Rectangle 21"/>
            <p:cNvSpPr>
              <a:spLocks noChangeArrowheads="1"/>
            </p:cNvSpPr>
            <p:nvPr/>
          </p:nvSpPr>
          <p:spPr bwMode="gray">
            <a:xfrm>
              <a:off x="601" y="1527"/>
              <a:ext cx="675" cy="1735"/>
            </a:xfrm>
            <a:prstGeom prst="rect">
              <a:avLst/>
            </a:prstGeom>
            <a:solidFill>
              <a:srgbClr val="99FF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81" name="Rectangle 22"/>
          <p:cNvSpPr>
            <a:spLocks noChangeArrowheads="1"/>
          </p:cNvSpPr>
          <p:nvPr/>
        </p:nvSpPr>
        <p:spPr bwMode="gray">
          <a:xfrm>
            <a:off x="6963932" y="2541589"/>
            <a:ext cx="121212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CECECE"/>
                </a:solidFill>
              </a:rPr>
              <a:t>Application of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182" name="Rectangle 23"/>
          <p:cNvSpPr>
            <a:spLocks noChangeArrowheads="1"/>
          </p:cNvSpPr>
          <p:nvPr/>
        </p:nvSpPr>
        <p:spPr bwMode="gray">
          <a:xfrm>
            <a:off x="6975335" y="2713039"/>
            <a:ext cx="117820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CECECE"/>
                </a:solidFill>
              </a:rPr>
              <a:t>PP Basic Data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6356350" y="2390775"/>
            <a:ext cx="2225675" cy="615950"/>
            <a:chOff x="3207" y="976"/>
            <a:chExt cx="991" cy="384"/>
          </a:xfrm>
        </p:grpSpPr>
        <p:sp>
          <p:nvSpPr>
            <p:cNvPr id="184" name="Rectangle 25"/>
            <p:cNvSpPr>
              <a:spLocks noChangeArrowheads="1"/>
            </p:cNvSpPr>
            <p:nvPr/>
          </p:nvSpPr>
          <p:spPr bwMode="gray">
            <a:xfrm>
              <a:off x="3217" y="987"/>
              <a:ext cx="981" cy="373"/>
            </a:xfrm>
            <a:prstGeom prst="rect">
              <a:avLst/>
            </a:prstGeom>
            <a:solidFill>
              <a:srgbClr val="CECEC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5" name="Rectangle 26"/>
            <p:cNvSpPr>
              <a:spLocks noChangeArrowheads="1"/>
            </p:cNvSpPr>
            <p:nvPr/>
          </p:nvSpPr>
          <p:spPr bwMode="gray">
            <a:xfrm>
              <a:off x="3207" y="976"/>
              <a:ext cx="981" cy="3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86" name="Rectangle 27"/>
          <p:cNvSpPr>
            <a:spLocks noChangeArrowheads="1"/>
          </p:cNvSpPr>
          <p:nvPr/>
        </p:nvSpPr>
        <p:spPr bwMode="gray">
          <a:xfrm>
            <a:off x="6898226" y="2532066"/>
            <a:ext cx="120225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 </a:t>
            </a:r>
            <a:r>
              <a:rPr lang="ko-KR" altLang="en-US" sz="1400" b="1">
                <a:solidFill>
                  <a:srgbClr val="000000"/>
                </a:solidFill>
              </a:rPr>
              <a:t>마스터 데이터</a:t>
            </a:r>
          </a:p>
          <a:p>
            <a:pPr algn="ctr"/>
            <a:r>
              <a:rPr lang="ko-KR" altLang="en-US" sz="1400" b="1">
                <a:solidFill>
                  <a:srgbClr val="000000"/>
                </a:solidFill>
              </a:rPr>
              <a:t> 어플리케이션</a:t>
            </a:r>
            <a:endParaRPr lang="ko-KR" altLang="ko-KR" sz="1400" b="1">
              <a:solidFill>
                <a:schemeClr val="hlink"/>
              </a:solidFill>
            </a:endParaRPr>
          </a:p>
        </p:txBody>
      </p:sp>
      <p:sp>
        <p:nvSpPr>
          <p:cNvPr id="187" name="Rectangle 28"/>
          <p:cNvSpPr>
            <a:spLocks noChangeArrowheads="1"/>
          </p:cNvSpPr>
          <p:nvPr/>
        </p:nvSpPr>
        <p:spPr bwMode="gray">
          <a:xfrm>
            <a:off x="642940" y="4171950"/>
            <a:ext cx="1241425" cy="438150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8" name="Rectangle 29"/>
          <p:cNvSpPr>
            <a:spLocks noChangeArrowheads="1"/>
          </p:cNvSpPr>
          <p:nvPr/>
        </p:nvSpPr>
        <p:spPr bwMode="gray">
          <a:xfrm>
            <a:off x="902335" y="4227514"/>
            <a:ext cx="86074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Valuation 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189" name="Rectangle 30"/>
          <p:cNvSpPr>
            <a:spLocks noChangeArrowheads="1"/>
          </p:cNvSpPr>
          <p:nvPr/>
        </p:nvSpPr>
        <p:spPr bwMode="gray">
          <a:xfrm>
            <a:off x="1138507" y="4391026"/>
            <a:ext cx="3645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0000"/>
                </a:solidFill>
              </a:rPr>
              <a:t>area</a:t>
            </a:r>
            <a:endParaRPr lang="en-US" altLang="ko-KR" sz="1400" b="1" dirty="0">
              <a:solidFill>
                <a:schemeClr val="hlink"/>
              </a:solidFill>
            </a:endParaRPr>
          </a:p>
        </p:txBody>
      </p:sp>
      <p:sp>
        <p:nvSpPr>
          <p:cNvPr id="190" name="Rectangle 31"/>
          <p:cNvSpPr>
            <a:spLocks noChangeArrowheads="1"/>
          </p:cNvSpPr>
          <p:nvPr/>
        </p:nvSpPr>
        <p:spPr bwMode="gray">
          <a:xfrm>
            <a:off x="2638427" y="4343400"/>
            <a:ext cx="1309688" cy="1270000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1" name="Rectangle 32"/>
          <p:cNvSpPr>
            <a:spLocks noChangeArrowheads="1"/>
          </p:cNvSpPr>
          <p:nvPr/>
        </p:nvSpPr>
        <p:spPr bwMode="gray">
          <a:xfrm>
            <a:off x="3298524" y="4918076"/>
            <a:ext cx="6251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 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192" name="Rectangle 33"/>
          <p:cNvSpPr>
            <a:spLocks noChangeArrowheads="1"/>
          </p:cNvSpPr>
          <p:nvPr/>
        </p:nvSpPr>
        <p:spPr bwMode="gray">
          <a:xfrm>
            <a:off x="2638427" y="3268666"/>
            <a:ext cx="1309688" cy="860425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3" name="Rectangle 34"/>
          <p:cNvSpPr>
            <a:spLocks noChangeArrowheads="1"/>
          </p:cNvSpPr>
          <p:nvPr/>
        </p:nvSpPr>
        <p:spPr bwMode="gray">
          <a:xfrm>
            <a:off x="4429127" y="4959354"/>
            <a:ext cx="1309688" cy="669925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4" name="Rectangle 35"/>
          <p:cNvSpPr>
            <a:spLocks noChangeArrowheads="1"/>
          </p:cNvSpPr>
          <p:nvPr/>
        </p:nvSpPr>
        <p:spPr bwMode="gray">
          <a:xfrm>
            <a:off x="5087636" y="5219701"/>
            <a:ext cx="6251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 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195" name="Rectangle 36"/>
          <p:cNvSpPr>
            <a:spLocks noChangeArrowheads="1"/>
          </p:cNvSpPr>
          <p:nvPr/>
        </p:nvSpPr>
        <p:spPr bwMode="gray">
          <a:xfrm>
            <a:off x="6562725" y="4557717"/>
            <a:ext cx="1862138" cy="642937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6" name="Rectangle 37"/>
          <p:cNvSpPr>
            <a:spLocks noChangeArrowheads="1"/>
          </p:cNvSpPr>
          <p:nvPr/>
        </p:nvSpPr>
        <p:spPr bwMode="gray">
          <a:xfrm>
            <a:off x="6562725" y="5448300"/>
            <a:ext cx="1862138" cy="431800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7" name="Rectangle 38"/>
          <p:cNvSpPr>
            <a:spLocks noChangeArrowheads="1"/>
          </p:cNvSpPr>
          <p:nvPr/>
        </p:nvSpPr>
        <p:spPr bwMode="gray">
          <a:xfrm>
            <a:off x="7200604" y="5575301"/>
            <a:ext cx="71814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생산원가</a:t>
            </a:r>
          </a:p>
        </p:txBody>
      </p:sp>
      <p:sp>
        <p:nvSpPr>
          <p:cNvPr id="198" name="Rectangle 39"/>
          <p:cNvSpPr>
            <a:spLocks noChangeArrowheads="1"/>
          </p:cNvSpPr>
          <p:nvPr/>
        </p:nvSpPr>
        <p:spPr bwMode="gray">
          <a:xfrm>
            <a:off x="3711435" y="2630489"/>
            <a:ext cx="117820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CECECE"/>
                </a:solidFill>
              </a:rPr>
              <a:t>PP Basic Data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2363788" y="2390775"/>
            <a:ext cx="3670300" cy="615950"/>
            <a:chOff x="1429" y="976"/>
            <a:chExt cx="1635" cy="384"/>
          </a:xfrm>
        </p:grpSpPr>
        <p:sp>
          <p:nvSpPr>
            <p:cNvPr id="200" name="Rectangle 41"/>
            <p:cNvSpPr>
              <a:spLocks noChangeArrowheads="1"/>
            </p:cNvSpPr>
            <p:nvPr/>
          </p:nvSpPr>
          <p:spPr bwMode="gray">
            <a:xfrm>
              <a:off x="1439" y="987"/>
              <a:ext cx="1625" cy="373"/>
            </a:xfrm>
            <a:prstGeom prst="rect">
              <a:avLst/>
            </a:prstGeom>
            <a:solidFill>
              <a:srgbClr val="CECEC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1" name="Rectangle 42"/>
            <p:cNvSpPr>
              <a:spLocks noChangeArrowheads="1"/>
            </p:cNvSpPr>
            <p:nvPr/>
          </p:nvSpPr>
          <p:spPr bwMode="gray">
            <a:xfrm>
              <a:off x="1429" y="976"/>
              <a:ext cx="1625" cy="3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202" name="Rectangle 43"/>
          <p:cNvSpPr>
            <a:spLocks noChangeArrowheads="1"/>
          </p:cNvSpPr>
          <p:nvPr/>
        </p:nvSpPr>
        <p:spPr bwMode="gray">
          <a:xfrm>
            <a:off x="3617167" y="2608267"/>
            <a:ext cx="13032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600" b="1">
                <a:solidFill>
                  <a:srgbClr val="FF3300"/>
                </a:solidFill>
              </a:rPr>
              <a:t>마스터 데이터</a:t>
            </a:r>
          </a:p>
        </p:txBody>
      </p:sp>
      <p:sp>
        <p:nvSpPr>
          <p:cNvPr id="203" name="Rectangle 44"/>
          <p:cNvSpPr>
            <a:spLocks noChangeArrowheads="1"/>
          </p:cNvSpPr>
          <p:nvPr/>
        </p:nvSpPr>
        <p:spPr bwMode="gray">
          <a:xfrm>
            <a:off x="1186797" y="2454276"/>
            <a:ext cx="2997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CECECE"/>
                </a:solidFill>
              </a:rPr>
              <a:t>R/3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204" name="Rectangle 45"/>
          <p:cNvSpPr>
            <a:spLocks noChangeArrowheads="1"/>
          </p:cNvSpPr>
          <p:nvPr/>
        </p:nvSpPr>
        <p:spPr bwMode="gray">
          <a:xfrm>
            <a:off x="1136208" y="2798764"/>
            <a:ext cx="4199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CECECE"/>
                </a:solidFill>
              </a:rPr>
              <a:t>units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grpSp>
        <p:nvGrpSpPr>
          <p:cNvPr id="10" name="Group 46"/>
          <p:cNvGrpSpPr>
            <a:grpSpLocks/>
          </p:cNvGrpSpPr>
          <p:nvPr/>
        </p:nvGrpSpPr>
        <p:grpSpPr bwMode="auto">
          <a:xfrm>
            <a:off x="503240" y="2390775"/>
            <a:ext cx="1538287" cy="615950"/>
            <a:chOff x="601" y="976"/>
            <a:chExt cx="685" cy="384"/>
          </a:xfrm>
        </p:grpSpPr>
        <p:sp>
          <p:nvSpPr>
            <p:cNvPr id="206" name="Rectangle 47"/>
            <p:cNvSpPr>
              <a:spLocks noChangeArrowheads="1"/>
            </p:cNvSpPr>
            <p:nvPr/>
          </p:nvSpPr>
          <p:spPr bwMode="gray">
            <a:xfrm>
              <a:off x="612" y="987"/>
              <a:ext cx="674" cy="373"/>
            </a:xfrm>
            <a:prstGeom prst="rect">
              <a:avLst/>
            </a:prstGeom>
            <a:solidFill>
              <a:srgbClr val="CECEC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7" name="Rectangle 48"/>
            <p:cNvSpPr>
              <a:spLocks noChangeArrowheads="1"/>
            </p:cNvSpPr>
            <p:nvPr/>
          </p:nvSpPr>
          <p:spPr bwMode="gray">
            <a:xfrm>
              <a:off x="601" y="976"/>
              <a:ext cx="675" cy="373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208" name="Rectangle 49"/>
          <p:cNvSpPr>
            <a:spLocks noChangeArrowheads="1"/>
          </p:cNvSpPr>
          <p:nvPr/>
        </p:nvSpPr>
        <p:spPr bwMode="gray">
          <a:xfrm>
            <a:off x="1102657" y="2533651"/>
            <a:ext cx="2997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R/3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209" name="Rectangle 50"/>
          <p:cNvSpPr>
            <a:spLocks noChangeArrowheads="1"/>
          </p:cNvSpPr>
          <p:nvPr/>
        </p:nvSpPr>
        <p:spPr bwMode="gray">
          <a:xfrm>
            <a:off x="877590" y="2686051"/>
            <a:ext cx="71814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rgbClr val="000000"/>
                </a:solidFill>
              </a:rPr>
              <a:t>조직단위</a:t>
            </a:r>
            <a:endParaRPr lang="ko-KR" altLang="ko-KR" sz="1400" b="1">
              <a:solidFill>
                <a:schemeClr val="hlink"/>
              </a:solidFill>
            </a:endParaRPr>
          </a:p>
        </p:txBody>
      </p:sp>
      <p:sp>
        <p:nvSpPr>
          <p:cNvPr id="210" name="Rectangle 51"/>
          <p:cNvSpPr>
            <a:spLocks noChangeArrowheads="1"/>
          </p:cNvSpPr>
          <p:nvPr/>
        </p:nvSpPr>
        <p:spPr bwMode="gray">
          <a:xfrm>
            <a:off x="2706688" y="3248029"/>
            <a:ext cx="1262062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1" name="Rectangle 52"/>
          <p:cNvSpPr>
            <a:spLocks noChangeArrowheads="1"/>
          </p:cNvSpPr>
          <p:nvPr/>
        </p:nvSpPr>
        <p:spPr bwMode="gray">
          <a:xfrm>
            <a:off x="2813050" y="3325814"/>
            <a:ext cx="10556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작업장</a:t>
            </a:r>
            <a:r>
              <a:rPr lang="en-US" altLang="ko-KR" sz="1400" b="1" dirty="0">
                <a:solidFill>
                  <a:schemeClr val="tx1"/>
                </a:solidFill>
              </a:rPr>
              <a:t>(W/C)</a:t>
            </a:r>
          </a:p>
        </p:txBody>
      </p:sp>
      <p:sp>
        <p:nvSpPr>
          <p:cNvPr id="212" name="Rectangle 53"/>
          <p:cNvSpPr>
            <a:spLocks noChangeArrowheads="1"/>
          </p:cNvSpPr>
          <p:nvPr/>
        </p:nvSpPr>
        <p:spPr bwMode="gray">
          <a:xfrm>
            <a:off x="2638426" y="4610100"/>
            <a:ext cx="134620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3" name="Rectangle 54"/>
          <p:cNvSpPr>
            <a:spLocks noChangeArrowheads="1"/>
          </p:cNvSpPr>
          <p:nvPr/>
        </p:nvSpPr>
        <p:spPr bwMode="gray">
          <a:xfrm>
            <a:off x="2900786" y="4648201"/>
            <a:ext cx="89768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자재마스타</a:t>
            </a:r>
          </a:p>
        </p:txBody>
      </p:sp>
      <p:sp>
        <p:nvSpPr>
          <p:cNvPr id="214" name="Rectangle 55"/>
          <p:cNvSpPr>
            <a:spLocks noChangeArrowheads="1"/>
          </p:cNvSpPr>
          <p:nvPr/>
        </p:nvSpPr>
        <p:spPr bwMode="gray">
          <a:xfrm>
            <a:off x="4440240" y="5014913"/>
            <a:ext cx="1273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5" name="Rectangle 56"/>
          <p:cNvSpPr>
            <a:spLocks noChangeArrowheads="1"/>
          </p:cNvSpPr>
          <p:nvPr/>
        </p:nvSpPr>
        <p:spPr bwMode="gray">
          <a:xfrm>
            <a:off x="4375273" y="5053014"/>
            <a:ext cx="145232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부품구성표</a:t>
            </a:r>
            <a:r>
              <a:rPr lang="en-US" altLang="ko-KR" sz="1400" b="1" dirty="0">
                <a:solidFill>
                  <a:schemeClr val="tx1"/>
                </a:solidFill>
              </a:rPr>
              <a:t>(BOM)</a:t>
            </a:r>
          </a:p>
        </p:txBody>
      </p:sp>
      <p:grpSp>
        <p:nvGrpSpPr>
          <p:cNvPr id="11" name="Group 57"/>
          <p:cNvGrpSpPr>
            <a:grpSpLocks/>
          </p:cNvGrpSpPr>
          <p:nvPr/>
        </p:nvGrpSpPr>
        <p:grpSpPr bwMode="auto">
          <a:xfrm>
            <a:off x="1879600" y="5068888"/>
            <a:ext cx="758825" cy="119062"/>
            <a:chOff x="1214" y="2644"/>
            <a:chExt cx="338" cy="74"/>
          </a:xfrm>
        </p:grpSpPr>
        <p:sp>
          <p:nvSpPr>
            <p:cNvPr id="217" name="Rectangle 58"/>
            <p:cNvSpPr>
              <a:spLocks noChangeArrowheads="1"/>
            </p:cNvSpPr>
            <p:nvPr/>
          </p:nvSpPr>
          <p:spPr bwMode="gray">
            <a:xfrm>
              <a:off x="1214" y="2672"/>
              <a:ext cx="272" cy="16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gray">
            <a:xfrm>
              <a:off x="1484" y="2644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2" name="Group 60"/>
          <p:cNvGrpSpPr>
            <a:grpSpLocks/>
          </p:cNvGrpSpPr>
          <p:nvPr/>
        </p:nvGrpSpPr>
        <p:grpSpPr bwMode="auto">
          <a:xfrm>
            <a:off x="2138363" y="3621092"/>
            <a:ext cx="500062" cy="1506537"/>
            <a:chOff x="1329" y="1742"/>
            <a:chExt cx="223" cy="938"/>
          </a:xfrm>
        </p:grpSpPr>
        <p:sp>
          <p:nvSpPr>
            <p:cNvPr id="220" name="Freeform 61"/>
            <p:cNvSpPr>
              <a:spLocks/>
            </p:cNvSpPr>
            <p:nvPr/>
          </p:nvSpPr>
          <p:spPr bwMode="gray">
            <a:xfrm>
              <a:off x="1329" y="1769"/>
              <a:ext cx="157" cy="911"/>
            </a:xfrm>
            <a:custGeom>
              <a:avLst/>
              <a:gdLst>
                <a:gd name="T0" fmla="*/ 0 w 157"/>
                <a:gd name="T1" fmla="*/ 911 h 911"/>
                <a:gd name="T2" fmla="*/ 16 w 157"/>
                <a:gd name="T3" fmla="*/ 911 h 911"/>
                <a:gd name="T4" fmla="*/ 16 w 157"/>
                <a:gd name="T5" fmla="*/ 9 h 911"/>
                <a:gd name="T6" fmla="*/ 8 w 157"/>
                <a:gd name="T7" fmla="*/ 9 h 911"/>
                <a:gd name="T8" fmla="*/ 8 w 157"/>
                <a:gd name="T9" fmla="*/ 17 h 911"/>
                <a:gd name="T10" fmla="*/ 11 w 157"/>
                <a:gd name="T11" fmla="*/ 16 h 911"/>
                <a:gd name="T12" fmla="*/ 13 w 157"/>
                <a:gd name="T13" fmla="*/ 14 h 911"/>
                <a:gd name="T14" fmla="*/ 8 w 157"/>
                <a:gd name="T15" fmla="*/ 17 h 911"/>
                <a:gd name="T16" fmla="*/ 157 w 157"/>
                <a:gd name="T17" fmla="*/ 17 h 911"/>
                <a:gd name="T18" fmla="*/ 157 w 157"/>
                <a:gd name="T19" fmla="*/ 0 h 911"/>
                <a:gd name="T20" fmla="*/ 8 w 157"/>
                <a:gd name="T21" fmla="*/ 0 h 911"/>
                <a:gd name="T22" fmla="*/ 8 w 157"/>
                <a:gd name="T23" fmla="*/ 0 h 911"/>
                <a:gd name="T24" fmla="*/ 5 w 157"/>
                <a:gd name="T25" fmla="*/ 2 h 911"/>
                <a:gd name="T26" fmla="*/ 3 w 157"/>
                <a:gd name="T27" fmla="*/ 3 h 911"/>
                <a:gd name="T28" fmla="*/ 0 w 157"/>
                <a:gd name="T29" fmla="*/ 9 h 911"/>
                <a:gd name="T30" fmla="*/ 0 w 157"/>
                <a:gd name="T31" fmla="*/ 9 h 911"/>
                <a:gd name="T32" fmla="*/ 0 w 157"/>
                <a:gd name="T33" fmla="*/ 911 h 91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7"/>
                <a:gd name="T52" fmla="*/ 0 h 911"/>
                <a:gd name="T53" fmla="*/ 157 w 157"/>
                <a:gd name="T54" fmla="*/ 911 h 91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7" h="911">
                  <a:moveTo>
                    <a:pt x="0" y="911"/>
                  </a:moveTo>
                  <a:lnTo>
                    <a:pt x="16" y="911"/>
                  </a:lnTo>
                  <a:lnTo>
                    <a:pt x="16" y="9"/>
                  </a:lnTo>
                  <a:lnTo>
                    <a:pt x="8" y="9"/>
                  </a:lnTo>
                  <a:lnTo>
                    <a:pt x="8" y="17"/>
                  </a:lnTo>
                  <a:lnTo>
                    <a:pt x="11" y="16"/>
                  </a:lnTo>
                  <a:lnTo>
                    <a:pt x="13" y="14"/>
                  </a:lnTo>
                  <a:lnTo>
                    <a:pt x="8" y="17"/>
                  </a:lnTo>
                  <a:lnTo>
                    <a:pt x="157" y="17"/>
                  </a:lnTo>
                  <a:lnTo>
                    <a:pt x="157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3" y="3"/>
                  </a:lnTo>
                  <a:lnTo>
                    <a:pt x="0" y="9"/>
                  </a:lnTo>
                  <a:lnTo>
                    <a:pt x="0" y="911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1" name="Freeform 62"/>
            <p:cNvSpPr>
              <a:spLocks/>
            </p:cNvSpPr>
            <p:nvPr/>
          </p:nvSpPr>
          <p:spPr bwMode="gray">
            <a:xfrm>
              <a:off x="1484" y="1742"/>
              <a:ext cx="68" cy="73"/>
            </a:xfrm>
            <a:custGeom>
              <a:avLst/>
              <a:gdLst>
                <a:gd name="T0" fmla="*/ 0 w 68"/>
                <a:gd name="T1" fmla="*/ 73 h 73"/>
                <a:gd name="T2" fmla="*/ 68 w 68"/>
                <a:gd name="T3" fmla="*/ 36 h 73"/>
                <a:gd name="T4" fmla="*/ 0 w 68"/>
                <a:gd name="T5" fmla="*/ 0 h 73"/>
                <a:gd name="T6" fmla="*/ 0 w 68"/>
                <a:gd name="T7" fmla="*/ 73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3"/>
                <a:gd name="T14" fmla="*/ 68 w 68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3">
                  <a:moveTo>
                    <a:pt x="0" y="73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3" name="Group 63"/>
          <p:cNvGrpSpPr>
            <a:grpSpLocks/>
          </p:cNvGrpSpPr>
          <p:nvPr/>
        </p:nvGrpSpPr>
        <p:grpSpPr bwMode="auto">
          <a:xfrm>
            <a:off x="3946526" y="3513142"/>
            <a:ext cx="2616200" cy="117475"/>
            <a:chOff x="2134" y="1675"/>
            <a:chExt cx="1165" cy="73"/>
          </a:xfrm>
        </p:grpSpPr>
        <p:sp>
          <p:nvSpPr>
            <p:cNvPr id="223" name="Rectangle 64"/>
            <p:cNvSpPr>
              <a:spLocks noChangeArrowheads="1"/>
            </p:cNvSpPr>
            <p:nvPr/>
          </p:nvSpPr>
          <p:spPr bwMode="gray">
            <a:xfrm>
              <a:off x="2134" y="1703"/>
              <a:ext cx="1100" cy="16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4" name="Freeform 65"/>
            <p:cNvSpPr>
              <a:spLocks/>
            </p:cNvSpPr>
            <p:nvPr/>
          </p:nvSpPr>
          <p:spPr bwMode="gray">
            <a:xfrm>
              <a:off x="3231" y="1675"/>
              <a:ext cx="68" cy="73"/>
            </a:xfrm>
            <a:custGeom>
              <a:avLst/>
              <a:gdLst>
                <a:gd name="T0" fmla="*/ 0 w 68"/>
                <a:gd name="T1" fmla="*/ 73 h 73"/>
                <a:gd name="T2" fmla="*/ 68 w 68"/>
                <a:gd name="T3" fmla="*/ 36 h 73"/>
                <a:gd name="T4" fmla="*/ 0 w 68"/>
                <a:gd name="T5" fmla="*/ 0 h 73"/>
                <a:gd name="T6" fmla="*/ 0 w 68"/>
                <a:gd name="T7" fmla="*/ 73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3"/>
                <a:gd name="T14" fmla="*/ 68 w 68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3">
                  <a:moveTo>
                    <a:pt x="0" y="73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4" name="Group 66"/>
          <p:cNvGrpSpPr>
            <a:grpSpLocks/>
          </p:cNvGrpSpPr>
          <p:nvPr/>
        </p:nvGrpSpPr>
        <p:grpSpPr bwMode="auto">
          <a:xfrm>
            <a:off x="3946526" y="3738566"/>
            <a:ext cx="482600" cy="339725"/>
            <a:chOff x="2134" y="1815"/>
            <a:chExt cx="215" cy="212"/>
          </a:xfrm>
        </p:grpSpPr>
        <p:sp>
          <p:nvSpPr>
            <p:cNvPr id="226" name="Freeform 67"/>
            <p:cNvSpPr>
              <a:spLocks/>
            </p:cNvSpPr>
            <p:nvPr/>
          </p:nvSpPr>
          <p:spPr bwMode="gray">
            <a:xfrm>
              <a:off x="2134" y="1815"/>
              <a:ext cx="150" cy="183"/>
            </a:xfrm>
            <a:custGeom>
              <a:avLst/>
              <a:gdLst>
                <a:gd name="T0" fmla="*/ 0 w 150"/>
                <a:gd name="T1" fmla="*/ 0 h 183"/>
                <a:gd name="T2" fmla="*/ 0 w 150"/>
                <a:gd name="T3" fmla="*/ 17 h 183"/>
                <a:gd name="T4" fmla="*/ 107 w 150"/>
                <a:gd name="T5" fmla="*/ 17 h 183"/>
                <a:gd name="T6" fmla="*/ 107 w 150"/>
                <a:gd name="T7" fmla="*/ 9 h 183"/>
                <a:gd name="T8" fmla="*/ 100 w 150"/>
                <a:gd name="T9" fmla="*/ 9 h 183"/>
                <a:gd name="T10" fmla="*/ 102 w 150"/>
                <a:gd name="T11" fmla="*/ 14 h 183"/>
                <a:gd name="T12" fmla="*/ 105 w 150"/>
                <a:gd name="T13" fmla="*/ 16 h 183"/>
                <a:gd name="T14" fmla="*/ 100 w 150"/>
                <a:gd name="T15" fmla="*/ 9 h 183"/>
                <a:gd name="T16" fmla="*/ 100 w 150"/>
                <a:gd name="T17" fmla="*/ 174 h 183"/>
                <a:gd name="T18" fmla="*/ 100 w 150"/>
                <a:gd name="T19" fmla="*/ 174 h 183"/>
                <a:gd name="T20" fmla="*/ 102 w 150"/>
                <a:gd name="T21" fmla="*/ 180 h 183"/>
                <a:gd name="T22" fmla="*/ 105 w 150"/>
                <a:gd name="T23" fmla="*/ 181 h 183"/>
                <a:gd name="T24" fmla="*/ 107 w 150"/>
                <a:gd name="T25" fmla="*/ 183 h 183"/>
                <a:gd name="T26" fmla="*/ 150 w 150"/>
                <a:gd name="T27" fmla="*/ 183 h 183"/>
                <a:gd name="T28" fmla="*/ 150 w 150"/>
                <a:gd name="T29" fmla="*/ 166 h 183"/>
                <a:gd name="T30" fmla="*/ 107 w 150"/>
                <a:gd name="T31" fmla="*/ 166 h 183"/>
                <a:gd name="T32" fmla="*/ 115 w 150"/>
                <a:gd name="T33" fmla="*/ 174 h 183"/>
                <a:gd name="T34" fmla="*/ 112 w 150"/>
                <a:gd name="T35" fmla="*/ 169 h 183"/>
                <a:gd name="T36" fmla="*/ 110 w 150"/>
                <a:gd name="T37" fmla="*/ 167 h 183"/>
                <a:gd name="T38" fmla="*/ 107 w 150"/>
                <a:gd name="T39" fmla="*/ 174 h 183"/>
                <a:gd name="T40" fmla="*/ 115 w 150"/>
                <a:gd name="T41" fmla="*/ 174 h 183"/>
                <a:gd name="T42" fmla="*/ 115 w 150"/>
                <a:gd name="T43" fmla="*/ 9 h 183"/>
                <a:gd name="T44" fmla="*/ 115 w 150"/>
                <a:gd name="T45" fmla="*/ 9 h 183"/>
                <a:gd name="T46" fmla="*/ 112 w 150"/>
                <a:gd name="T47" fmla="*/ 3 h 183"/>
                <a:gd name="T48" fmla="*/ 110 w 150"/>
                <a:gd name="T49" fmla="*/ 2 h 183"/>
                <a:gd name="T50" fmla="*/ 107 w 150"/>
                <a:gd name="T51" fmla="*/ 0 h 183"/>
                <a:gd name="T52" fmla="*/ 0 w 150"/>
                <a:gd name="T53" fmla="*/ 0 h 18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0"/>
                <a:gd name="T82" fmla="*/ 0 h 183"/>
                <a:gd name="T83" fmla="*/ 150 w 150"/>
                <a:gd name="T84" fmla="*/ 183 h 18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0" h="183">
                  <a:moveTo>
                    <a:pt x="0" y="0"/>
                  </a:moveTo>
                  <a:lnTo>
                    <a:pt x="0" y="17"/>
                  </a:lnTo>
                  <a:lnTo>
                    <a:pt x="107" y="17"/>
                  </a:lnTo>
                  <a:lnTo>
                    <a:pt x="107" y="9"/>
                  </a:lnTo>
                  <a:lnTo>
                    <a:pt x="100" y="9"/>
                  </a:lnTo>
                  <a:lnTo>
                    <a:pt x="102" y="14"/>
                  </a:lnTo>
                  <a:lnTo>
                    <a:pt x="105" y="16"/>
                  </a:lnTo>
                  <a:lnTo>
                    <a:pt x="100" y="9"/>
                  </a:lnTo>
                  <a:lnTo>
                    <a:pt x="100" y="174"/>
                  </a:lnTo>
                  <a:lnTo>
                    <a:pt x="102" y="180"/>
                  </a:lnTo>
                  <a:lnTo>
                    <a:pt x="105" y="181"/>
                  </a:lnTo>
                  <a:lnTo>
                    <a:pt x="107" y="183"/>
                  </a:lnTo>
                  <a:lnTo>
                    <a:pt x="150" y="183"/>
                  </a:lnTo>
                  <a:lnTo>
                    <a:pt x="150" y="166"/>
                  </a:lnTo>
                  <a:lnTo>
                    <a:pt x="107" y="166"/>
                  </a:lnTo>
                  <a:lnTo>
                    <a:pt x="115" y="174"/>
                  </a:lnTo>
                  <a:lnTo>
                    <a:pt x="112" y="169"/>
                  </a:lnTo>
                  <a:lnTo>
                    <a:pt x="110" y="167"/>
                  </a:lnTo>
                  <a:lnTo>
                    <a:pt x="107" y="174"/>
                  </a:lnTo>
                  <a:lnTo>
                    <a:pt x="115" y="174"/>
                  </a:lnTo>
                  <a:lnTo>
                    <a:pt x="115" y="9"/>
                  </a:lnTo>
                  <a:lnTo>
                    <a:pt x="112" y="3"/>
                  </a:lnTo>
                  <a:lnTo>
                    <a:pt x="110" y="2"/>
                  </a:lnTo>
                  <a:lnTo>
                    <a:pt x="10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7" name="Freeform 68"/>
            <p:cNvSpPr>
              <a:spLocks/>
            </p:cNvSpPr>
            <p:nvPr/>
          </p:nvSpPr>
          <p:spPr bwMode="gray">
            <a:xfrm>
              <a:off x="2281" y="1953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5" name="Group 69"/>
          <p:cNvGrpSpPr>
            <a:grpSpLocks/>
          </p:cNvGrpSpPr>
          <p:nvPr/>
        </p:nvGrpSpPr>
        <p:grpSpPr bwMode="auto">
          <a:xfrm>
            <a:off x="3946526" y="5080004"/>
            <a:ext cx="482600" cy="339725"/>
            <a:chOff x="2134" y="2651"/>
            <a:chExt cx="215" cy="211"/>
          </a:xfrm>
        </p:grpSpPr>
        <p:sp>
          <p:nvSpPr>
            <p:cNvPr id="229" name="Rectangle 70"/>
            <p:cNvSpPr>
              <a:spLocks noChangeArrowheads="1"/>
            </p:cNvSpPr>
            <p:nvPr/>
          </p:nvSpPr>
          <p:spPr bwMode="gray">
            <a:xfrm>
              <a:off x="2134" y="2651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0" name="Rectangle 71"/>
            <p:cNvSpPr>
              <a:spLocks noChangeArrowheads="1"/>
            </p:cNvSpPr>
            <p:nvPr/>
          </p:nvSpPr>
          <p:spPr bwMode="gray">
            <a:xfrm>
              <a:off x="2165" y="2651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1" name="Rectangle 72"/>
            <p:cNvSpPr>
              <a:spLocks noChangeArrowheads="1"/>
            </p:cNvSpPr>
            <p:nvPr/>
          </p:nvSpPr>
          <p:spPr bwMode="gray">
            <a:xfrm>
              <a:off x="2195" y="2651"/>
              <a:ext cx="16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2" name="Rectangle 73"/>
            <p:cNvSpPr>
              <a:spLocks noChangeArrowheads="1"/>
            </p:cNvSpPr>
            <p:nvPr/>
          </p:nvSpPr>
          <p:spPr bwMode="gray">
            <a:xfrm>
              <a:off x="2226" y="2651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3" name="Rectangle 74"/>
            <p:cNvSpPr>
              <a:spLocks noChangeArrowheads="1"/>
            </p:cNvSpPr>
            <p:nvPr/>
          </p:nvSpPr>
          <p:spPr bwMode="gray">
            <a:xfrm>
              <a:off x="2234" y="2676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4" name="Rectangle 75"/>
            <p:cNvSpPr>
              <a:spLocks noChangeArrowheads="1"/>
            </p:cNvSpPr>
            <p:nvPr/>
          </p:nvSpPr>
          <p:spPr bwMode="gray">
            <a:xfrm>
              <a:off x="2234" y="2709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5" name="Rectangle 76"/>
            <p:cNvSpPr>
              <a:spLocks noChangeArrowheads="1"/>
            </p:cNvSpPr>
            <p:nvPr/>
          </p:nvSpPr>
          <p:spPr bwMode="gray">
            <a:xfrm>
              <a:off x="2234" y="2743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6" name="Rectangle 77"/>
            <p:cNvSpPr>
              <a:spLocks noChangeArrowheads="1"/>
            </p:cNvSpPr>
            <p:nvPr/>
          </p:nvSpPr>
          <p:spPr bwMode="gray">
            <a:xfrm>
              <a:off x="2234" y="2776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7" name="Freeform 78"/>
            <p:cNvSpPr>
              <a:spLocks/>
            </p:cNvSpPr>
            <p:nvPr/>
          </p:nvSpPr>
          <p:spPr bwMode="gray">
            <a:xfrm>
              <a:off x="2234" y="2809"/>
              <a:ext cx="15" cy="24"/>
            </a:xfrm>
            <a:custGeom>
              <a:avLst/>
              <a:gdLst>
                <a:gd name="T0" fmla="*/ 15 w 15"/>
                <a:gd name="T1" fmla="*/ 0 h 24"/>
                <a:gd name="T2" fmla="*/ 0 w 15"/>
                <a:gd name="T3" fmla="*/ 0 h 24"/>
                <a:gd name="T4" fmla="*/ 0 w 15"/>
                <a:gd name="T5" fmla="*/ 16 h 24"/>
                <a:gd name="T6" fmla="*/ 0 w 15"/>
                <a:gd name="T7" fmla="*/ 16 h 24"/>
                <a:gd name="T8" fmla="*/ 2 w 15"/>
                <a:gd name="T9" fmla="*/ 21 h 24"/>
                <a:gd name="T10" fmla="*/ 5 w 15"/>
                <a:gd name="T11" fmla="*/ 23 h 24"/>
                <a:gd name="T12" fmla="*/ 7 w 15"/>
                <a:gd name="T13" fmla="*/ 24 h 24"/>
                <a:gd name="T14" fmla="*/ 9 w 15"/>
                <a:gd name="T15" fmla="*/ 24 h 24"/>
                <a:gd name="T16" fmla="*/ 9 w 15"/>
                <a:gd name="T17" fmla="*/ 7 h 24"/>
                <a:gd name="T18" fmla="*/ 7 w 15"/>
                <a:gd name="T19" fmla="*/ 7 h 24"/>
                <a:gd name="T20" fmla="*/ 15 w 15"/>
                <a:gd name="T21" fmla="*/ 16 h 24"/>
                <a:gd name="T22" fmla="*/ 12 w 15"/>
                <a:gd name="T23" fmla="*/ 10 h 24"/>
                <a:gd name="T24" fmla="*/ 10 w 15"/>
                <a:gd name="T25" fmla="*/ 9 h 24"/>
                <a:gd name="T26" fmla="*/ 7 w 15"/>
                <a:gd name="T27" fmla="*/ 16 h 24"/>
                <a:gd name="T28" fmla="*/ 15 w 15"/>
                <a:gd name="T29" fmla="*/ 16 h 24"/>
                <a:gd name="T30" fmla="*/ 15 w 15"/>
                <a:gd name="T31" fmla="*/ 0 h 2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"/>
                <a:gd name="T49" fmla="*/ 0 h 24"/>
                <a:gd name="T50" fmla="*/ 15 w 15"/>
                <a:gd name="T51" fmla="*/ 24 h 2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" h="24">
                  <a:moveTo>
                    <a:pt x="15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2" y="21"/>
                  </a:lnTo>
                  <a:lnTo>
                    <a:pt x="5" y="23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9" y="7"/>
                  </a:lnTo>
                  <a:lnTo>
                    <a:pt x="7" y="7"/>
                  </a:lnTo>
                  <a:lnTo>
                    <a:pt x="15" y="16"/>
                  </a:lnTo>
                  <a:lnTo>
                    <a:pt x="12" y="10"/>
                  </a:lnTo>
                  <a:lnTo>
                    <a:pt x="10" y="9"/>
                  </a:lnTo>
                  <a:lnTo>
                    <a:pt x="7" y="16"/>
                  </a:lnTo>
                  <a:lnTo>
                    <a:pt x="15" y="1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8" name="Rectangle 79"/>
            <p:cNvSpPr>
              <a:spLocks noChangeArrowheads="1"/>
            </p:cNvSpPr>
            <p:nvPr/>
          </p:nvSpPr>
          <p:spPr bwMode="gray">
            <a:xfrm>
              <a:off x="2258" y="2816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9" name="Freeform 80"/>
            <p:cNvSpPr>
              <a:spLocks/>
            </p:cNvSpPr>
            <p:nvPr/>
          </p:nvSpPr>
          <p:spPr bwMode="gray">
            <a:xfrm>
              <a:off x="2281" y="2789"/>
              <a:ext cx="68" cy="73"/>
            </a:xfrm>
            <a:custGeom>
              <a:avLst/>
              <a:gdLst>
                <a:gd name="T0" fmla="*/ 0 w 68"/>
                <a:gd name="T1" fmla="*/ 73 h 73"/>
                <a:gd name="T2" fmla="*/ 68 w 68"/>
                <a:gd name="T3" fmla="*/ 36 h 73"/>
                <a:gd name="T4" fmla="*/ 0 w 68"/>
                <a:gd name="T5" fmla="*/ 0 h 73"/>
                <a:gd name="T6" fmla="*/ 0 w 68"/>
                <a:gd name="T7" fmla="*/ 73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3"/>
                <a:gd name="T14" fmla="*/ 68 w 68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3">
                  <a:moveTo>
                    <a:pt x="0" y="73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000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6" name="Group 81"/>
          <p:cNvGrpSpPr>
            <a:grpSpLocks/>
          </p:cNvGrpSpPr>
          <p:nvPr/>
        </p:nvGrpSpPr>
        <p:grpSpPr bwMode="auto">
          <a:xfrm>
            <a:off x="3946526" y="4175125"/>
            <a:ext cx="482600" cy="554038"/>
            <a:chOff x="2134" y="2087"/>
            <a:chExt cx="215" cy="345"/>
          </a:xfrm>
        </p:grpSpPr>
        <p:sp>
          <p:nvSpPr>
            <p:cNvPr id="241" name="Rectangle 82"/>
            <p:cNvSpPr>
              <a:spLocks noChangeArrowheads="1"/>
            </p:cNvSpPr>
            <p:nvPr/>
          </p:nvSpPr>
          <p:spPr bwMode="gray">
            <a:xfrm>
              <a:off x="2134" y="2415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2" name="Rectangle 83"/>
            <p:cNvSpPr>
              <a:spLocks noChangeArrowheads="1"/>
            </p:cNvSpPr>
            <p:nvPr/>
          </p:nvSpPr>
          <p:spPr bwMode="gray">
            <a:xfrm>
              <a:off x="2165" y="2415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3" name="Rectangle 84"/>
            <p:cNvSpPr>
              <a:spLocks noChangeArrowheads="1"/>
            </p:cNvSpPr>
            <p:nvPr/>
          </p:nvSpPr>
          <p:spPr bwMode="gray">
            <a:xfrm>
              <a:off x="2195" y="2415"/>
              <a:ext cx="16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4" name="Rectangle 85"/>
            <p:cNvSpPr>
              <a:spLocks noChangeArrowheads="1"/>
            </p:cNvSpPr>
            <p:nvPr/>
          </p:nvSpPr>
          <p:spPr bwMode="gray">
            <a:xfrm>
              <a:off x="2226" y="2415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5" name="Rectangle 86"/>
            <p:cNvSpPr>
              <a:spLocks noChangeArrowheads="1"/>
            </p:cNvSpPr>
            <p:nvPr/>
          </p:nvSpPr>
          <p:spPr bwMode="gray">
            <a:xfrm>
              <a:off x="2234" y="2390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6" name="Rectangle 87"/>
            <p:cNvSpPr>
              <a:spLocks noChangeArrowheads="1"/>
            </p:cNvSpPr>
            <p:nvPr/>
          </p:nvSpPr>
          <p:spPr bwMode="gray">
            <a:xfrm>
              <a:off x="2234" y="2357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7" name="Rectangle 88"/>
            <p:cNvSpPr>
              <a:spLocks noChangeArrowheads="1"/>
            </p:cNvSpPr>
            <p:nvPr/>
          </p:nvSpPr>
          <p:spPr bwMode="gray">
            <a:xfrm>
              <a:off x="2234" y="2323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8" name="Rectangle 89"/>
            <p:cNvSpPr>
              <a:spLocks noChangeArrowheads="1"/>
            </p:cNvSpPr>
            <p:nvPr/>
          </p:nvSpPr>
          <p:spPr bwMode="gray">
            <a:xfrm>
              <a:off x="2234" y="2290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9" name="Rectangle 90"/>
            <p:cNvSpPr>
              <a:spLocks noChangeArrowheads="1"/>
            </p:cNvSpPr>
            <p:nvPr/>
          </p:nvSpPr>
          <p:spPr bwMode="gray">
            <a:xfrm>
              <a:off x="2234" y="2257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0" name="Rectangle 91"/>
            <p:cNvSpPr>
              <a:spLocks noChangeArrowheads="1"/>
            </p:cNvSpPr>
            <p:nvPr/>
          </p:nvSpPr>
          <p:spPr bwMode="gray">
            <a:xfrm>
              <a:off x="2234" y="2223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1" name="Rectangle 92"/>
            <p:cNvSpPr>
              <a:spLocks noChangeArrowheads="1"/>
            </p:cNvSpPr>
            <p:nvPr/>
          </p:nvSpPr>
          <p:spPr bwMode="gray">
            <a:xfrm>
              <a:off x="2234" y="2190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2" name="Rectangle 93"/>
            <p:cNvSpPr>
              <a:spLocks noChangeArrowheads="1"/>
            </p:cNvSpPr>
            <p:nvPr/>
          </p:nvSpPr>
          <p:spPr bwMode="gray">
            <a:xfrm>
              <a:off x="2234" y="2156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3" name="Rectangle 94"/>
            <p:cNvSpPr>
              <a:spLocks noChangeArrowheads="1"/>
            </p:cNvSpPr>
            <p:nvPr/>
          </p:nvSpPr>
          <p:spPr bwMode="gray">
            <a:xfrm>
              <a:off x="2234" y="2123"/>
              <a:ext cx="15" cy="17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4" name="Rectangle 95"/>
            <p:cNvSpPr>
              <a:spLocks noChangeArrowheads="1"/>
            </p:cNvSpPr>
            <p:nvPr/>
          </p:nvSpPr>
          <p:spPr bwMode="gray">
            <a:xfrm>
              <a:off x="2257" y="2115"/>
              <a:ext cx="15" cy="16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5" name="Freeform 96"/>
            <p:cNvSpPr>
              <a:spLocks/>
            </p:cNvSpPr>
            <p:nvPr/>
          </p:nvSpPr>
          <p:spPr bwMode="gray">
            <a:xfrm>
              <a:off x="2281" y="2087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7" name="Group 97"/>
          <p:cNvGrpSpPr>
            <a:grpSpLocks/>
          </p:cNvGrpSpPr>
          <p:nvPr/>
        </p:nvGrpSpPr>
        <p:grpSpPr bwMode="auto">
          <a:xfrm>
            <a:off x="3946526" y="4821242"/>
            <a:ext cx="2616200" cy="117475"/>
            <a:chOff x="2134" y="2489"/>
            <a:chExt cx="1165" cy="74"/>
          </a:xfrm>
        </p:grpSpPr>
        <p:sp>
          <p:nvSpPr>
            <p:cNvPr id="257" name="Rectangle 98"/>
            <p:cNvSpPr>
              <a:spLocks noChangeArrowheads="1"/>
            </p:cNvSpPr>
            <p:nvPr/>
          </p:nvSpPr>
          <p:spPr bwMode="gray">
            <a:xfrm>
              <a:off x="2134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8" name="Rectangle 99"/>
            <p:cNvSpPr>
              <a:spLocks noChangeArrowheads="1"/>
            </p:cNvSpPr>
            <p:nvPr/>
          </p:nvSpPr>
          <p:spPr bwMode="gray">
            <a:xfrm>
              <a:off x="2165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9" name="Rectangle 100"/>
            <p:cNvSpPr>
              <a:spLocks noChangeArrowheads="1"/>
            </p:cNvSpPr>
            <p:nvPr/>
          </p:nvSpPr>
          <p:spPr bwMode="gray">
            <a:xfrm>
              <a:off x="2195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0" name="Rectangle 101"/>
            <p:cNvSpPr>
              <a:spLocks noChangeArrowheads="1"/>
            </p:cNvSpPr>
            <p:nvPr/>
          </p:nvSpPr>
          <p:spPr bwMode="gray">
            <a:xfrm>
              <a:off x="2226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1" name="Rectangle 102"/>
            <p:cNvSpPr>
              <a:spLocks noChangeArrowheads="1"/>
            </p:cNvSpPr>
            <p:nvPr/>
          </p:nvSpPr>
          <p:spPr bwMode="gray">
            <a:xfrm>
              <a:off x="2257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2" name="Rectangle 103"/>
            <p:cNvSpPr>
              <a:spLocks noChangeArrowheads="1"/>
            </p:cNvSpPr>
            <p:nvPr/>
          </p:nvSpPr>
          <p:spPr bwMode="gray">
            <a:xfrm>
              <a:off x="2287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3" name="Rectangle 104"/>
            <p:cNvSpPr>
              <a:spLocks noChangeArrowheads="1"/>
            </p:cNvSpPr>
            <p:nvPr/>
          </p:nvSpPr>
          <p:spPr bwMode="gray">
            <a:xfrm>
              <a:off x="2318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4" name="Rectangle 105"/>
            <p:cNvSpPr>
              <a:spLocks noChangeArrowheads="1"/>
            </p:cNvSpPr>
            <p:nvPr/>
          </p:nvSpPr>
          <p:spPr bwMode="gray">
            <a:xfrm>
              <a:off x="2349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5" name="Rectangle 106"/>
            <p:cNvSpPr>
              <a:spLocks noChangeArrowheads="1"/>
            </p:cNvSpPr>
            <p:nvPr/>
          </p:nvSpPr>
          <p:spPr bwMode="gray">
            <a:xfrm>
              <a:off x="2379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6" name="Rectangle 107"/>
            <p:cNvSpPr>
              <a:spLocks noChangeArrowheads="1"/>
            </p:cNvSpPr>
            <p:nvPr/>
          </p:nvSpPr>
          <p:spPr bwMode="gray">
            <a:xfrm>
              <a:off x="2410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7" name="Rectangle 108"/>
            <p:cNvSpPr>
              <a:spLocks noChangeArrowheads="1"/>
            </p:cNvSpPr>
            <p:nvPr/>
          </p:nvSpPr>
          <p:spPr bwMode="gray">
            <a:xfrm>
              <a:off x="2441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8" name="Rectangle 109"/>
            <p:cNvSpPr>
              <a:spLocks noChangeArrowheads="1"/>
            </p:cNvSpPr>
            <p:nvPr/>
          </p:nvSpPr>
          <p:spPr bwMode="gray">
            <a:xfrm>
              <a:off x="2471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9" name="Rectangle 110"/>
            <p:cNvSpPr>
              <a:spLocks noChangeArrowheads="1"/>
            </p:cNvSpPr>
            <p:nvPr/>
          </p:nvSpPr>
          <p:spPr bwMode="gray">
            <a:xfrm>
              <a:off x="2502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0" name="Rectangle 111"/>
            <p:cNvSpPr>
              <a:spLocks noChangeArrowheads="1"/>
            </p:cNvSpPr>
            <p:nvPr/>
          </p:nvSpPr>
          <p:spPr bwMode="gray">
            <a:xfrm>
              <a:off x="2533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1" name="Rectangle 112"/>
            <p:cNvSpPr>
              <a:spLocks noChangeArrowheads="1"/>
            </p:cNvSpPr>
            <p:nvPr/>
          </p:nvSpPr>
          <p:spPr bwMode="gray">
            <a:xfrm>
              <a:off x="2563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2" name="Rectangle 113"/>
            <p:cNvSpPr>
              <a:spLocks noChangeArrowheads="1"/>
            </p:cNvSpPr>
            <p:nvPr/>
          </p:nvSpPr>
          <p:spPr bwMode="gray">
            <a:xfrm>
              <a:off x="2594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3" name="Rectangle 114"/>
            <p:cNvSpPr>
              <a:spLocks noChangeArrowheads="1"/>
            </p:cNvSpPr>
            <p:nvPr/>
          </p:nvSpPr>
          <p:spPr bwMode="gray">
            <a:xfrm>
              <a:off x="2625" y="2516"/>
              <a:ext cx="15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4" name="Rectangle 115"/>
            <p:cNvSpPr>
              <a:spLocks noChangeArrowheads="1"/>
            </p:cNvSpPr>
            <p:nvPr/>
          </p:nvSpPr>
          <p:spPr bwMode="gray">
            <a:xfrm>
              <a:off x="2655" y="2516"/>
              <a:ext cx="16" cy="1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5" name="Rectangle 116"/>
            <p:cNvSpPr>
              <a:spLocks noChangeArrowheads="1"/>
            </p:cNvSpPr>
            <p:nvPr/>
          </p:nvSpPr>
          <p:spPr bwMode="gray">
            <a:xfrm>
              <a:off x="2686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6" name="Rectangle 117"/>
            <p:cNvSpPr>
              <a:spLocks noChangeArrowheads="1"/>
            </p:cNvSpPr>
            <p:nvPr/>
          </p:nvSpPr>
          <p:spPr bwMode="gray">
            <a:xfrm>
              <a:off x="2717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7" name="Rectangle 118"/>
            <p:cNvSpPr>
              <a:spLocks noChangeArrowheads="1"/>
            </p:cNvSpPr>
            <p:nvPr/>
          </p:nvSpPr>
          <p:spPr bwMode="gray">
            <a:xfrm>
              <a:off x="2747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8" name="Rectangle 119"/>
            <p:cNvSpPr>
              <a:spLocks noChangeArrowheads="1"/>
            </p:cNvSpPr>
            <p:nvPr/>
          </p:nvSpPr>
          <p:spPr bwMode="gray">
            <a:xfrm>
              <a:off x="2778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9" name="Rectangle 120"/>
            <p:cNvSpPr>
              <a:spLocks noChangeArrowheads="1"/>
            </p:cNvSpPr>
            <p:nvPr/>
          </p:nvSpPr>
          <p:spPr bwMode="gray">
            <a:xfrm>
              <a:off x="2809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0" name="Rectangle 121"/>
            <p:cNvSpPr>
              <a:spLocks noChangeArrowheads="1"/>
            </p:cNvSpPr>
            <p:nvPr/>
          </p:nvSpPr>
          <p:spPr bwMode="gray">
            <a:xfrm>
              <a:off x="2839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1" name="Rectangle 122"/>
            <p:cNvSpPr>
              <a:spLocks noChangeArrowheads="1"/>
            </p:cNvSpPr>
            <p:nvPr/>
          </p:nvSpPr>
          <p:spPr bwMode="gray">
            <a:xfrm>
              <a:off x="2870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2" name="Rectangle 123"/>
            <p:cNvSpPr>
              <a:spLocks noChangeArrowheads="1"/>
            </p:cNvSpPr>
            <p:nvPr/>
          </p:nvSpPr>
          <p:spPr bwMode="gray">
            <a:xfrm>
              <a:off x="2900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3" name="Rectangle 124"/>
            <p:cNvSpPr>
              <a:spLocks noChangeArrowheads="1"/>
            </p:cNvSpPr>
            <p:nvPr/>
          </p:nvSpPr>
          <p:spPr bwMode="gray">
            <a:xfrm>
              <a:off x="2931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4" name="Rectangle 125"/>
            <p:cNvSpPr>
              <a:spLocks noChangeArrowheads="1"/>
            </p:cNvSpPr>
            <p:nvPr/>
          </p:nvSpPr>
          <p:spPr bwMode="gray">
            <a:xfrm>
              <a:off x="2962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5" name="Rectangle 126"/>
            <p:cNvSpPr>
              <a:spLocks noChangeArrowheads="1"/>
            </p:cNvSpPr>
            <p:nvPr/>
          </p:nvSpPr>
          <p:spPr bwMode="gray">
            <a:xfrm>
              <a:off x="2992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6" name="Rectangle 127"/>
            <p:cNvSpPr>
              <a:spLocks noChangeArrowheads="1"/>
            </p:cNvSpPr>
            <p:nvPr/>
          </p:nvSpPr>
          <p:spPr bwMode="gray">
            <a:xfrm>
              <a:off x="3023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7" name="Rectangle 128"/>
            <p:cNvSpPr>
              <a:spLocks noChangeArrowheads="1"/>
            </p:cNvSpPr>
            <p:nvPr/>
          </p:nvSpPr>
          <p:spPr bwMode="gray">
            <a:xfrm>
              <a:off x="3054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8" name="Rectangle 129"/>
            <p:cNvSpPr>
              <a:spLocks noChangeArrowheads="1"/>
            </p:cNvSpPr>
            <p:nvPr/>
          </p:nvSpPr>
          <p:spPr bwMode="gray">
            <a:xfrm>
              <a:off x="3084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9" name="Rectangle 130"/>
            <p:cNvSpPr>
              <a:spLocks noChangeArrowheads="1"/>
            </p:cNvSpPr>
            <p:nvPr/>
          </p:nvSpPr>
          <p:spPr bwMode="gray">
            <a:xfrm>
              <a:off x="3115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0" name="Rectangle 131"/>
            <p:cNvSpPr>
              <a:spLocks noChangeArrowheads="1"/>
            </p:cNvSpPr>
            <p:nvPr/>
          </p:nvSpPr>
          <p:spPr bwMode="gray">
            <a:xfrm>
              <a:off x="3146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1" name="Rectangle 132"/>
            <p:cNvSpPr>
              <a:spLocks noChangeArrowheads="1"/>
            </p:cNvSpPr>
            <p:nvPr/>
          </p:nvSpPr>
          <p:spPr bwMode="gray">
            <a:xfrm>
              <a:off x="3176" y="2517"/>
              <a:ext cx="16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2" name="Rectangle 133"/>
            <p:cNvSpPr>
              <a:spLocks noChangeArrowheads="1"/>
            </p:cNvSpPr>
            <p:nvPr/>
          </p:nvSpPr>
          <p:spPr bwMode="gray">
            <a:xfrm>
              <a:off x="3207" y="2517"/>
              <a:ext cx="15" cy="17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3" name="Freeform 134"/>
            <p:cNvSpPr>
              <a:spLocks/>
            </p:cNvSpPr>
            <p:nvPr/>
          </p:nvSpPr>
          <p:spPr bwMode="gray">
            <a:xfrm>
              <a:off x="3231" y="2489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294" name="Rectangle 135"/>
          <p:cNvSpPr>
            <a:spLocks noChangeArrowheads="1"/>
          </p:cNvSpPr>
          <p:nvPr/>
        </p:nvSpPr>
        <p:spPr bwMode="gray">
          <a:xfrm>
            <a:off x="6553202" y="4602163"/>
            <a:ext cx="1809750" cy="75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95" name="Rectangle 136"/>
          <p:cNvSpPr>
            <a:spLocks noChangeArrowheads="1"/>
          </p:cNvSpPr>
          <p:nvPr/>
        </p:nvSpPr>
        <p:spPr bwMode="gray">
          <a:xfrm>
            <a:off x="7354740" y="4641851"/>
            <a:ext cx="35907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계획</a:t>
            </a:r>
          </a:p>
        </p:txBody>
      </p:sp>
      <p:sp>
        <p:nvSpPr>
          <p:cNvPr id="296" name="Rectangle 137"/>
          <p:cNvSpPr>
            <a:spLocks noChangeArrowheads="1"/>
          </p:cNvSpPr>
          <p:nvPr/>
        </p:nvSpPr>
        <p:spPr bwMode="gray">
          <a:xfrm>
            <a:off x="7365853" y="4811714"/>
            <a:ext cx="35907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조달</a:t>
            </a:r>
          </a:p>
        </p:txBody>
      </p:sp>
      <p:sp>
        <p:nvSpPr>
          <p:cNvPr id="297" name="Rectangle 138"/>
          <p:cNvSpPr>
            <a:spLocks noChangeArrowheads="1"/>
          </p:cNvSpPr>
          <p:nvPr/>
        </p:nvSpPr>
        <p:spPr bwMode="gray">
          <a:xfrm>
            <a:off x="7195840" y="4984751"/>
            <a:ext cx="71814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생산오더</a:t>
            </a:r>
          </a:p>
        </p:txBody>
      </p:sp>
      <p:grpSp>
        <p:nvGrpSpPr>
          <p:cNvPr id="18" name="Group 139"/>
          <p:cNvGrpSpPr>
            <a:grpSpLocks/>
          </p:cNvGrpSpPr>
          <p:nvPr/>
        </p:nvGrpSpPr>
        <p:grpSpPr bwMode="auto">
          <a:xfrm>
            <a:off x="5735640" y="4060829"/>
            <a:ext cx="827087" cy="663575"/>
            <a:chOff x="2931" y="2016"/>
            <a:chExt cx="368" cy="413"/>
          </a:xfrm>
        </p:grpSpPr>
        <p:sp>
          <p:nvSpPr>
            <p:cNvPr id="299" name="Freeform 140"/>
            <p:cNvSpPr>
              <a:spLocks/>
            </p:cNvSpPr>
            <p:nvPr/>
          </p:nvSpPr>
          <p:spPr bwMode="gray">
            <a:xfrm>
              <a:off x="2931" y="2016"/>
              <a:ext cx="303" cy="384"/>
            </a:xfrm>
            <a:custGeom>
              <a:avLst/>
              <a:gdLst>
                <a:gd name="T0" fmla="*/ 0 w 303"/>
                <a:gd name="T1" fmla="*/ 0 h 384"/>
                <a:gd name="T2" fmla="*/ 0 w 303"/>
                <a:gd name="T3" fmla="*/ 17 h 384"/>
                <a:gd name="T4" fmla="*/ 235 w 303"/>
                <a:gd name="T5" fmla="*/ 18 h 384"/>
                <a:gd name="T6" fmla="*/ 235 w 303"/>
                <a:gd name="T7" fmla="*/ 10 h 384"/>
                <a:gd name="T8" fmla="*/ 228 w 303"/>
                <a:gd name="T9" fmla="*/ 10 h 384"/>
                <a:gd name="T10" fmla="*/ 230 w 303"/>
                <a:gd name="T11" fmla="*/ 15 h 384"/>
                <a:gd name="T12" fmla="*/ 233 w 303"/>
                <a:gd name="T13" fmla="*/ 17 h 384"/>
                <a:gd name="T14" fmla="*/ 228 w 303"/>
                <a:gd name="T15" fmla="*/ 10 h 384"/>
                <a:gd name="T16" fmla="*/ 228 w 303"/>
                <a:gd name="T17" fmla="*/ 376 h 384"/>
                <a:gd name="T18" fmla="*/ 228 w 303"/>
                <a:gd name="T19" fmla="*/ 376 h 384"/>
                <a:gd name="T20" fmla="*/ 230 w 303"/>
                <a:gd name="T21" fmla="*/ 381 h 384"/>
                <a:gd name="T22" fmla="*/ 233 w 303"/>
                <a:gd name="T23" fmla="*/ 383 h 384"/>
                <a:gd name="T24" fmla="*/ 235 w 303"/>
                <a:gd name="T25" fmla="*/ 384 h 384"/>
                <a:gd name="T26" fmla="*/ 303 w 303"/>
                <a:gd name="T27" fmla="*/ 384 h 384"/>
                <a:gd name="T28" fmla="*/ 303 w 303"/>
                <a:gd name="T29" fmla="*/ 367 h 384"/>
                <a:gd name="T30" fmla="*/ 235 w 303"/>
                <a:gd name="T31" fmla="*/ 367 h 384"/>
                <a:gd name="T32" fmla="*/ 243 w 303"/>
                <a:gd name="T33" fmla="*/ 376 h 384"/>
                <a:gd name="T34" fmla="*/ 240 w 303"/>
                <a:gd name="T35" fmla="*/ 370 h 384"/>
                <a:gd name="T36" fmla="*/ 238 w 303"/>
                <a:gd name="T37" fmla="*/ 369 h 384"/>
                <a:gd name="T38" fmla="*/ 235 w 303"/>
                <a:gd name="T39" fmla="*/ 376 h 384"/>
                <a:gd name="T40" fmla="*/ 243 w 303"/>
                <a:gd name="T41" fmla="*/ 376 h 384"/>
                <a:gd name="T42" fmla="*/ 243 w 303"/>
                <a:gd name="T43" fmla="*/ 10 h 384"/>
                <a:gd name="T44" fmla="*/ 243 w 303"/>
                <a:gd name="T45" fmla="*/ 10 h 384"/>
                <a:gd name="T46" fmla="*/ 240 w 303"/>
                <a:gd name="T47" fmla="*/ 4 h 384"/>
                <a:gd name="T48" fmla="*/ 238 w 303"/>
                <a:gd name="T49" fmla="*/ 3 h 384"/>
                <a:gd name="T50" fmla="*/ 235 w 303"/>
                <a:gd name="T51" fmla="*/ 1 h 384"/>
                <a:gd name="T52" fmla="*/ 0 w 303"/>
                <a:gd name="T53" fmla="*/ 0 h 38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3"/>
                <a:gd name="T82" fmla="*/ 0 h 384"/>
                <a:gd name="T83" fmla="*/ 303 w 303"/>
                <a:gd name="T84" fmla="*/ 384 h 38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3" h="384">
                  <a:moveTo>
                    <a:pt x="0" y="0"/>
                  </a:moveTo>
                  <a:lnTo>
                    <a:pt x="0" y="17"/>
                  </a:lnTo>
                  <a:lnTo>
                    <a:pt x="235" y="18"/>
                  </a:lnTo>
                  <a:lnTo>
                    <a:pt x="235" y="10"/>
                  </a:lnTo>
                  <a:lnTo>
                    <a:pt x="228" y="10"/>
                  </a:lnTo>
                  <a:lnTo>
                    <a:pt x="230" y="15"/>
                  </a:lnTo>
                  <a:lnTo>
                    <a:pt x="233" y="17"/>
                  </a:lnTo>
                  <a:lnTo>
                    <a:pt x="228" y="10"/>
                  </a:lnTo>
                  <a:lnTo>
                    <a:pt x="228" y="376"/>
                  </a:lnTo>
                  <a:lnTo>
                    <a:pt x="230" y="381"/>
                  </a:lnTo>
                  <a:lnTo>
                    <a:pt x="233" y="383"/>
                  </a:lnTo>
                  <a:lnTo>
                    <a:pt x="235" y="384"/>
                  </a:lnTo>
                  <a:lnTo>
                    <a:pt x="303" y="384"/>
                  </a:lnTo>
                  <a:lnTo>
                    <a:pt x="303" y="367"/>
                  </a:lnTo>
                  <a:lnTo>
                    <a:pt x="235" y="367"/>
                  </a:lnTo>
                  <a:lnTo>
                    <a:pt x="243" y="376"/>
                  </a:lnTo>
                  <a:lnTo>
                    <a:pt x="240" y="370"/>
                  </a:lnTo>
                  <a:lnTo>
                    <a:pt x="238" y="369"/>
                  </a:lnTo>
                  <a:lnTo>
                    <a:pt x="235" y="376"/>
                  </a:lnTo>
                  <a:lnTo>
                    <a:pt x="243" y="376"/>
                  </a:lnTo>
                  <a:lnTo>
                    <a:pt x="243" y="10"/>
                  </a:lnTo>
                  <a:lnTo>
                    <a:pt x="240" y="4"/>
                  </a:lnTo>
                  <a:lnTo>
                    <a:pt x="238" y="3"/>
                  </a:lnTo>
                  <a:lnTo>
                    <a:pt x="235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0" name="Freeform 141"/>
            <p:cNvSpPr>
              <a:spLocks/>
            </p:cNvSpPr>
            <p:nvPr/>
          </p:nvSpPr>
          <p:spPr bwMode="gray">
            <a:xfrm>
              <a:off x="3231" y="2356"/>
              <a:ext cx="68" cy="73"/>
            </a:xfrm>
            <a:custGeom>
              <a:avLst/>
              <a:gdLst>
                <a:gd name="T0" fmla="*/ 2 w 68"/>
                <a:gd name="T1" fmla="*/ 73 h 73"/>
                <a:gd name="T2" fmla="*/ 68 w 68"/>
                <a:gd name="T3" fmla="*/ 34 h 73"/>
                <a:gd name="T4" fmla="*/ 0 w 68"/>
                <a:gd name="T5" fmla="*/ 0 h 73"/>
                <a:gd name="T6" fmla="*/ 2 w 68"/>
                <a:gd name="T7" fmla="*/ 73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3"/>
                <a:gd name="T14" fmla="*/ 68 w 68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3">
                  <a:moveTo>
                    <a:pt x="2" y="73"/>
                  </a:moveTo>
                  <a:lnTo>
                    <a:pt x="68" y="34"/>
                  </a:lnTo>
                  <a:lnTo>
                    <a:pt x="0" y="0"/>
                  </a:lnTo>
                  <a:lnTo>
                    <a:pt x="2" y="7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9" name="Group 142"/>
          <p:cNvGrpSpPr>
            <a:grpSpLocks/>
          </p:cNvGrpSpPr>
          <p:nvPr/>
        </p:nvGrpSpPr>
        <p:grpSpPr bwMode="auto">
          <a:xfrm>
            <a:off x="5735640" y="4275138"/>
            <a:ext cx="827087" cy="1287462"/>
            <a:chOff x="2931" y="2149"/>
            <a:chExt cx="368" cy="802"/>
          </a:xfrm>
        </p:grpSpPr>
        <p:sp>
          <p:nvSpPr>
            <p:cNvPr id="302" name="Freeform 143"/>
            <p:cNvSpPr>
              <a:spLocks/>
            </p:cNvSpPr>
            <p:nvPr/>
          </p:nvSpPr>
          <p:spPr bwMode="gray">
            <a:xfrm>
              <a:off x="2931" y="2149"/>
              <a:ext cx="303" cy="773"/>
            </a:xfrm>
            <a:custGeom>
              <a:avLst/>
              <a:gdLst>
                <a:gd name="T0" fmla="*/ 0 w 303"/>
                <a:gd name="T1" fmla="*/ 0 h 773"/>
                <a:gd name="T2" fmla="*/ 0 w 303"/>
                <a:gd name="T3" fmla="*/ 17 h 773"/>
                <a:gd name="T4" fmla="*/ 171 w 303"/>
                <a:gd name="T5" fmla="*/ 17 h 773"/>
                <a:gd name="T6" fmla="*/ 171 w 303"/>
                <a:gd name="T7" fmla="*/ 9 h 773"/>
                <a:gd name="T8" fmla="*/ 164 w 303"/>
                <a:gd name="T9" fmla="*/ 9 h 773"/>
                <a:gd name="T10" fmla="*/ 166 w 303"/>
                <a:gd name="T11" fmla="*/ 14 h 773"/>
                <a:gd name="T12" fmla="*/ 169 w 303"/>
                <a:gd name="T13" fmla="*/ 16 h 773"/>
                <a:gd name="T14" fmla="*/ 164 w 303"/>
                <a:gd name="T15" fmla="*/ 9 h 773"/>
                <a:gd name="T16" fmla="*/ 164 w 303"/>
                <a:gd name="T17" fmla="*/ 765 h 773"/>
                <a:gd name="T18" fmla="*/ 164 w 303"/>
                <a:gd name="T19" fmla="*/ 765 h 773"/>
                <a:gd name="T20" fmla="*/ 166 w 303"/>
                <a:gd name="T21" fmla="*/ 770 h 773"/>
                <a:gd name="T22" fmla="*/ 169 w 303"/>
                <a:gd name="T23" fmla="*/ 772 h 773"/>
                <a:gd name="T24" fmla="*/ 171 w 303"/>
                <a:gd name="T25" fmla="*/ 773 h 773"/>
                <a:gd name="T26" fmla="*/ 303 w 303"/>
                <a:gd name="T27" fmla="*/ 773 h 773"/>
                <a:gd name="T28" fmla="*/ 303 w 303"/>
                <a:gd name="T29" fmla="*/ 756 h 773"/>
                <a:gd name="T30" fmla="*/ 171 w 303"/>
                <a:gd name="T31" fmla="*/ 756 h 773"/>
                <a:gd name="T32" fmla="*/ 179 w 303"/>
                <a:gd name="T33" fmla="*/ 765 h 773"/>
                <a:gd name="T34" fmla="*/ 176 w 303"/>
                <a:gd name="T35" fmla="*/ 759 h 773"/>
                <a:gd name="T36" fmla="*/ 174 w 303"/>
                <a:gd name="T37" fmla="*/ 758 h 773"/>
                <a:gd name="T38" fmla="*/ 171 w 303"/>
                <a:gd name="T39" fmla="*/ 765 h 773"/>
                <a:gd name="T40" fmla="*/ 179 w 303"/>
                <a:gd name="T41" fmla="*/ 765 h 773"/>
                <a:gd name="T42" fmla="*/ 179 w 303"/>
                <a:gd name="T43" fmla="*/ 9 h 773"/>
                <a:gd name="T44" fmla="*/ 179 w 303"/>
                <a:gd name="T45" fmla="*/ 9 h 773"/>
                <a:gd name="T46" fmla="*/ 176 w 303"/>
                <a:gd name="T47" fmla="*/ 3 h 773"/>
                <a:gd name="T48" fmla="*/ 174 w 303"/>
                <a:gd name="T49" fmla="*/ 2 h 773"/>
                <a:gd name="T50" fmla="*/ 171 w 303"/>
                <a:gd name="T51" fmla="*/ 0 h 773"/>
                <a:gd name="T52" fmla="*/ 0 w 303"/>
                <a:gd name="T53" fmla="*/ 0 h 77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3"/>
                <a:gd name="T82" fmla="*/ 0 h 773"/>
                <a:gd name="T83" fmla="*/ 303 w 303"/>
                <a:gd name="T84" fmla="*/ 773 h 77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3" h="773">
                  <a:moveTo>
                    <a:pt x="0" y="0"/>
                  </a:moveTo>
                  <a:lnTo>
                    <a:pt x="0" y="17"/>
                  </a:lnTo>
                  <a:lnTo>
                    <a:pt x="171" y="17"/>
                  </a:lnTo>
                  <a:lnTo>
                    <a:pt x="171" y="9"/>
                  </a:lnTo>
                  <a:lnTo>
                    <a:pt x="164" y="9"/>
                  </a:lnTo>
                  <a:lnTo>
                    <a:pt x="166" y="14"/>
                  </a:lnTo>
                  <a:lnTo>
                    <a:pt x="169" y="16"/>
                  </a:lnTo>
                  <a:lnTo>
                    <a:pt x="164" y="9"/>
                  </a:lnTo>
                  <a:lnTo>
                    <a:pt x="164" y="765"/>
                  </a:lnTo>
                  <a:lnTo>
                    <a:pt x="166" y="770"/>
                  </a:lnTo>
                  <a:lnTo>
                    <a:pt x="169" y="772"/>
                  </a:lnTo>
                  <a:lnTo>
                    <a:pt x="171" y="773"/>
                  </a:lnTo>
                  <a:lnTo>
                    <a:pt x="303" y="773"/>
                  </a:lnTo>
                  <a:lnTo>
                    <a:pt x="303" y="756"/>
                  </a:lnTo>
                  <a:lnTo>
                    <a:pt x="171" y="756"/>
                  </a:lnTo>
                  <a:lnTo>
                    <a:pt x="179" y="765"/>
                  </a:lnTo>
                  <a:lnTo>
                    <a:pt x="176" y="759"/>
                  </a:lnTo>
                  <a:lnTo>
                    <a:pt x="174" y="758"/>
                  </a:lnTo>
                  <a:lnTo>
                    <a:pt x="171" y="765"/>
                  </a:lnTo>
                  <a:lnTo>
                    <a:pt x="179" y="765"/>
                  </a:lnTo>
                  <a:lnTo>
                    <a:pt x="179" y="9"/>
                  </a:lnTo>
                  <a:lnTo>
                    <a:pt x="176" y="3"/>
                  </a:lnTo>
                  <a:lnTo>
                    <a:pt x="174" y="2"/>
                  </a:lnTo>
                  <a:lnTo>
                    <a:pt x="1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3" name="Freeform 144"/>
            <p:cNvSpPr>
              <a:spLocks/>
            </p:cNvSpPr>
            <p:nvPr/>
          </p:nvSpPr>
          <p:spPr bwMode="gray">
            <a:xfrm>
              <a:off x="3231" y="2878"/>
              <a:ext cx="68" cy="73"/>
            </a:xfrm>
            <a:custGeom>
              <a:avLst/>
              <a:gdLst>
                <a:gd name="T0" fmla="*/ 0 w 68"/>
                <a:gd name="T1" fmla="*/ 73 h 73"/>
                <a:gd name="T2" fmla="*/ 68 w 68"/>
                <a:gd name="T3" fmla="*/ 36 h 73"/>
                <a:gd name="T4" fmla="*/ 0 w 68"/>
                <a:gd name="T5" fmla="*/ 0 h 73"/>
                <a:gd name="T6" fmla="*/ 0 w 68"/>
                <a:gd name="T7" fmla="*/ 73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3"/>
                <a:gd name="T14" fmla="*/ 68 w 68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3">
                  <a:moveTo>
                    <a:pt x="0" y="73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0" name="Group 145"/>
          <p:cNvGrpSpPr>
            <a:grpSpLocks/>
          </p:cNvGrpSpPr>
          <p:nvPr/>
        </p:nvGrpSpPr>
        <p:grpSpPr bwMode="auto">
          <a:xfrm>
            <a:off x="5168902" y="5629275"/>
            <a:ext cx="1393825" cy="255588"/>
            <a:chOff x="2678" y="2993"/>
            <a:chExt cx="621" cy="159"/>
          </a:xfrm>
        </p:grpSpPr>
        <p:sp>
          <p:nvSpPr>
            <p:cNvPr id="305" name="Rectangle 146"/>
            <p:cNvSpPr>
              <a:spLocks noChangeArrowheads="1"/>
            </p:cNvSpPr>
            <p:nvPr/>
          </p:nvSpPr>
          <p:spPr bwMode="gray">
            <a:xfrm>
              <a:off x="2678" y="2993"/>
              <a:ext cx="16" cy="6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6" name="Freeform 147"/>
            <p:cNvSpPr>
              <a:spLocks/>
            </p:cNvSpPr>
            <p:nvPr/>
          </p:nvSpPr>
          <p:spPr bwMode="gray">
            <a:xfrm>
              <a:off x="2678" y="3106"/>
              <a:ext cx="19" cy="17"/>
            </a:xfrm>
            <a:custGeom>
              <a:avLst/>
              <a:gdLst>
                <a:gd name="T0" fmla="*/ 16 w 19"/>
                <a:gd name="T1" fmla="*/ 4 h 17"/>
                <a:gd name="T2" fmla="*/ 0 w 19"/>
                <a:gd name="T3" fmla="*/ 4 h 17"/>
                <a:gd name="T4" fmla="*/ 0 w 19"/>
                <a:gd name="T5" fmla="*/ 8 h 17"/>
                <a:gd name="T6" fmla="*/ 0 w 19"/>
                <a:gd name="T7" fmla="*/ 8 h 17"/>
                <a:gd name="T8" fmla="*/ 3 w 19"/>
                <a:gd name="T9" fmla="*/ 14 h 17"/>
                <a:gd name="T10" fmla="*/ 5 w 19"/>
                <a:gd name="T11" fmla="*/ 15 h 17"/>
                <a:gd name="T12" fmla="*/ 8 w 19"/>
                <a:gd name="T13" fmla="*/ 17 h 17"/>
                <a:gd name="T14" fmla="*/ 19 w 19"/>
                <a:gd name="T15" fmla="*/ 17 h 17"/>
                <a:gd name="T16" fmla="*/ 19 w 19"/>
                <a:gd name="T17" fmla="*/ 0 h 17"/>
                <a:gd name="T18" fmla="*/ 8 w 19"/>
                <a:gd name="T19" fmla="*/ 0 h 17"/>
                <a:gd name="T20" fmla="*/ 16 w 19"/>
                <a:gd name="T21" fmla="*/ 8 h 17"/>
                <a:gd name="T22" fmla="*/ 13 w 19"/>
                <a:gd name="T23" fmla="*/ 3 h 17"/>
                <a:gd name="T24" fmla="*/ 10 w 19"/>
                <a:gd name="T25" fmla="*/ 1 h 17"/>
                <a:gd name="T26" fmla="*/ 8 w 19"/>
                <a:gd name="T27" fmla="*/ 8 h 17"/>
                <a:gd name="T28" fmla="*/ 16 w 19"/>
                <a:gd name="T29" fmla="*/ 8 h 17"/>
                <a:gd name="T30" fmla="*/ 16 w 19"/>
                <a:gd name="T31" fmla="*/ 4 h 1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9"/>
                <a:gd name="T49" fmla="*/ 0 h 17"/>
                <a:gd name="T50" fmla="*/ 19 w 19"/>
                <a:gd name="T51" fmla="*/ 17 h 1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9" h="17">
                  <a:moveTo>
                    <a:pt x="16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3" y="14"/>
                  </a:lnTo>
                  <a:lnTo>
                    <a:pt x="5" y="15"/>
                  </a:lnTo>
                  <a:lnTo>
                    <a:pt x="8" y="17"/>
                  </a:lnTo>
                  <a:lnTo>
                    <a:pt x="19" y="17"/>
                  </a:lnTo>
                  <a:lnTo>
                    <a:pt x="19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13" y="3"/>
                  </a:lnTo>
                  <a:lnTo>
                    <a:pt x="10" y="1"/>
                  </a:lnTo>
                  <a:lnTo>
                    <a:pt x="8" y="8"/>
                  </a:lnTo>
                  <a:lnTo>
                    <a:pt x="16" y="8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7" name="Rectangle 148"/>
            <p:cNvSpPr>
              <a:spLocks noChangeArrowheads="1"/>
            </p:cNvSpPr>
            <p:nvPr/>
          </p:nvSpPr>
          <p:spPr bwMode="gray">
            <a:xfrm>
              <a:off x="2743" y="3106"/>
              <a:ext cx="62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" name="Rectangle 149"/>
            <p:cNvSpPr>
              <a:spLocks noChangeArrowheads="1"/>
            </p:cNvSpPr>
            <p:nvPr/>
          </p:nvSpPr>
          <p:spPr bwMode="gray">
            <a:xfrm>
              <a:off x="2851" y="3106"/>
              <a:ext cx="15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9" name="Rectangle 150"/>
            <p:cNvSpPr>
              <a:spLocks noChangeArrowheads="1"/>
            </p:cNvSpPr>
            <p:nvPr/>
          </p:nvSpPr>
          <p:spPr bwMode="gray">
            <a:xfrm>
              <a:off x="2912" y="3106"/>
              <a:ext cx="61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0" name="Rectangle 151"/>
            <p:cNvSpPr>
              <a:spLocks noChangeArrowheads="1"/>
            </p:cNvSpPr>
            <p:nvPr/>
          </p:nvSpPr>
          <p:spPr bwMode="gray">
            <a:xfrm>
              <a:off x="3019" y="3106"/>
              <a:ext cx="16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1" name="Rectangle 152"/>
            <p:cNvSpPr>
              <a:spLocks noChangeArrowheads="1"/>
            </p:cNvSpPr>
            <p:nvPr/>
          </p:nvSpPr>
          <p:spPr bwMode="gray">
            <a:xfrm>
              <a:off x="3081" y="3106"/>
              <a:ext cx="61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2" name="Rectangle 153"/>
            <p:cNvSpPr>
              <a:spLocks noChangeArrowheads="1"/>
            </p:cNvSpPr>
            <p:nvPr/>
          </p:nvSpPr>
          <p:spPr bwMode="gray">
            <a:xfrm>
              <a:off x="3188" y="3106"/>
              <a:ext cx="15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3" name="Freeform 154"/>
            <p:cNvSpPr>
              <a:spLocks/>
            </p:cNvSpPr>
            <p:nvPr/>
          </p:nvSpPr>
          <p:spPr bwMode="gray">
            <a:xfrm>
              <a:off x="3231" y="3078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1" name="Group 155"/>
          <p:cNvGrpSpPr>
            <a:grpSpLocks/>
          </p:cNvGrpSpPr>
          <p:nvPr/>
        </p:nvGrpSpPr>
        <p:grpSpPr bwMode="auto">
          <a:xfrm>
            <a:off x="5735640" y="4981579"/>
            <a:ext cx="827087" cy="119063"/>
            <a:chOff x="2931" y="2589"/>
            <a:chExt cx="368" cy="74"/>
          </a:xfrm>
        </p:grpSpPr>
        <p:sp>
          <p:nvSpPr>
            <p:cNvPr id="315" name="Rectangle 156"/>
            <p:cNvSpPr>
              <a:spLocks noChangeArrowheads="1"/>
            </p:cNvSpPr>
            <p:nvPr/>
          </p:nvSpPr>
          <p:spPr bwMode="gray">
            <a:xfrm>
              <a:off x="2931" y="2616"/>
              <a:ext cx="61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6" name="Rectangle 157"/>
            <p:cNvSpPr>
              <a:spLocks noChangeArrowheads="1"/>
            </p:cNvSpPr>
            <p:nvPr/>
          </p:nvSpPr>
          <p:spPr bwMode="gray">
            <a:xfrm>
              <a:off x="3038" y="2616"/>
              <a:ext cx="16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7" name="Rectangle 158"/>
            <p:cNvSpPr>
              <a:spLocks noChangeArrowheads="1"/>
            </p:cNvSpPr>
            <p:nvPr/>
          </p:nvSpPr>
          <p:spPr bwMode="gray">
            <a:xfrm>
              <a:off x="3100" y="2617"/>
              <a:ext cx="61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8" name="Rectangle 159"/>
            <p:cNvSpPr>
              <a:spLocks noChangeArrowheads="1"/>
            </p:cNvSpPr>
            <p:nvPr/>
          </p:nvSpPr>
          <p:spPr bwMode="gray">
            <a:xfrm>
              <a:off x="3207" y="2617"/>
              <a:ext cx="15" cy="1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9" name="Freeform 160"/>
            <p:cNvSpPr>
              <a:spLocks/>
            </p:cNvSpPr>
            <p:nvPr/>
          </p:nvSpPr>
          <p:spPr bwMode="gray">
            <a:xfrm>
              <a:off x="3231" y="2589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7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7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CC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320" name="Line 161"/>
          <p:cNvSpPr>
            <a:spLocks noChangeShapeType="1"/>
          </p:cNvSpPr>
          <p:nvPr/>
        </p:nvSpPr>
        <p:spPr bwMode="gray">
          <a:xfrm>
            <a:off x="5086352" y="5310188"/>
            <a:ext cx="6350" cy="17145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1" name="Freeform 162"/>
          <p:cNvSpPr>
            <a:spLocks/>
          </p:cNvSpPr>
          <p:nvPr/>
        </p:nvSpPr>
        <p:spPr bwMode="gray">
          <a:xfrm>
            <a:off x="4806950" y="5380038"/>
            <a:ext cx="565150" cy="93662"/>
          </a:xfrm>
          <a:custGeom>
            <a:avLst/>
            <a:gdLst>
              <a:gd name="T0" fmla="*/ 0 w 252"/>
              <a:gd name="T1" fmla="*/ 93662 h 59"/>
              <a:gd name="T2" fmla="*/ 0 w 252"/>
              <a:gd name="T3" fmla="*/ 0 h 59"/>
              <a:gd name="T4" fmla="*/ 565150 w 252"/>
              <a:gd name="T5" fmla="*/ 0 h 59"/>
              <a:gd name="T6" fmla="*/ 565150 w 252"/>
              <a:gd name="T7" fmla="*/ 79375 h 59"/>
              <a:gd name="T8" fmla="*/ 0 60000 65536"/>
              <a:gd name="T9" fmla="*/ 0 60000 65536"/>
              <a:gd name="T10" fmla="*/ 0 60000 65536"/>
              <a:gd name="T11" fmla="*/ 0 60000 65536"/>
              <a:gd name="T12" fmla="*/ 0 w 252"/>
              <a:gd name="T13" fmla="*/ 0 h 59"/>
              <a:gd name="T14" fmla="*/ 252 w 252"/>
              <a:gd name="T15" fmla="*/ 59 h 5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2" h="59">
                <a:moveTo>
                  <a:pt x="0" y="59"/>
                </a:moveTo>
                <a:lnTo>
                  <a:pt x="0" y="0"/>
                </a:lnTo>
                <a:lnTo>
                  <a:pt x="252" y="0"/>
                </a:lnTo>
                <a:lnTo>
                  <a:pt x="252" y="50"/>
                </a:lnTo>
              </a:path>
            </a:pathLst>
          </a:custGeom>
          <a:noFill/>
          <a:ln w="793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2" name="Rectangle 163"/>
          <p:cNvSpPr>
            <a:spLocks noChangeArrowheads="1"/>
          </p:cNvSpPr>
          <p:nvPr/>
        </p:nvSpPr>
        <p:spPr bwMode="gray">
          <a:xfrm>
            <a:off x="4702177" y="5430842"/>
            <a:ext cx="214313" cy="857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3" name="Rectangle 164"/>
          <p:cNvSpPr>
            <a:spLocks noChangeArrowheads="1"/>
          </p:cNvSpPr>
          <p:nvPr/>
        </p:nvSpPr>
        <p:spPr bwMode="gray">
          <a:xfrm>
            <a:off x="5270500" y="5430842"/>
            <a:ext cx="211138" cy="857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4" name="Rectangle 165"/>
          <p:cNvSpPr>
            <a:spLocks noChangeArrowheads="1"/>
          </p:cNvSpPr>
          <p:nvPr/>
        </p:nvSpPr>
        <p:spPr bwMode="gray">
          <a:xfrm>
            <a:off x="4987925" y="5430842"/>
            <a:ext cx="209550" cy="857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5" name="Rectangle 166"/>
          <p:cNvSpPr>
            <a:spLocks noChangeArrowheads="1"/>
          </p:cNvSpPr>
          <p:nvPr/>
        </p:nvSpPr>
        <p:spPr bwMode="gray">
          <a:xfrm>
            <a:off x="4987925" y="5254625"/>
            <a:ext cx="209550" cy="84138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6" name="Freeform 167"/>
          <p:cNvSpPr>
            <a:spLocks/>
          </p:cNvSpPr>
          <p:nvPr/>
        </p:nvSpPr>
        <p:spPr bwMode="gray">
          <a:xfrm>
            <a:off x="2982913" y="5099050"/>
            <a:ext cx="609600" cy="88900"/>
          </a:xfrm>
          <a:custGeom>
            <a:avLst/>
            <a:gdLst>
              <a:gd name="T0" fmla="*/ 190500 w 272"/>
              <a:gd name="T1" fmla="*/ 0 h 56"/>
              <a:gd name="T2" fmla="*/ 0 w 272"/>
              <a:gd name="T3" fmla="*/ 88900 h 56"/>
              <a:gd name="T4" fmla="*/ 531159 w 272"/>
              <a:gd name="T5" fmla="*/ 88900 h 56"/>
              <a:gd name="T6" fmla="*/ 609600 w 272"/>
              <a:gd name="T7" fmla="*/ 0 h 56"/>
              <a:gd name="T8" fmla="*/ 190500 w 272"/>
              <a:gd name="T9" fmla="*/ 0 h 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2"/>
              <a:gd name="T16" fmla="*/ 0 h 56"/>
              <a:gd name="T17" fmla="*/ 272 w 272"/>
              <a:gd name="T18" fmla="*/ 56 h 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2" h="56">
                <a:moveTo>
                  <a:pt x="85" y="0"/>
                </a:moveTo>
                <a:lnTo>
                  <a:pt x="0" y="56"/>
                </a:lnTo>
                <a:lnTo>
                  <a:pt x="237" y="56"/>
                </a:lnTo>
                <a:lnTo>
                  <a:pt x="272" y="0"/>
                </a:lnTo>
                <a:lnTo>
                  <a:pt x="85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7" name="Freeform 168"/>
          <p:cNvSpPr>
            <a:spLocks/>
          </p:cNvSpPr>
          <p:nvPr/>
        </p:nvSpPr>
        <p:spPr bwMode="gray">
          <a:xfrm>
            <a:off x="3516313" y="5100642"/>
            <a:ext cx="76200" cy="204787"/>
          </a:xfrm>
          <a:custGeom>
            <a:avLst/>
            <a:gdLst>
              <a:gd name="T0" fmla="*/ 0 w 35"/>
              <a:gd name="T1" fmla="*/ 87994 h 128"/>
              <a:gd name="T2" fmla="*/ 4354 w 35"/>
              <a:gd name="T3" fmla="*/ 204787 h 128"/>
              <a:gd name="T4" fmla="*/ 76200 w 35"/>
              <a:gd name="T5" fmla="*/ 87994 h 128"/>
              <a:gd name="T6" fmla="*/ 76200 w 35"/>
              <a:gd name="T7" fmla="*/ 0 h 128"/>
              <a:gd name="T8" fmla="*/ 0 w 35"/>
              <a:gd name="T9" fmla="*/ 87994 h 1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5"/>
              <a:gd name="T16" fmla="*/ 0 h 128"/>
              <a:gd name="T17" fmla="*/ 35 w 35"/>
              <a:gd name="T18" fmla="*/ 128 h 1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5" h="128">
                <a:moveTo>
                  <a:pt x="0" y="55"/>
                </a:moveTo>
                <a:lnTo>
                  <a:pt x="2" y="128"/>
                </a:lnTo>
                <a:lnTo>
                  <a:pt x="35" y="55"/>
                </a:lnTo>
                <a:lnTo>
                  <a:pt x="35" y="0"/>
                </a:lnTo>
                <a:lnTo>
                  <a:pt x="0" y="55"/>
                </a:lnTo>
                <a:close/>
              </a:path>
            </a:pathLst>
          </a:custGeom>
          <a:solidFill>
            <a:srgbClr val="00279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8" name="Rectangle 169"/>
          <p:cNvSpPr>
            <a:spLocks noChangeArrowheads="1"/>
          </p:cNvSpPr>
          <p:nvPr/>
        </p:nvSpPr>
        <p:spPr bwMode="gray">
          <a:xfrm>
            <a:off x="3136900" y="5040317"/>
            <a:ext cx="152400" cy="147637"/>
          </a:xfrm>
          <a:prstGeom prst="rect">
            <a:avLst/>
          </a:prstGeom>
          <a:solidFill>
            <a:srgbClr val="5DB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9" name="Freeform 170"/>
          <p:cNvSpPr>
            <a:spLocks/>
          </p:cNvSpPr>
          <p:nvPr/>
        </p:nvSpPr>
        <p:spPr bwMode="gray">
          <a:xfrm>
            <a:off x="3325813" y="4864104"/>
            <a:ext cx="190500" cy="28575"/>
          </a:xfrm>
          <a:custGeom>
            <a:avLst/>
            <a:gdLst>
              <a:gd name="T0" fmla="*/ 0 w 84"/>
              <a:gd name="T1" fmla="*/ 28575 h 18"/>
              <a:gd name="T2" fmla="*/ 115661 w 84"/>
              <a:gd name="T3" fmla="*/ 28575 h 18"/>
              <a:gd name="T4" fmla="*/ 190500 w 84"/>
              <a:gd name="T5" fmla="*/ 0 h 18"/>
              <a:gd name="T6" fmla="*/ 74839 w 84"/>
              <a:gd name="T7" fmla="*/ 0 h 18"/>
              <a:gd name="T8" fmla="*/ 0 w 84"/>
              <a:gd name="T9" fmla="*/ 28575 h 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"/>
              <a:gd name="T16" fmla="*/ 0 h 18"/>
              <a:gd name="T17" fmla="*/ 84 w 84"/>
              <a:gd name="T18" fmla="*/ 18 h 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" h="18">
                <a:moveTo>
                  <a:pt x="0" y="18"/>
                </a:moveTo>
                <a:lnTo>
                  <a:pt x="51" y="18"/>
                </a:lnTo>
                <a:lnTo>
                  <a:pt x="84" y="0"/>
                </a:lnTo>
                <a:lnTo>
                  <a:pt x="33" y="0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0" name="Freeform 171"/>
          <p:cNvSpPr>
            <a:spLocks/>
          </p:cNvSpPr>
          <p:nvPr/>
        </p:nvSpPr>
        <p:spPr bwMode="gray">
          <a:xfrm>
            <a:off x="3440113" y="4864100"/>
            <a:ext cx="76200" cy="323850"/>
          </a:xfrm>
          <a:custGeom>
            <a:avLst/>
            <a:gdLst>
              <a:gd name="T0" fmla="*/ 0 w 33"/>
              <a:gd name="T1" fmla="*/ 28858 h 202"/>
              <a:gd name="T2" fmla="*/ 0 w 33"/>
              <a:gd name="T3" fmla="*/ 323850 h 202"/>
              <a:gd name="T4" fmla="*/ 76200 w 33"/>
              <a:gd name="T5" fmla="*/ 235673 h 202"/>
              <a:gd name="T6" fmla="*/ 76200 w 33"/>
              <a:gd name="T7" fmla="*/ 0 h 202"/>
              <a:gd name="T8" fmla="*/ 0 w 33"/>
              <a:gd name="T9" fmla="*/ 28858 h 20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3"/>
              <a:gd name="T16" fmla="*/ 0 h 202"/>
              <a:gd name="T17" fmla="*/ 33 w 33"/>
              <a:gd name="T18" fmla="*/ 202 h 20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3" h="202">
                <a:moveTo>
                  <a:pt x="0" y="18"/>
                </a:moveTo>
                <a:lnTo>
                  <a:pt x="0" y="202"/>
                </a:lnTo>
                <a:lnTo>
                  <a:pt x="33" y="147"/>
                </a:lnTo>
                <a:lnTo>
                  <a:pt x="33" y="0"/>
                </a:lnTo>
                <a:lnTo>
                  <a:pt x="0" y="18"/>
                </a:lnTo>
                <a:close/>
              </a:path>
            </a:pathLst>
          </a:custGeom>
          <a:solidFill>
            <a:srgbClr val="00279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1" name="Freeform 172"/>
          <p:cNvSpPr>
            <a:spLocks/>
          </p:cNvSpPr>
          <p:nvPr/>
        </p:nvSpPr>
        <p:spPr bwMode="gray">
          <a:xfrm>
            <a:off x="3136902" y="5011738"/>
            <a:ext cx="188913" cy="30162"/>
          </a:xfrm>
          <a:custGeom>
            <a:avLst/>
            <a:gdLst>
              <a:gd name="T0" fmla="*/ 0 w 84"/>
              <a:gd name="T1" fmla="*/ 30162 h 19"/>
              <a:gd name="T2" fmla="*/ 148432 w 84"/>
              <a:gd name="T3" fmla="*/ 30162 h 19"/>
              <a:gd name="T4" fmla="*/ 188913 w 84"/>
              <a:gd name="T5" fmla="*/ 0 h 19"/>
              <a:gd name="T6" fmla="*/ 74216 w 84"/>
              <a:gd name="T7" fmla="*/ 0 h 19"/>
              <a:gd name="T8" fmla="*/ 0 w 84"/>
              <a:gd name="T9" fmla="*/ 30162 h 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"/>
              <a:gd name="T16" fmla="*/ 0 h 19"/>
              <a:gd name="T17" fmla="*/ 84 w 84"/>
              <a:gd name="T18" fmla="*/ 19 h 1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" h="19">
                <a:moveTo>
                  <a:pt x="0" y="19"/>
                </a:moveTo>
                <a:lnTo>
                  <a:pt x="66" y="19"/>
                </a:lnTo>
                <a:lnTo>
                  <a:pt x="84" y="0"/>
                </a:lnTo>
                <a:lnTo>
                  <a:pt x="33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2" name="Freeform 173"/>
          <p:cNvSpPr>
            <a:spLocks/>
          </p:cNvSpPr>
          <p:nvPr/>
        </p:nvSpPr>
        <p:spPr bwMode="gray">
          <a:xfrm>
            <a:off x="3289302" y="5011738"/>
            <a:ext cx="36513" cy="176212"/>
          </a:xfrm>
          <a:custGeom>
            <a:avLst/>
            <a:gdLst>
              <a:gd name="T0" fmla="*/ 0 w 16"/>
              <a:gd name="T1" fmla="*/ 28835 h 110"/>
              <a:gd name="T2" fmla="*/ 0 w 16"/>
              <a:gd name="T3" fmla="*/ 176212 h 110"/>
              <a:gd name="T4" fmla="*/ 36513 w 16"/>
              <a:gd name="T5" fmla="*/ 145775 h 110"/>
              <a:gd name="T6" fmla="*/ 36513 w 16"/>
              <a:gd name="T7" fmla="*/ 0 h 110"/>
              <a:gd name="T8" fmla="*/ 0 w 16"/>
              <a:gd name="T9" fmla="*/ 28835 h 1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"/>
              <a:gd name="T16" fmla="*/ 0 h 110"/>
              <a:gd name="T17" fmla="*/ 16 w 16"/>
              <a:gd name="T18" fmla="*/ 110 h 1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" h="110">
                <a:moveTo>
                  <a:pt x="0" y="18"/>
                </a:moveTo>
                <a:lnTo>
                  <a:pt x="0" y="110"/>
                </a:lnTo>
                <a:lnTo>
                  <a:pt x="16" y="91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00279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3" name="Freeform 174"/>
          <p:cNvSpPr>
            <a:spLocks/>
          </p:cNvSpPr>
          <p:nvPr/>
        </p:nvSpPr>
        <p:spPr bwMode="gray">
          <a:xfrm>
            <a:off x="3022602" y="4892679"/>
            <a:ext cx="263525" cy="30163"/>
          </a:xfrm>
          <a:custGeom>
            <a:avLst/>
            <a:gdLst>
              <a:gd name="T0" fmla="*/ 0 w 117"/>
              <a:gd name="T1" fmla="*/ 30163 h 19"/>
              <a:gd name="T2" fmla="*/ 227487 w 117"/>
              <a:gd name="T3" fmla="*/ 30163 h 19"/>
              <a:gd name="T4" fmla="*/ 263525 w 117"/>
              <a:gd name="T5" fmla="*/ 0 h 19"/>
              <a:gd name="T6" fmla="*/ 74328 w 117"/>
              <a:gd name="T7" fmla="*/ 0 h 19"/>
              <a:gd name="T8" fmla="*/ 0 w 117"/>
              <a:gd name="T9" fmla="*/ 30163 h 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7"/>
              <a:gd name="T16" fmla="*/ 0 h 19"/>
              <a:gd name="T17" fmla="*/ 117 w 117"/>
              <a:gd name="T18" fmla="*/ 19 h 1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7" h="19">
                <a:moveTo>
                  <a:pt x="0" y="19"/>
                </a:moveTo>
                <a:lnTo>
                  <a:pt x="101" y="19"/>
                </a:lnTo>
                <a:lnTo>
                  <a:pt x="117" y="0"/>
                </a:lnTo>
                <a:lnTo>
                  <a:pt x="33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4" name="Freeform 175"/>
          <p:cNvSpPr>
            <a:spLocks/>
          </p:cNvSpPr>
          <p:nvPr/>
        </p:nvSpPr>
        <p:spPr bwMode="gray">
          <a:xfrm>
            <a:off x="3249614" y="4892675"/>
            <a:ext cx="36512" cy="147638"/>
          </a:xfrm>
          <a:custGeom>
            <a:avLst/>
            <a:gdLst>
              <a:gd name="T0" fmla="*/ 0 w 16"/>
              <a:gd name="T1" fmla="*/ 28886 h 92"/>
              <a:gd name="T2" fmla="*/ 0 w 16"/>
              <a:gd name="T3" fmla="*/ 147638 h 92"/>
              <a:gd name="T4" fmla="*/ 36512 w 16"/>
              <a:gd name="T5" fmla="*/ 115543 h 92"/>
              <a:gd name="T6" fmla="*/ 36512 w 16"/>
              <a:gd name="T7" fmla="*/ 0 h 92"/>
              <a:gd name="T8" fmla="*/ 0 w 16"/>
              <a:gd name="T9" fmla="*/ 28886 h 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"/>
              <a:gd name="T16" fmla="*/ 0 h 92"/>
              <a:gd name="T17" fmla="*/ 16 w 16"/>
              <a:gd name="T18" fmla="*/ 92 h 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" h="92">
                <a:moveTo>
                  <a:pt x="0" y="18"/>
                </a:moveTo>
                <a:lnTo>
                  <a:pt x="0" y="92"/>
                </a:lnTo>
                <a:lnTo>
                  <a:pt x="16" y="72"/>
                </a:lnTo>
                <a:lnTo>
                  <a:pt x="16" y="0"/>
                </a:lnTo>
                <a:lnTo>
                  <a:pt x="0" y="18"/>
                </a:lnTo>
                <a:close/>
              </a:path>
            </a:pathLst>
          </a:custGeom>
          <a:solidFill>
            <a:srgbClr val="00279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5" name="Rectangle 176"/>
          <p:cNvSpPr>
            <a:spLocks noChangeArrowheads="1"/>
          </p:cNvSpPr>
          <p:nvPr/>
        </p:nvSpPr>
        <p:spPr bwMode="gray">
          <a:xfrm>
            <a:off x="3325813" y="4892679"/>
            <a:ext cx="114300" cy="295275"/>
          </a:xfrm>
          <a:prstGeom prst="rect">
            <a:avLst/>
          </a:prstGeom>
          <a:solidFill>
            <a:srgbClr val="5DB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6" name="Rectangle 177"/>
          <p:cNvSpPr>
            <a:spLocks noChangeArrowheads="1"/>
          </p:cNvSpPr>
          <p:nvPr/>
        </p:nvSpPr>
        <p:spPr bwMode="gray">
          <a:xfrm>
            <a:off x="2984500" y="5187954"/>
            <a:ext cx="534988" cy="117475"/>
          </a:xfrm>
          <a:prstGeom prst="rect">
            <a:avLst/>
          </a:prstGeom>
          <a:solidFill>
            <a:srgbClr val="99D3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7" name="Rectangle 178"/>
          <p:cNvSpPr>
            <a:spLocks noChangeArrowheads="1"/>
          </p:cNvSpPr>
          <p:nvPr/>
        </p:nvSpPr>
        <p:spPr bwMode="gray">
          <a:xfrm>
            <a:off x="2945427" y="5273676"/>
            <a:ext cx="70679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0000"/>
                </a:solidFill>
              </a:rPr>
              <a:t>Material</a:t>
            </a:r>
            <a:endParaRPr lang="en-US" altLang="ko-KR" sz="1400" b="1" dirty="0">
              <a:solidFill>
                <a:schemeClr val="hlink"/>
              </a:solidFill>
            </a:endParaRPr>
          </a:p>
        </p:txBody>
      </p:sp>
      <p:sp>
        <p:nvSpPr>
          <p:cNvPr id="338" name="Rectangle 179"/>
          <p:cNvSpPr>
            <a:spLocks noChangeArrowheads="1"/>
          </p:cNvSpPr>
          <p:nvPr/>
        </p:nvSpPr>
        <p:spPr bwMode="gray">
          <a:xfrm>
            <a:off x="3022600" y="4921254"/>
            <a:ext cx="228600" cy="119063"/>
          </a:xfrm>
          <a:prstGeom prst="rect">
            <a:avLst/>
          </a:prstGeom>
          <a:solidFill>
            <a:srgbClr val="99D3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9" name="Freeform 180"/>
          <p:cNvSpPr>
            <a:spLocks/>
          </p:cNvSpPr>
          <p:nvPr/>
        </p:nvSpPr>
        <p:spPr bwMode="gray">
          <a:xfrm>
            <a:off x="3149602" y="3889375"/>
            <a:ext cx="71438" cy="14288"/>
          </a:xfrm>
          <a:custGeom>
            <a:avLst/>
            <a:gdLst>
              <a:gd name="T0" fmla="*/ 0 w 32"/>
              <a:gd name="T1" fmla="*/ 1588 h 9"/>
              <a:gd name="T2" fmla="*/ 2232 w 32"/>
              <a:gd name="T3" fmla="*/ 11113 h 9"/>
              <a:gd name="T4" fmla="*/ 17860 w 32"/>
              <a:gd name="T5" fmla="*/ 14288 h 9"/>
              <a:gd name="T6" fmla="*/ 37951 w 32"/>
              <a:gd name="T7" fmla="*/ 14288 h 9"/>
              <a:gd name="T8" fmla="*/ 69206 w 32"/>
              <a:gd name="T9" fmla="*/ 6350 h 9"/>
              <a:gd name="T10" fmla="*/ 71438 w 32"/>
              <a:gd name="T11" fmla="*/ 1588 h 9"/>
              <a:gd name="T12" fmla="*/ 69206 w 32"/>
              <a:gd name="T13" fmla="*/ 1588 h 9"/>
              <a:gd name="T14" fmla="*/ 62508 w 32"/>
              <a:gd name="T15" fmla="*/ 6350 h 9"/>
              <a:gd name="T16" fmla="*/ 33487 w 32"/>
              <a:gd name="T17" fmla="*/ 11113 h 9"/>
              <a:gd name="T18" fmla="*/ 17860 w 32"/>
              <a:gd name="T19" fmla="*/ 6350 h 9"/>
              <a:gd name="T20" fmla="*/ 17860 w 32"/>
              <a:gd name="T21" fmla="*/ 6350 h 9"/>
              <a:gd name="T22" fmla="*/ 42416 w 32"/>
              <a:gd name="T23" fmla="*/ 0 h 9"/>
              <a:gd name="T24" fmla="*/ 0 w 32"/>
              <a:gd name="T25" fmla="*/ 1588 h 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2"/>
              <a:gd name="T40" fmla="*/ 0 h 9"/>
              <a:gd name="T41" fmla="*/ 32 w 32"/>
              <a:gd name="T42" fmla="*/ 9 h 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2" h="9">
                <a:moveTo>
                  <a:pt x="0" y="1"/>
                </a:moveTo>
                <a:lnTo>
                  <a:pt x="1" y="7"/>
                </a:lnTo>
                <a:lnTo>
                  <a:pt x="8" y="9"/>
                </a:lnTo>
                <a:lnTo>
                  <a:pt x="17" y="9"/>
                </a:lnTo>
                <a:lnTo>
                  <a:pt x="31" y="4"/>
                </a:lnTo>
                <a:lnTo>
                  <a:pt x="32" y="1"/>
                </a:lnTo>
                <a:lnTo>
                  <a:pt x="31" y="1"/>
                </a:lnTo>
                <a:lnTo>
                  <a:pt x="28" y="4"/>
                </a:lnTo>
                <a:lnTo>
                  <a:pt x="15" y="7"/>
                </a:lnTo>
                <a:lnTo>
                  <a:pt x="8" y="4"/>
                </a:lnTo>
                <a:lnTo>
                  <a:pt x="19" y="0"/>
                </a:ln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0" name="Freeform 181"/>
          <p:cNvSpPr>
            <a:spLocks/>
          </p:cNvSpPr>
          <p:nvPr/>
        </p:nvSpPr>
        <p:spPr bwMode="gray">
          <a:xfrm>
            <a:off x="2913063" y="3900488"/>
            <a:ext cx="30162" cy="71437"/>
          </a:xfrm>
          <a:custGeom>
            <a:avLst/>
            <a:gdLst>
              <a:gd name="T0" fmla="*/ 4640 w 13"/>
              <a:gd name="T1" fmla="*/ 0 h 45"/>
              <a:gd name="T2" fmla="*/ 0 w 13"/>
              <a:gd name="T3" fmla="*/ 71437 h 45"/>
              <a:gd name="T4" fmla="*/ 30162 w 13"/>
              <a:gd name="T5" fmla="*/ 71437 h 45"/>
              <a:gd name="T6" fmla="*/ 4640 w 13"/>
              <a:gd name="T7" fmla="*/ 1587 h 45"/>
              <a:gd name="T8" fmla="*/ 4640 w 13"/>
              <a:gd name="T9" fmla="*/ 0 h 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"/>
              <a:gd name="T16" fmla="*/ 0 h 45"/>
              <a:gd name="T17" fmla="*/ 13 w 13"/>
              <a:gd name="T18" fmla="*/ 45 h 4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" h="45">
                <a:moveTo>
                  <a:pt x="2" y="0"/>
                </a:moveTo>
                <a:lnTo>
                  <a:pt x="0" y="45"/>
                </a:lnTo>
                <a:lnTo>
                  <a:pt x="13" y="45"/>
                </a:lnTo>
                <a:lnTo>
                  <a:pt x="2" y="1"/>
                </a:lnTo>
                <a:lnTo>
                  <a:pt x="2" y="0"/>
                </a:lnTo>
                <a:close/>
              </a:path>
            </a:pathLst>
          </a:custGeom>
          <a:solidFill>
            <a:srgbClr val="00663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1" name="Freeform 182"/>
          <p:cNvSpPr>
            <a:spLocks/>
          </p:cNvSpPr>
          <p:nvPr/>
        </p:nvSpPr>
        <p:spPr bwMode="gray">
          <a:xfrm>
            <a:off x="3363915" y="3787775"/>
            <a:ext cx="301625" cy="46038"/>
          </a:xfrm>
          <a:custGeom>
            <a:avLst/>
            <a:gdLst>
              <a:gd name="T0" fmla="*/ 0 w 135"/>
              <a:gd name="T1" fmla="*/ 26988 h 29"/>
              <a:gd name="T2" fmla="*/ 107244 w 135"/>
              <a:gd name="T3" fmla="*/ 26988 h 29"/>
              <a:gd name="T4" fmla="*/ 107244 w 135"/>
              <a:gd name="T5" fmla="*/ 0 h 29"/>
              <a:gd name="T6" fmla="*/ 301625 w 135"/>
              <a:gd name="T7" fmla="*/ 0 h 29"/>
              <a:gd name="T8" fmla="*/ 301625 w 135"/>
              <a:gd name="T9" fmla="*/ 46038 h 29"/>
              <a:gd name="T10" fmla="*/ 0 w 135"/>
              <a:gd name="T11" fmla="*/ 46038 h 29"/>
              <a:gd name="T12" fmla="*/ 0 w 135"/>
              <a:gd name="T13" fmla="*/ 26988 h 2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5"/>
              <a:gd name="T22" fmla="*/ 0 h 29"/>
              <a:gd name="T23" fmla="*/ 135 w 135"/>
              <a:gd name="T24" fmla="*/ 29 h 2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5" h="29">
                <a:moveTo>
                  <a:pt x="0" y="17"/>
                </a:moveTo>
                <a:lnTo>
                  <a:pt x="48" y="17"/>
                </a:lnTo>
                <a:lnTo>
                  <a:pt x="48" y="0"/>
                </a:lnTo>
                <a:lnTo>
                  <a:pt x="135" y="0"/>
                </a:lnTo>
                <a:lnTo>
                  <a:pt x="135" y="29"/>
                </a:lnTo>
                <a:lnTo>
                  <a:pt x="0" y="29"/>
                </a:lnTo>
                <a:lnTo>
                  <a:pt x="0" y="1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2" name="Freeform 183"/>
          <p:cNvSpPr>
            <a:spLocks/>
          </p:cNvSpPr>
          <p:nvPr/>
        </p:nvSpPr>
        <p:spPr bwMode="gray">
          <a:xfrm>
            <a:off x="2913063" y="3836988"/>
            <a:ext cx="379412" cy="36512"/>
          </a:xfrm>
          <a:custGeom>
            <a:avLst/>
            <a:gdLst>
              <a:gd name="T0" fmla="*/ 6735 w 169"/>
              <a:gd name="T1" fmla="*/ 0 h 22"/>
              <a:gd name="T2" fmla="*/ 190829 w 169"/>
              <a:gd name="T3" fmla="*/ 0 h 22"/>
              <a:gd name="T4" fmla="*/ 190829 w 169"/>
              <a:gd name="T5" fmla="*/ 18256 h 22"/>
              <a:gd name="T6" fmla="*/ 379412 w 169"/>
              <a:gd name="T7" fmla="*/ 18256 h 22"/>
              <a:gd name="T8" fmla="*/ 377167 w 169"/>
              <a:gd name="T9" fmla="*/ 36512 h 22"/>
              <a:gd name="T10" fmla="*/ 0 w 169"/>
              <a:gd name="T11" fmla="*/ 36512 h 22"/>
              <a:gd name="T12" fmla="*/ 0 w 169"/>
              <a:gd name="T13" fmla="*/ 0 h 22"/>
              <a:gd name="T14" fmla="*/ 6735 w 169"/>
              <a:gd name="T15" fmla="*/ 0 h 2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69"/>
              <a:gd name="T25" fmla="*/ 0 h 22"/>
              <a:gd name="T26" fmla="*/ 169 w 169"/>
              <a:gd name="T27" fmla="*/ 22 h 2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69" h="22">
                <a:moveTo>
                  <a:pt x="3" y="0"/>
                </a:moveTo>
                <a:lnTo>
                  <a:pt x="85" y="0"/>
                </a:lnTo>
                <a:lnTo>
                  <a:pt x="85" y="11"/>
                </a:lnTo>
                <a:lnTo>
                  <a:pt x="169" y="11"/>
                </a:lnTo>
                <a:lnTo>
                  <a:pt x="168" y="22"/>
                </a:lnTo>
                <a:lnTo>
                  <a:pt x="0" y="22"/>
                </a:lnTo>
                <a:lnTo>
                  <a:pt x="0" y="0"/>
                </a:lnTo>
                <a:lnTo>
                  <a:pt x="3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3" name="Freeform 184"/>
          <p:cNvSpPr>
            <a:spLocks/>
          </p:cNvSpPr>
          <p:nvPr/>
        </p:nvSpPr>
        <p:spPr bwMode="gray">
          <a:xfrm>
            <a:off x="3098800" y="3567114"/>
            <a:ext cx="393700" cy="358775"/>
          </a:xfrm>
          <a:custGeom>
            <a:avLst/>
            <a:gdLst>
              <a:gd name="T0" fmla="*/ 125984 w 175"/>
              <a:gd name="T1" fmla="*/ 22524 h 223"/>
              <a:gd name="T2" fmla="*/ 152981 w 175"/>
              <a:gd name="T3" fmla="*/ 88487 h 223"/>
              <a:gd name="T4" fmla="*/ 380202 w 175"/>
              <a:gd name="T5" fmla="*/ 106185 h 223"/>
              <a:gd name="T6" fmla="*/ 368953 w 175"/>
              <a:gd name="T7" fmla="*/ 164103 h 223"/>
              <a:gd name="T8" fmla="*/ 339707 w 175"/>
              <a:gd name="T9" fmla="*/ 176974 h 223"/>
              <a:gd name="T10" fmla="*/ 326209 w 175"/>
              <a:gd name="T11" fmla="*/ 197889 h 223"/>
              <a:gd name="T12" fmla="*/ 321709 w 175"/>
              <a:gd name="T13" fmla="*/ 233284 h 223"/>
              <a:gd name="T14" fmla="*/ 305961 w 175"/>
              <a:gd name="T15" fmla="*/ 247764 h 223"/>
              <a:gd name="T16" fmla="*/ 389201 w 175"/>
              <a:gd name="T17" fmla="*/ 247764 h 223"/>
              <a:gd name="T18" fmla="*/ 393700 w 175"/>
              <a:gd name="T19" fmla="*/ 357166 h 223"/>
              <a:gd name="T20" fmla="*/ 0 w 175"/>
              <a:gd name="T21" fmla="*/ 358775 h 223"/>
              <a:gd name="T22" fmla="*/ 15748 w 175"/>
              <a:gd name="T23" fmla="*/ 176974 h 223"/>
              <a:gd name="T24" fmla="*/ 40495 w 175"/>
              <a:gd name="T25" fmla="*/ 119055 h 223"/>
              <a:gd name="T26" fmla="*/ 35995 w 175"/>
              <a:gd name="T27" fmla="*/ 114229 h 223"/>
              <a:gd name="T28" fmla="*/ 31496 w 175"/>
              <a:gd name="T29" fmla="*/ 114229 h 223"/>
              <a:gd name="T30" fmla="*/ 17998 w 175"/>
              <a:gd name="T31" fmla="*/ 106185 h 223"/>
              <a:gd name="T32" fmla="*/ 8999 w 175"/>
              <a:gd name="T33" fmla="*/ 101358 h 223"/>
              <a:gd name="T34" fmla="*/ 6749 w 175"/>
              <a:gd name="T35" fmla="*/ 94923 h 223"/>
              <a:gd name="T36" fmla="*/ 15748 w 175"/>
              <a:gd name="T37" fmla="*/ 83661 h 223"/>
              <a:gd name="T38" fmla="*/ 26997 w 175"/>
              <a:gd name="T39" fmla="*/ 19306 h 223"/>
              <a:gd name="T40" fmla="*/ 110236 w 175"/>
              <a:gd name="T41" fmla="*/ 0 h 223"/>
              <a:gd name="T42" fmla="*/ 125984 w 175"/>
              <a:gd name="T43" fmla="*/ 22524 h 22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75"/>
              <a:gd name="T67" fmla="*/ 0 h 223"/>
              <a:gd name="T68" fmla="*/ 175 w 175"/>
              <a:gd name="T69" fmla="*/ 223 h 22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75" h="223">
                <a:moveTo>
                  <a:pt x="56" y="14"/>
                </a:moveTo>
                <a:lnTo>
                  <a:pt x="68" y="55"/>
                </a:lnTo>
                <a:lnTo>
                  <a:pt x="169" y="66"/>
                </a:lnTo>
                <a:lnTo>
                  <a:pt x="164" y="102"/>
                </a:lnTo>
                <a:lnTo>
                  <a:pt x="151" y="110"/>
                </a:lnTo>
                <a:lnTo>
                  <a:pt x="145" y="123"/>
                </a:lnTo>
                <a:lnTo>
                  <a:pt x="143" y="145"/>
                </a:lnTo>
                <a:lnTo>
                  <a:pt x="136" y="154"/>
                </a:lnTo>
                <a:lnTo>
                  <a:pt x="173" y="154"/>
                </a:lnTo>
                <a:lnTo>
                  <a:pt x="175" y="222"/>
                </a:lnTo>
                <a:lnTo>
                  <a:pt x="0" y="223"/>
                </a:lnTo>
                <a:lnTo>
                  <a:pt x="7" y="110"/>
                </a:lnTo>
                <a:lnTo>
                  <a:pt x="18" y="74"/>
                </a:lnTo>
                <a:lnTo>
                  <a:pt x="16" y="71"/>
                </a:lnTo>
                <a:lnTo>
                  <a:pt x="14" y="71"/>
                </a:lnTo>
                <a:lnTo>
                  <a:pt x="8" y="66"/>
                </a:lnTo>
                <a:lnTo>
                  <a:pt x="4" y="63"/>
                </a:lnTo>
                <a:lnTo>
                  <a:pt x="3" y="59"/>
                </a:lnTo>
                <a:lnTo>
                  <a:pt x="7" y="52"/>
                </a:lnTo>
                <a:lnTo>
                  <a:pt x="12" y="12"/>
                </a:lnTo>
                <a:lnTo>
                  <a:pt x="49" y="0"/>
                </a:lnTo>
                <a:lnTo>
                  <a:pt x="56" y="14"/>
                </a:lnTo>
                <a:close/>
              </a:path>
            </a:pathLst>
          </a:custGeom>
          <a:solidFill>
            <a:srgbClr val="FFCC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4" name="Freeform 185"/>
          <p:cNvSpPr>
            <a:spLocks/>
          </p:cNvSpPr>
          <p:nvPr/>
        </p:nvSpPr>
        <p:spPr bwMode="gray">
          <a:xfrm>
            <a:off x="3078165" y="3543300"/>
            <a:ext cx="50800" cy="103188"/>
          </a:xfrm>
          <a:custGeom>
            <a:avLst/>
            <a:gdLst>
              <a:gd name="T0" fmla="*/ 46182 w 22"/>
              <a:gd name="T1" fmla="*/ 0 h 64"/>
              <a:gd name="T2" fmla="*/ 16164 w 22"/>
              <a:gd name="T3" fmla="*/ 24185 h 64"/>
              <a:gd name="T4" fmla="*/ 6927 w 22"/>
              <a:gd name="T5" fmla="*/ 40308 h 64"/>
              <a:gd name="T6" fmla="*/ 0 w 22"/>
              <a:gd name="T7" fmla="*/ 62880 h 64"/>
              <a:gd name="T8" fmla="*/ 25400 w 22"/>
              <a:gd name="T9" fmla="*/ 103188 h 64"/>
              <a:gd name="T10" fmla="*/ 50800 w 22"/>
              <a:gd name="T11" fmla="*/ 45145 h 64"/>
              <a:gd name="T12" fmla="*/ 41564 w 22"/>
              <a:gd name="T13" fmla="*/ 6449 h 64"/>
              <a:gd name="T14" fmla="*/ 46182 w 22"/>
              <a:gd name="T15" fmla="*/ 0 h 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"/>
              <a:gd name="T25" fmla="*/ 0 h 64"/>
              <a:gd name="T26" fmla="*/ 22 w 22"/>
              <a:gd name="T27" fmla="*/ 64 h 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" h="64">
                <a:moveTo>
                  <a:pt x="20" y="0"/>
                </a:moveTo>
                <a:lnTo>
                  <a:pt x="7" y="15"/>
                </a:lnTo>
                <a:lnTo>
                  <a:pt x="3" y="25"/>
                </a:lnTo>
                <a:lnTo>
                  <a:pt x="0" y="39"/>
                </a:lnTo>
                <a:lnTo>
                  <a:pt x="11" y="64"/>
                </a:lnTo>
                <a:lnTo>
                  <a:pt x="22" y="28"/>
                </a:lnTo>
                <a:lnTo>
                  <a:pt x="18" y="4"/>
                </a:lnTo>
                <a:lnTo>
                  <a:pt x="20" y="0"/>
                </a:lnTo>
                <a:close/>
              </a:path>
            </a:pathLst>
          </a:custGeom>
          <a:solidFill>
            <a:srgbClr val="7A7A7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5" name="Freeform 186"/>
          <p:cNvSpPr>
            <a:spLocks/>
          </p:cNvSpPr>
          <p:nvPr/>
        </p:nvSpPr>
        <p:spPr bwMode="gray">
          <a:xfrm>
            <a:off x="3027365" y="3646488"/>
            <a:ext cx="492125" cy="209550"/>
          </a:xfrm>
          <a:custGeom>
            <a:avLst/>
            <a:gdLst>
              <a:gd name="T0" fmla="*/ 433699 w 219"/>
              <a:gd name="T1" fmla="*/ 90268 h 130"/>
              <a:gd name="T2" fmla="*/ 492125 w 219"/>
              <a:gd name="T3" fmla="*/ 56417 h 130"/>
              <a:gd name="T4" fmla="*/ 492125 w 219"/>
              <a:gd name="T5" fmla="*/ 27403 h 130"/>
              <a:gd name="T6" fmla="*/ 487631 w 219"/>
              <a:gd name="T7" fmla="*/ 14507 h 130"/>
              <a:gd name="T8" fmla="*/ 462912 w 219"/>
              <a:gd name="T9" fmla="*/ 6448 h 130"/>
              <a:gd name="T10" fmla="*/ 444935 w 219"/>
              <a:gd name="T11" fmla="*/ 6448 h 130"/>
              <a:gd name="T12" fmla="*/ 429205 w 219"/>
              <a:gd name="T13" fmla="*/ 6448 h 130"/>
              <a:gd name="T14" fmla="*/ 408981 w 219"/>
              <a:gd name="T15" fmla="*/ 9672 h 130"/>
              <a:gd name="T16" fmla="*/ 382015 w 219"/>
              <a:gd name="T17" fmla="*/ 9672 h 130"/>
              <a:gd name="T18" fmla="*/ 337072 w 219"/>
              <a:gd name="T19" fmla="*/ 0 h 130"/>
              <a:gd name="T20" fmla="*/ 310106 w 219"/>
              <a:gd name="T21" fmla="*/ 0 h 130"/>
              <a:gd name="T22" fmla="*/ 294376 w 219"/>
              <a:gd name="T23" fmla="*/ 6448 h 130"/>
              <a:gd name="T24" fmla="*/ 265163 w 219"/>
              <a:gd name="T25" fmla="*/ 3224 h 130"/>
              <a:gd name="T26" fmla="*/ 226962 w 219"/>
              <a:gd name="T27" fmla="*/ 9672 h 130"/>
              <a:gd name="T28" fmla="*/ 204490 w 219"/>
              <a:gd name="T29" fmla="*/ 69313 h 130"/>
              <a:gd name="T30" fmla="*/ 179772 w 219"/>
              <a:gd name="T31" fmla="*/ 69313 h 130"/>
              <a:gd name="T32" fmla="*/ 132582 w 219"/>
              <a:gd name="T33" fmla="*/ 61253 h 130"/>
              <a:gd name="T34" fmla="*/ 112357 w 219"/>
              <a:gd name="T35" fmla="*/ 46746 h 130"/>
              <a:gd name="T36" fmla="*/ 103369 w 219"/>
              <a:gd name="T37" fmla="*/ 62865 h 130"/>
              <a:gd name="T38" fmla="*/ 20224 w 219"/>
              <a:gd name="T39" fmla="*/ 107999 h 130"/>
              <a:gd name="T40" fmla="*/ 8989 w 219"/>
              <a:gd name="T41" fmla="*/ 120894 h 130"/>
              <a:gd name="T42" fmla="*/ 4494 w 219"/>
              <a:gd name="T43" fmla="*/ 132178 h 130"/>
              <a:gd name="T44" fmla="*/ 0 w 219"/>
              <a:gd name="T45" fmla="*/ 182147 h 130"/>
              <a:gd name="T46" fmla="*/ 78650 w 219"/>
              <a:gd name="T47" fmla="*/ 182147 h 130"/>
              <a:gd name="T48" fmla="*/ 78650 w 219"/>
              <a:gd name="T49" fmla="*/ 209550 h 130"/>
              <a:gd name="T50" fmla="*/ 107863 w 219"/>
              <a:gd name="T51" fmla="*/ 209550 h 130"/>
              <a:gd name="T52" fmla="*/ 112357 w 219"/>
              <a:gd name="T53" fmla="*/ 203102 h 130"/>
              <a:gd name="T54" fmla="*/ 112357 w 219"/>
              <a:gd name="T55" fmla="*/ 198266 h 130"/>
              <a:gd name="T56" fmla="*/ 114604 w 219"/>
              <a:gd name="T57" fmla="*/ 191819 h 130"/>
              <a:gd name="T58" fmla="*/ 132582 w 219"/>
              <a:gd name="T59" fmla="*/ 191819 h 130"/>
              <a:gd name="T60" fmla="*/ 146065 w 219"/>
              <a:gd name="T61" fmla="*/ 182147 h 130"/>
              <a:gd name="T62" fmla="*/ 150559 w 219"/>
              <a:gd name="T63" fmla="*/ 180535 h 130"/>
              <a:gd name="T64" fmla="*/ 249433 w 219"/>
              <a:gd name="T65" fmla="*/ 146685 h 130"/>
              <a:gd name="T66" fmla="*/ 328083 w 219"/>
              <a:gd name="T67" fmla="*/ 120894 h 130"/>
              <a:gd name="T68" fmla="*/ 330331 w 219"/>
              <a:gd name="T69" fmla="*/ 85432 h 130"/>
              <a:gd name="T70" fmla="*/ 386509 w 219"/>
              <a:gd name="T71" fmla="*/ 49970 h 130"/>
              <a:gd name="T72" fmla="*/ 399992 w 219"/>
              <a:gd name="T73" fmla="*/ 38686 h 130"/>
              <a:gd name="T74" fmla="*/ 420216 w 219"/>
              <a:gd name="T75" fmla="*/ 38686 h 130"/>
              <a:gd name="T76" fmla="*/ 433699 w 219"/>
              <a:gd name="T77" fmla="*/ 49970 h 130"/>
              <a:gd name="T78" fmla="*/ 438194 w 219"/>
              <a:gd name="T79" fmla="*/ 85432 h 130"/>
              <a:gd name="T80" fmla="*/ 433699 w 219"/>
              <a:gd name="T81" fmla="*/ 90268 h 13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19"/>
              <a:gd name="T124" fmla="*/ 0 h 130"/>
              <a:gd name="T125" fmla="*/ 219 w 219"/>
              <a:gd name="T126" fmla="*/ 130 h 13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19" h="130">
                <a:moveTo>
                  <a:pt x="193" y="56"/>
                </a:moveTo>
                <a:lnTo>
                  <a:pt x="219" y="35"/>
                </a:lnTo>
                <a:lnTo>
                  <a:pt x="219" y="17"/>
                </a:lnTo>
                <a:lnTo>
                  <a:pt x="217" y="9"/>
                </a:lnTo>
                <a:lnTo>
                  <a:pt x="206" y="4"/>
                </a:lnTo>
                <a:lnTo>
                  <a:pt x="198" y="4"/>
                </a:lnTo>
                <a:lnTo>
                  <a:pt x="191" y="4"/>
                </a:lnTo>
                <a:lnTo>
                  <a:pt x="182" y="6"/>
                </a:lnTo>
                <a:lnTo>
                  <a:pt x="170" y="6"/>
                </a:lnTo>
                <a:lnTo>
                  <a:pt x="150" y="0"/>
                </a:lnTo>
                <a:lnTo>
                  <a:pt x="138" y="0"/>
                </a:lnTo>
                <a:lnTo>
                  <a:pt x="131" y="4"/>
                </a:lnTo>
                <a:lnTo>
                  <a:pt x="118" y="2"/>
                </a:lnTo>
                <a:lnTo>
                  <a:pt x="101" y="6"/>
                </a:lnTo>
                <a:lnTo>
                  <a:pt x="91" y="43"/>
                </a:lnTo>
                <a:lnTo>
                  <a:pt x="80" y="43"/>
                </a:lnTo>
                <a:lnTo>
                  <a:pt x="59" y="38"/>
                </a:lnTo>
                <a:lnTo>
                  <a:pt x="50" y="29"/>
                </a:lnTo>
                <a:lnTo>
                  <a:pt x="46" y="39"/>
                </a:lnTo>
                <a:lnTo>
                  <a:pt x="9" y="67"/>
                </a:lnTo>
                <a:lnTo>
                  <a:pt x="4" y="75"/>
                </a:lnTo>
                <a:lnTo>
                  <a:pt x="2" y="82"/>
                </a:lnTo>
                <a:lnTo>
                  <a:pt x="0" y="113"/>
                </a:lnTo>
                <a:lnTo>
                  <a:pt x="35" y="113"/>
                </a:lnTo>
                <a:lnTo>
                  <a:pt x="35" y="130"/>
                </a:lnTo>
                <a:lnTo>
                  <a:pt x="48" y="130"/>
                </a:lnTo>
                <a:lnTo>
                  <a:pt x="50" y="126"/>
                </a:lnTo>
                <a:lnTo>
                  <a:pt x="50" y="123"/>
                </a:lnTo>
                <a:lnTo>
                  <a:pt x="51" y="119"/>
                </a:lnTo>
                <a:lnTo>
                  <a:pt x="59" y="119"/>
                </a:lnTo>
                <a:lnTo>
                  <a:pt x="65" y="113"/>
                </a:lnTo>
                <a:lnTo>
                  <a:pt x="67" y="112"/>
                </a:lnTo>
                <a:lnTo>
                  <a:pt x="111" y="91"/>
                </a:lnTo>
                <a:lnTo>
                  <a:pt x="146" y="75"/>
                </a:lnTo>
                <a:lnTo>
                  <a:pt x="147" y="53"/>
                </a:lnTo>
                <a:lnTo>
                  <a:pt x="172" y="31"/>
                </a:lnTo>
                <a:lnTo>
                  <a:pt x="178" y="24"/>
                </a:lnTo>
                <a:lnTo>
                  <a:pt x="187" y="24"/>
                </a:lnTo>
                <a:lnTo>
                  <a:pt x="193" y="31"/>
                </a:lnTo>
                <a:lnTo>
                  <a:pt x="195" y="53"/>
                </a:lnTo>
                <a:lnTo>
                  <a:pt x="193" y="56"/>
                </a:lnTo>
                <a:close/>
              </a:path>
            </a:pathLst>
          </a:custGeom>
          <a:solidFill>
            <a:srgbClr val="FFA57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6" name="Freeform 187"/>
          <p:cNvSpPr>
            <a:spLocks/>
          </p:cNvSpPr>
          <p:nvPr/>
        </p:nvSpPr>
        <p:spPr bwMode="gray">
          <a:xfrm>
            <a:off x="2913065" y="3838575"/>
            <a:ext cx="485775" cy="133350"/>
          </a:xfrm>
          <a:custGeom>
            <a:avLst/>
            <a:gdLst>
              <a:gd name="T0" fmla="*/ 337344 w 216"/>
              <a:gd name="T1" fmla="*/ 24099 h 83"/>
              <a:gd name="T2" fmla="*/ 191161 w 216"/>
              <a:gd name="T3" fmla="*/ 24099 h 83"/>
              <a:gd name="T4" fmla="*/ 191161 w 216"/>
              <a:gd name="T5" fmla="*/ 0 h 83"/>
              <a:gd name="T6" fmla="*/ 0 w 216"/>
              <a:gd name="T7" fmla="*/ 0 h 83"/>
              <a:gd name="T8" fmla="*/ 8996 w 216"/>
              <a:gd name="T9" fmla="*/ 133350 h 83"/>
              <a:gd name="T10" fmla="*/ 485775 w 216"/>
              <a:gd name="T11" fmla="*/ 133350 h 83"/>
              <a:gd name="T12" fmla="*/ 485775 w 216"/>
              <a:gd name="T13" fmla="*/ 104431 h 83"/>
              <a:gd name="T14" fmla="*/ 193410 w 216"/>
              <a:gd name="T15" fmla="*/ 104431 h 83"/>
              <a:gd name="T16" fmla="*/ 193410 w 216"/>
              <a:gd name="T17" fmla="*/ 41772 h 83"/>
              <a:gd name="T18" fmla="*/ 341842 w 216"/>
              <a:gd name="T19" fmla="*/ 41772 h 83"/>
              <a:gd name="T20" fmla="*/ 337344 w 216"/>
              <a:gd name="T21" fmla="*/ 24099 h 8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16"/>
              <a:gd name="T34" fmla="*/ 0 h 83"/>
              <a:gd name="T35" fmla="*/ 216 w 216"/>
              <a:gd name="T36" fmla="*/ 83 h 8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16" h="83">
                <a:moveTo>
                  <a:pt x="150" y="15"/>
                </a:moveTo>
                <a:lnTo>
                  <a:pt x="85" y="15"/>
                </a:lnTo>
                <a:lnTo>
                  <a:pt x="85" y="0"/>
                </a:lnTo>
                <a:lnTo>
                  <a:pt x="0" y="0"/>
                </a:lnTo>
                <a:lnTo>
                  <a:pt x="4" y="83"/>
                </a:lnTo>
                <a:lnTo>
                  <a:pt x="216" y="83"/>
                </a:lnTo>
                <a:lnTo>
                  <a:pt x="216" y="65"/>
                </a:lnTo>
                <a:lnTo>
                  <a:pt x="86" y="65"/>
                </a:lnTo>
                <a:lnTo>
                  <a:pt x="86" y="26"/>
                </a:lnTo>
                <a:lnTo>
                  <a:pt x="152" y="26"/>
                </a:lnTo>
                <a:lnTo>
                  <a:pt x="150" y="15"/>
                </a:lnTo>
                <a:close/>
              </a:path>
            </a:pathLst>
          </a:custGeom>
          <a:solidFill>
            <a:srgbClr val="037C0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7" name="Freeform 188"/>
          <p:cNvSpPr>
            <a:spLocks/>
          </p:cNvSpPr>
          <p:nvPr/>
        </p:nvSpPr>
        <p:spPr bwMode="gray">
          <a:xfrm>
            <a:off x="3276602" y="3787775"/>
            <a:ext cx="392113" cy="184150"/>
          </a:xfrm>
          <a:custGeom>
            <a:avLst/>
            <a:gdLst>
              <a:gd name="T0" fmla="*/ 191549 w 174"/>
              <a:gd name="T1" fmla="*/ 0 h 115"/>
              <a:gd name="T2" fmla="*/ 392113 w 174"/>
              <a:gd name="T3" fmla="*/ 0 h 115"/>
              <a:gd name="T4" fmla="*/ 392113 w 174"/>
              <a:gd name="T5" fmla="*/ 184150 h 115"/>
              <a:gd name="T6" fmla="*/ 191549 w 174"/>
              <a:gd name="T7" fmla="*/ 184150 h 115"/>
              <a:gd name="T8" fmla="*/ 189296 w 174"/>
              <a:gd name="T9" fmla="*/ 132908 h 115"/>
              <a:gd name="T10" fmla="*/ 78873 w 174"/>
              <a:gd name="T11" fmla="*/ 132908 h 115"/>
              <a:gd name="T12" fmla="*/ 78873 w 174"/>
              <a:gd name="T13" fmla="*/ 129706 h 115"/>
              <a:gd name="T14" fmla="*/ 78873 w 174"/>
              <a:gd name="T15" fmla="*/ 102483 h 115"/>
              <a:gd name="T16" fmla="*/ 58592 w 174"/>
              <a:gd name="T17" fmla="*/ 102483 h 115"/>
              <a:gd name="T18" fmla="*/ 67606 w 174"/>
              <a:gd name="T19" fmla="*/ 118497 h 115"/>
              <a:gd name="T20" fmla="*/ 0 w 174"/>
              <a:gd name="T21" fmla="*/ 123300 h 115"/>
              <a:gd name="T22" fmla="*/ 0 w 174"/>
              <a:gd name="T23" fmla="*/ 46438 h 115"/>
              <a:gd name="T24" fmla="*/ 20282 w 174"/>
              <a:gd name="T25" fmla="*/ 46438 h 115"/>
              <a:gd name="T26" fmla="*/ 20282 w 174"/>
              <a:gd name="T27" fmla="*/ 60850 h 115"/>
              <a:gd name="T28" fmla="*/ 36056 w 174"/>
              <a:gd name="T29" fmla="*/ 57647 h 115"/>
              <a:gd name="T30" fmla="*/ 40563 w 174"/>
              <a:gd name="T31" fmla="*/ 44837 h 115"/>
              <a:gd name="T32" fmla="*/ 85634 w 174"/>
              <a:gd name="T33" fmla="*/ 30425 h 115"/>
              <a:gd name="T34" fmla="*/ 189296 w 174"/>
              <a:gd name="T35" fmla="*/ 30425 h 115"/>
              <a:gd name="T36" fmla="*/ 189296 w 174"/>
              <a:gd name="T37" fmla="*/ 0 h 115"/>
              <a:gd name="T38" fmla="*/ 191549 w 174"/>
              <a:gd name="T39" fmla="*/ 0 h 11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74"/>
              <a:gd name="T61" fmla="*/ 0 h 115"/>
              <a:gd name="T62" fmla="*/ 174 w 174"/>
              <a:gd name="T63" fmla="*/ 115 h 11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74" h="115">
                <a:moveTo>
                  <a:pt x="85" y="0"/>
                </a:moveTo>
                <a:lnTo>
                  <a:pt x="174" y="0"/>
                </a:lnTo>
                <a:lnTo>
                  <a:pt x="174" y="115"/>
                </a:lnTo>
                <a:lnTo>
                  <a:pt x="85" y="115"/>
                </a:lnTo>
                <a:lnTo>
                  <a:pt x="84" y="83"/>
                </a:lnTo>
                <a:lnTo>
                  <a:pt x="35" y="83"/>
                </a:lnTo>
                <a:lnTo>
                  <a:pt x="35" y="81"/>
                </a:lnTo>
                <a:lnTo>
                  <a:pt x="35" y="64"/>
                </a:lnTo>
                <a:lnTo>
                  <a:pt x="26" y="64"/>
                </a:lnTo>
                <a:lnTo>
                  <a:pt x="30" y="74"/>
                </a:lnTo>
                <a:lnTo>
                  <a:pt x="0" y="77"/>
                </a:lnTo>
                <a:lnTo>
                  <a:pt x="0" y="29"/>
                </a:lnTo>
                <a:lnTo>
                  <a:pt x="9" y="29"/>
                </a:lnTo>
                <a:lnTo>
                  <a:pt x="9" y="38"/>
                </a:lnTo>
                <a:lnTo>
                  <a:pt x="16" y="36"/>
                </a:lnTo>
                <a:lnTo>
                  <a:pt x="18" y="28"/>
                </a:lnTo>
                <a:lnTo>
                  <a:pt x="38" y="19"/>
                </a:lnTo>
                <a:lnTo>
                  <a:pt x="84" y="19"/>
                </a:lnTo>
                <a:lnTo>
                  <a:pt x="84" y="0"/>
                </a:lnTo>
                <a:lnTo>
                  <a:pt x="85" y="0"/>
                </a:lnTo>
                <a:close/>
              </a:path>
            </a:pathLst>
          </a:custGeom>
          <a:solidFill>
            <a:srgbClr val="037C0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8" name="Freeform 189"/>
          <p:cNvSpPr>
            <a:spLocks/>
          </p:cNvSpPr>
          <p:nvPr/>
        </p:nvSpPr>
        <p:spPr bwMode="gray">
          <a:xfrm>
            <a:off x="3313113" y="3806825"/>
            <a:ext cx="60325" cy="44450"/>
          </a:xfrm>
          <a:custGeom>
            <a:avLst/>
            <a:gdLst>
              <a:gd name="T0" fmla="*/ 35748 w 27"/>
              <a:gd name="T1" fmla="*/ 4939 h 27"/>
              <a:gd name="T2" fmla="*/ 0 w 27"/>
              <a:gd name="T3" fmla="*/ 21402 h 27"/>
              <a:gd name="T4" fmla="*/ 22343 w 27"/>
              <a:gd name="T5" fmla="*/ 21402 h 27"/>
              <a:gd name="T6" fmla="*/ 22343 w 27"/>
              <a:gd name="T7" fmla="*/ 44450 h 27"/>
              <a:gd name="T8" fmla="*/ 40217 w 27"/>
              <a:gd name="T9" fmla="*/ 44450 h 27"/>
              <a:gd name="T10" fmla="*/ 40217 w 27"/>
              <a:gd name="T11" fmla="*/ 11524 h 27"/>
              <a:gd name="T12" fmla="*/ 60325 w 27"/>
              <a:gd name="T13" fmla="*/ 11524 h 27"/>
              <a:gd name="T14" fmla="*/ 55856 w 27"/>
              <a:gd name="T15" fmla="*/ 4939 h 27"/>
              <a:gd name="T16" fmla="*/ 51388 w 27"/>
              <a:gd name="T17" fmla="*/ 0 h 27"/>
              <a:gd name="T18" fmla="*/ 42451 w 27"/>
              <a:gd name="T19" fmla="*/ 8231 h 27"/>
              <a:gd name="T20" fmla="*/ 40217 w 27"/>
              <a:gd name="T21" fmla="*/ 8231 h 27"/>
              <a:gd name="T22" fmla="*/ 35748 w 27"/>
              <a:gd name="T23" fmla="*/ 4939 h 2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7"/>
              <a:gd name="T37" fmla="*/ 0 h 27"/>
              <a:gd name="T38" fmla="*/ 27 w 27"/>
              <a:gd name="T39" fmla="*/ 27 h 2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7" h="27">
                <a:moveTo>
                  <a:pt x="16" y="3"/>
                </a:moveTo>
                <a:lnTo>
                  <a:pt x="0" y="13"/>
                </a:lnTo>
                <a:lnTo>
                  <a:pt x="10" y="13"/>
                </a:lnTo>
                <a:lnTo>
                  <a:pt x="10" y="27"/>
                </a:lnTo>
                <a:lnTo>
                  <a:pt x="18" y="27"/>
                </a:lnTo>
                <a:lnTo>
                  <a:pt x="18" y="7"/>
                </a:lnTo>
                <a:lnTo>
                  <a:pt x="27" y="7"/>
                </a:lnTo>
                <a:lnTo>
                  <a:pt x="25" y="3"/>
                </a:lnTo>
                <a:lnTo>
                  <a:pt x="23" y="0"/>
                </a:lnTo>
                <a:lnTo>
                  <a:pt x="19" y="5"/>
                </a:lnTo>
                <a:lnTo>
                  <a:pt x="18" y="5"/>
                </a:lnTo>
                <a:lnTo>
                  <a:pt x="16" y="3"/>
                </a:lnTo>
                <a:close/>
              </a:path>
            </a:pathLst>
          </a:custGeom>
          <a:solidFill>
            <a:srgbClr val="38383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49" name="Freeform 190"/>
          <p:cNvSpPr>
            <a:spLocks/>
          </p:cNvSpPr>
          <p:nvPr/>
        </p:nvSpPr>
        <p:spPr bwMode="gray">
          <a:xfrm>
            <a:off x="3149601" y="3875088"/>
            <a:ext cx="155575" cy="61912"/>
          </a:xfrm>
          <a:custGeom>
            <a:avLst/>
            <a:gdLst>
              <a:gd name="T0" fmla="*/ 0 w 69"/>
              <a:gd name="T1" fmla="*/ 20637 h 39"/>
              <a:gd name="T2" fmla="*/ 24802 w 69"/>
              <a:gd name="T3" fmla="*/ 61912 h 39"/>
              <a:gd name="T4" fmla="*/ 144301 w 69"/>
              <a:gd name="T5" fmla="*/ 61912 h 39"/>
              <a:gd name="T6" fmla="*/ 144301 w 69"/>
              <a:gd name="T7" fmla="*/ 50800 h 39"/>
              <a:gd name="T8" fmla="*/ 155575 w 69"/>
              <a:gd name="T9" fmla="*/ 50800 h 39"/>
              <a:gd name="T10" fmla="*/ 155575 w 69"/>
              <a:gd name="T11" fmla="*/ 44450 h 39"/>
              <a:gd name="T12" fmla="*/ 137537 w 69"/>
              <a:gd name="T13" fmla="*/ 44450 h 39"/>
              <a:gd name="T14" fmla="*/ 137537 w 69"/>
              <a:gd name="T15" fmla="*/ 36512 h 39"/>
              <a:gd name="T16" fmla="*/ 144301 w 69"/>
              <a:gd name="T17" fmla="*/ 36512 h 39"/>
              <a:gd name="T18" fmla="*/ 121754 w 69"/>
              <a:gd name="T19" fmla="*/ 0 h 39"/>
              <a:gd name="T20" fmla="*/ 105971 w 69"/>
              <a:gd name="T21" fmla="*/ 3175 h 39"/>
              <a:gd name="T22" fmla="*/ 105971 w 69"/>
              <a:gd name="T23" fmla="*/ 9525 h 39"/>
              <a:gd name="T24" fmla="*/ 74405 w 69"/>
              <a:gd name="T25" fmla="*/ 9525 h 39"/>
              <a:gd name="T26" fmla="*/ 72151 w 69"/>
              <a:gd name="T27" fmla="*/ 15875 h 39"/>
              <a:gd name="T28" fmla="*/ 42839 w 69"/>
              <a:gd name="T29" fmla="*/ 22225 h 39"/>
              <a:gd name="T30" fmla="*/ 0 w 69"/>
              <a:gd name="T31" fmla="*/ 22225 h 39"/>
              <a:gd name="T32" fmla="*/ 0 w 69"/>
              <a:gd name="T33" fmla="*/ 20637 h 3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69"/>
              <a:gd name="T52" fmla="*/ 0 h 39"/>
              <a:gd name="T53" fmla="*/ 69 w 69"/>
              <a:gd name="T54" fmla="*/ 39 h 3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69" h="39">
                <a:moveTo>
                  <a:pt x="0" y="13"/>
                </a:moveTo>
                <a:lnTo>
                  <a:pt x="11" y="39"/>
                </a:lnTo>
                <a:lnTo>
                  <a:pt x="64" y="39"/>
                </a:lnTo>
                <a:lnTo>
                  <a:pt x="64" y="32"/>
                </a:lnTo>
                <a:lnTo>
                  <a:pt x="69" y="32"/>
                </a:lnTo>
                <a:lnTo>
                  <a:pt x="69" y="28"/>
                </a:lnTo>
                <a:lnTo>
                  <a:pt x="61" y="28"/>
                </a:lnTo>
                <a:lnTo>
                  <a:pt x="61" y="23"/>
                </a:lnTo>
                <a:lnTo>
                  <a:pt x="64" y="23"/>
                </a:lnTo>
                <a:lnTo>
                  <a:pt x="54" y="0"/>
                </a:lnTo>
                <a:lnTo>
                  <a:pt x="47" y="2"/>
                </a:lnTo>
                <a:lnTo>
                  <a:pt x="47" y="6"/>
                </a:lnTo>
                <a:lnTo>
                  <a:pt x="33" y="6"/>
                </a:lnTo>
                <a:lnTo>
                  <a:pt x="32" y="10"/>
                </a:lnTo>
                <a:lnTo>
                  <a:pt x="19" y="14"/>
                </a:lnTo>
                <a:lnTo>
                  <a:pt x="0" y="14"/>
                </a:lnTo>
                <a:lnTo>
                  <a:pt x="0" y="13"/>
                </a:lnTo>
                <a:close/>
              </a:path>
            </a:pathLst>
          </a:custGeom>
          <a:solidFill>
            <a:srgbClr val="38383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0" name="Freeform 191"/>
          <p:cNvSpPr>
            <a:spLocks/>
          </p:cNvSpPr>
          <p:nvPr/>
        </p:nvSpPr>
        <p:spPr bwMode="gray">
          <a:xfrm>
            <a:off x="3149602" y="3875091"/>
            <a:ext cx="271463" cy="90487"/>
          </a:xfrm>
          <a:custGeom>
            <a:avLst/>
            <a:gdLst>
              <a:gd name="T0" fmla="*/ 0 w 121"/>
              <a:gd name="T1" fmla="*/ 20637 h 57"/>
              <a:gd name="T2" fmla="*/ 29165 w 121"/>
              <a:gd name="T3" fmla="*/ 26987 h 57"/>
              <a:gd name="T4" fmla="*/ 71792 w 121"/>
              <a:gd name="T5" fmla="*/ 20637 h 57"/>
              <a:gd name="T6" fmla="*/ 74035 w 121"/>
              <a:gd name="T7" fmla="*/ 9525 h 57"/>
              <a:gd name="T8" fmla="*/ 105444 w 121"/>
              <a:gd name="T9" fmla="*/ 9525 h 57"/>
              <a:gd name="T10" fmla="*/ 105444 w 121"/>
              <a:gd name="T11" fmla="*/ 0 h 57"/>
              <a:gd name="T12" fmla="*/ 121149 w 121"/>
              <a:gd name="T13" fmla="*/ 0 h 57"/>
              <a:gd name="T14" fmla="*/ 121149 w 121"/>
              <a:gd name="T15" fmla="*/ 31750 h 57"/>
              <a:gd name="T16" fmla="*/ 152558 w 121"/>
              <a:gd name="T17" fmla="*/ 25400 h 57"/>
              <a:gd name="T18" fmla="*/ 188454 w 121"/>
              <a:gd name="T19" fmla="*/ 25400 h 57"/>
              <a:gd name="T20" fmla="*/ 188454 w 121"/>
              <a:gd name="T21" fmla="*/ 14287 h 57"/>
              <a:gd name="T22" fmla="*/ 206402 w 121"/>
              <a:gd name="T23" fmla="*/ 14287 h 57"/>
              <a:gd name="T24" fmla="*/ 206402 w 121"/>
              <a:gd name="T25" fmla="*/ 55562 h 57"/>
              <a:gd name="T26" fmla="*/ 271463 w 121"/>
              <a:gd name="T27" fmla="*/ 55562 h 57"/>
              <a:gd name="T28" fmla="*/ 271463 w 121"/>
              <a:gd name="T29" fmla="*/ 90487 h 57"/>
              <a:gd name="T30" fmla="*/ 251272 w 121"/>
              <a:gd name="T31" fmla="*/ 90487 h 57"/>
              <a:gd name="T32" fmla="*/ 251272 w 121"/>
              <a:gd name="T33" fmla="*/ 66675 h 57"/>
              <a:gd name="T34" fmla="*/ 163775 w 121"/>
              <a:gd name="T35" fmla="*/ 66675 h 57"/>
              <a:gd name="T36" fmla="*/ 163775 w 121"/>
              <a:gd name="T37" fmla="*/ 55562 h 57"/>
              <a:gd name="T38" fmla="*/ 192941 w 121"/>
              <a:gd name="T39" fmla="*/ 55562 h 57"/>
              <a:gd name="T40" fmla="*/ 192941 w 121"/>
              <a:gd name="T41" fmla="*/ 53975 h 57"/>
              <a:gd name="T42" fmla="*/ 183967 w 121"/>
              <a:gd name="T43" fmla="*/ 53975 h 57"/>
              <a:gd name="T44" fmla="*/ 183967 w 121"/>
              <a:gd name="T45" fmla="*/ 44450 h 57"/>
              <a:gd name="T46" fmla="*/ 192941 w 121"/>
              <a:gd name="T47" fmla="*/ 39687 h 57"/>
              <a:gd name="T48" fmla="*/ 192941 w 121"/>
              <a:gd name="T49" fmla="*/ 33337 h 57"/>
              <a:gd name="T50" fmla="*/ 127879 w 121"/>
              <a:gd name="T51" fmla="*/ 33337 h 57"/>
              <a:gd name="T52" fmla="*/ 125636 w 121"/>
              <a:gd name="T53" fmla="*/ 26987 h 57"/>
              <a:gd name="T54" fmla="*/ 125636 w 121"/>
              <a:gd name="T55" fmla="*/ 3175 h 57"/>
              <a:gd name="T56" fmla="*/ 105444 w 121"/>
              <a:gd name="T57" fmla="*/ 3175 h 57"/>
              <a:gd name="T58" fmla="*/ 105444 w 121"/>
              <a:gd name="T59" fmla="*/ 9525 h 57"/>
              <a:gd name="T60" fmla="*/ 71792 w 121"/>
              <a:gd name="T61" fmla="*/ 9525 h 57"/>
              <a:gd name="T62" fmla="*/ 71792 w 121"/>
              <a:gd name="T63" fmla="*/ 15875 h 57"/>
              <a:gd name="T64" fmla="*/ 40383 w 121"/>
              <a:gd name="T65" fmla="*/ 26987 h 57"/>
              <a:gd name="T66" fmla="*/ 2243 w 121"/>
              <a:gd name="T67" fmla="*/ 25400 h 57"/>
              <a:gd name="T68" fmla="*/ 0 w 121"/>
              <a:gd name="T69" fmla="*/ 20637 h 57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21"/>
              <a:gd name="T106" fmla="*/ 0 h 57"/>
              <a:gd name="T107" fmla="*/ 121 w 121"/>
              <a:gd name="T108" fmla="*/ 57 h 57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21" h="57">
                <a:moveTo>
                  <a:pt x="0" y="13"/>
                </a:moveTo>
                <a:lnTo>
                  <a:pt x="13" y="17"/>
                </a:lnTo>
                <a:lnTo>
                  <a:pt x="32" y="13"/>
                </a:lnTo>
                <a:lnTo>
                  <a:pt x="33" y="6"/>
                </a:lnTo>
                <a:lnTo>
                  <a:pt x="47" y="6"/>
                </a:lnTo>
                <a:lnTo>
                  <a:pt x="47" y="0"/>
                </a:lnTo>
                <a:lnTo>
                  <a:pt x="54" y="0"/>
                </a:lnTo>
                <a:lnTo>
                  <a:pt x="54" y="20"/>
                </a:lnTo>
                <a:lnTo>
                  <a:pt x="68" y="16"/>
                </a:lnTo>
                <a:lnTo>
                  <a:pt x="84" y="16"/>
                </a:lnTo>
                <a:lnTo>
                  <a:pt x="84" y="9"/>
                </a:lnTo>
                <a:lnTo>
                  <a:pt x="92" y="9"/>
                </a:lnTo>
                <a:lnTo>
                  <a:pt x="92" y="35"/>
                </a:lnTo>
                <a:lnTo>
                  <a:pt x="121" y="35"/>
                </a:lnTo>
                <a:lnTo>
                  <a:pt x="121" y="57"/>
                </a:lnTo>
                <a:lnTo>
                  <a:pt x="112" y="57"/>
                </a:lnTo>
                <a:lnTo>
                  <a:pt x="112" y="42"/>
                </a:lnTo>
                <a:lnTo>
                  <a:pt x="73" y="42"/>
                </a:lnTo>
                <a:lnTo>
                  <a:pt x="73" y="35"/>
                </a:lnTo>
                <a:lnTo>
                  <a:pt x="86" y="35"/>
                </a:lnTo>
                <a:lnTo>
                  <a:pt x="86" y="34"/>
                </a:lnTo>
                <a:lnTo>
                  <a:pt x="82" y="34"/>
                </a:lnTo>
                <a:lnTo>
                  <a:pt x="82" y="28"/>
                </a:lnTo>
                <a:lnTo>
                  <a:pt x="86" y="25"/>
                </a:lnTo>
                <a:lnTo>
                  <a:pt x="86" y="21"/>
                </a:lnTo>
                <a:lnTo>
                  <a:pt x="57" y="21"/>
                </a:lnTo>
                <a:lnTo>
                  <a:pt x="56" y="17"/>
                </a:lnTo>
                <a:lnTo>
                  <a:pt x="56" y="2"/>
                </a:lnTo>
                <a:lnTo>
                  <a:pt x="47" y="2"/>
                </a:lnTo>
                <a:lnTo>
                  <a:pt x="47" y="6"/>
                </a:lnTo>
                <a:lnTo>
                  <a:pt x="32" y="6"/>
                </a:lnTo>
                <a:lnTo>
                  <a:pt x="32" y="10"/>
                </a:lnTo>
                <a:lnTo>
                  <a:pt x="18" y="17"/>
                </a:lnTo>
                <a:lnTo>
                  <a:pt x="1" y="16"/>
                </a:lnTo>
                <a:lnTo>
                  <a:pt x="0" y="13"/>
                </a:lnTo>
                <a:close/>
              </a:path>
            </a:pathLst>
          </a:custGeom>
          <a:solidFill>
            <a:srgbClr val="38383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1" name="Freeform 192"/>
          <p:cNvSpPr>
            <a:spLocks/>
          </p:cNvSpPr>
          <p:nvPr/>
        </p:nvSpPr>
        <p:spPr bwMode="gray">
          <a:xfrm>
            <a:off x="3098800" y="3660779"/>
            <a:ext cx="254000" cy="182563"/>
          </a:xfrm>
          <a:custGeom>
            <a:avLst/>
            <a:gdLst>
              <a:gd name="T0" fmla="*/ 42708 w 113"/>
              <a:gd name="T1" fmla="*/ 104093 h 114"/>
              <a:gd name="T2" fmla="*/ 74177 w 113"/>
              <a:gd name="T3" fmla="*/ 164947 h 114"/>
              <a:gd name="T4" fmla="*/ 80920 w 113"/>
              <a:gd name="T5" fmla="*/ 164947 h 114"/>
              <a:gd name="T6" fmla="*/ 89912 w 113"/>
              <a:gd name="T7" fmla="*/ 164947 h 114"/>
              <a:gd name="T8" fmla="*/ 121381 w 113"/>
              <a:gd name="T9" fmla="*/ 179360 h 114"/>
              <a:gd name="T10" fmla="*/ 130372 w 113"/>
              <a:gd name="T11" fmla="*/ 182563 h 114"/>
              <a:gd name="T12" fmla="*/ 132619 w 113"/>
              <a:gd name="T13" fmla="*/ 172954 h 114"/>
              <a:gd name="T14" fmla="*/ 155097 w 113"/>
              <a:gd name="T15" fmla="*/ 161744 h 114"/>
              <a:gd name="T16" fmla="*/ 164089 w 113"/>
              <a:gd name="T17" fmla="*/ 156940 h 114"/>
              <a:gd name="T18" fmla="*/ 202301 w 113"/>
              <a:gd name="T19" fmla="*/ 144129 h 114"/>
              <a:gd name="T20" fmla="*/ 211292 w 113"/>
              <a:gd name="T21" fmla="*/ 137723 h 114"/>
              <a:gd name="T22" fmla="*/ 238265 w 113"/>
              <a:gd name="T23" fmla="*/ 116904 h 114"/>
              <a:gd name="T24" fmla="*/ 254000 w 113"/>
              <a:gd name="T25" fmla="*/ 110499 h 114"/>
              <a:gd name="T26" fmla="*/ 254000 w 113"/>
              <a:gd name="T27" fmla="*/ 81673 h 114"/>
              <a:gd name="T28" fmla="*/ 247257 w 113"/>
              <a:gd name="T29" fmla="*/ 81673 h 114"/>
              <a:gd name="T30" fmla="*/ 245009 w 113"/>
              <a:gd name="T31" fmla="*/ 80071 h 114"/>
              <a:gd name="T32" fmla="*/ 233770 w 113"/>
              <a:gd name="T33" fmla="*/ 62456 h 114"/>
              <a:gd name="T34" fmla="*/ 213540 w 113"/>
              <a:gd name="T35" fmla="*/ 30427 h 114"/>
              <a:gd name="T36" fmla="*/ 175327 w 113"/>
              <a:gd name="T37" fmla="*/ 0 h 114"/>
              <a:gd name="T38" fmla="*/ 164089 w 113"/>
              <a:gd name="T39" fmla="*/ 6406 h 114"/>
              <a:gd name="T40" fmla="*/ 175327 w 113"/>
              <a:gd name="T41" fmla="*/ 20819 h 114"/>
              <a:gd name="T42" fmla="*/ 184319 w 113"/>
              <a:gd name="T43" fmla="*/ 32029 h 114"/>
              <a:gd name="T44" fmla="*/ 195558 w 113"/>
              <a:gd name="T45" fmla="*/ 54449 h 114"/>
              <a:gd name="T46" fmla="*/ 211292 w 113"/>
              <a:gd name="T47" fmla="*/ 88079 h 114"/>
              <a:gd name="T48" fmla="*/ 211292 w 113"/>
              <a:gd name="T49" fmla="*/ 97687 h 114"/>
              <a:gd name="T50" fmla="*/ 191062 w 113"/>
              <a:gd name="T51" fmla="*/ 116904 h 114"/>
              <a:gd name="T52" fmla="*/ 155097 w 113"/>
              <a:gd name="T53" fmla="*/ 137723 h 114"/>
              <a:gd name="T54" fmla="*/ 103398 w 113"/>
              <a:gd name="T55" fmla="*/ 150534 h 114"/>
              <a:gd name="T56" fmla="*/ 69681 w 113"/>
              <a:gd name="T57" fmla="*/ 104093 h 114"/>
              <a:gd name="T58" fmla="*/ 35965 w 113"/>
              <a:gd name="T59" fmla="*/ 48043 h 114"/>
              <a:gd name="T60" fmla="*/ 24726 w 113"/>
              <a:gd name="T61" fmla="*/ 43239 h 114"/>
              <a:gd name="T62" fmla="*/ 0 w 113"/>
              <a:gd name="T63" fmla="*/ 57651 h 114"/>
              <a:gd name="T64" fmla="*/ 42708 w 113"/>
              <a:gd name="T65" fmla="*/ 104093 h 11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13"/>
              <a:gd name="T100" fmla="*/ 0 h 114"/>
              <a:gd name="T101" fmla="*/ 113 w 113"/>
              <a:gd name="T102" fmla="*/ 114 h 11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13" h="114">
                <a:moveTo>
                  <a:pt x="19" y="65"/>
                </a:moveTo>
                <a:lnTo>
                  <a:pt x="33" y="103"/>
                </a:lnTo>
                <a:lnTo>
                  <a:pt x="36" y="103"/>
                </a:lnTo>
                <a:lnTo>
                  <a:pt x="40" y="103"/>
                </a:lnTo>
                <a:lnTo>
                  <a:pt x="54" y="112"/>
                </a:lnTo>
                <a:lnTo>
                  <a:pt x="58" y="114"/>
                </a:lnTo>
                <a:lnTo>
                  <a:pt x="59" y="108"/>
                </a:lnTo>
                <a:lnTo>
                  <a:pt x="69" y="101"/>
                </a:lnTo>
                <a:lnTo>
                  <a:pt x="73" y="98"/>
                </a:lnTo>
                <a:lnTo>
                  <a:pt x="90" y="90"/>
                </a:lnTo>
                <a:lnTo>
                  <a:pt x="94" y="86"/>
                </a:lnTo>
                <a:lnTo>
                  <a:pt x="106" y="73"/>
                </a:lnTo>
                <a:lnTo>
                  <a:pt x="113" y="69"/>
                </a:lnTo>
                <a:lnTo>
                  <a:pt x="113" y="51"/>
                </a:lnTo>
                <a:lnTo>
                  <a:pt x="110" y="51"/>
                </a:lnTo>
                <a:lnTo>
                  <a:pt x="109" y="50"/>
                </a:lnTo>
                <a:lnTo>
                  <a:pt x="104" y="39"/>
                </a:lnTo>
                <a:lnTo>
                  <a:pt x="95" y="19"/>
                </a:lnTo>
                <a:lnTo>
                  <a:pt x="78" y="0"/>
                </a:lnTo>
                <a:lnTo>
                  <a:pt x="73" y="4"/>
                </a:lnTo>
                <a:lnTo>
                  <a:pt x="78" y="13"/>
                </a:lnTo>
                <a:lnTo>
                  <a:pt x="82" y="20"/>
                </a:lnTo>
                <a:lnTo>
                  <a:pt x="87" y="34"/>
                </a:lnTo>
                <a:lnTo>
                  <a:pt x="94" y="55"/>
                </a:lnTo>
                <a:lnTo>
                  <a:pt x="94" y="61"/>
                </a:lnTo>
                <a:lnTo>
                  <a:pt x="85" y="73"/>
                </a:lnTo>
                <a:lnTo>
                  <a:pt x="69" y="86"/>
                </a:lnTo>
                <a:lnTo>
                  <a:pt x="46" y="94"/>
                </a:lnTo>
                <a:lnTo>
                  <a:pt x="31" y="65"/>
                </a:lnTo>
                <a:lnTo>
                  <a:pt x="16" y="30"/>
                </a:lnTo>
                <a:lnTo>
                  <a:pt x="11" y="27"/>
                </a:lnTo>
                <a:lnTo>
                  <a:pt x="0" y="36"/>
                </a:lnTo>
                <a:lnTo>
                  <a:pt x="19" y="65"/>
                </a:lnTo>
                <a:close/>
              </a:path>
            </a:pathLst>
          </a:cu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2" name="Freeform 193"/>
          <p:cNvSpPr>
            <a:spLocks/>
          </p:cNvSpPr>
          <p:nvPr/>
        </p:nvSpPr>
        <p:spPr bwMode="gray">
          <a:xfrm>
            <a:off x="3095627" y="3536950"/>
            <a:ext cx="150813" cy="96838"/>
          </a:xfrm>
          <a:custGeom>
            <a:avLst/>
            <a:gdLst>
              <a:gd name="T0" fmla="*/ 31513 w 67"/>
              <a:gd name="T1" fmla="*/ 1614 h 60"/>
              <a:gd name="T2" fmla="*/ 47270 w 67"/>
              <a:gd name="T3" fmla="*/ 0 h 60"/>
              <a:gd name="T4" fmla="*/ 87787 w 67"/>
              <a:gd name="T5" fmla="*/ 0 h 60"/>
              <a:gd name="T6" fmla="*/ 112547 w 67"/>
              <a:gd name="T7" fmla="*/ 9684 h 60"/>
              <a:gd name="T8" fmla="*/ 128304 w 67"/>
              <a:gd name="T9" fmla="*/ 24210 h 60"/>
              <a:gd name="T10" fmla="*/ 144060 w 67"/>
              <a:gd name="T11" fmla="*/ 40349 h 60"/>
              <a:gd name="T12" fmla="*/ 146311 w 67"/>
              <a:gd name="T13" fmla="*/ 58103 h 60"/>
              <a:gd name="T14" fmla="*/ 150813 w 67"/>
              <a:gd name="T15" fmla="*/ 67787 h 60"/>
              <a:gd name="T16" fmla="*/ 126053 w 67"/>
              <a:gd name="T17" fmla="*/ 83926 h 60"/>
              <a:gd name="T18" fmla="*/ 128304 w 67"/>
              <a:gd name="T19" fmla="*/ 74242 h 60"/>
              <a:gd name="T20" fmla="*/ 126053 w 67"/>
              <a:gd name="T21" fmla="*/ 72629 h 60"/>
              <a:gd name="T22" fmla="*/ 117049 w 67"/>
              <a:gd name="T23" fmla="*/ 83926 h 60"/>
              <a:gd name="T24" fmla="*/ 96790 w 67"/>
              <a:gd name="T25" fmla="*/ 90382 h 60"/>
              <a:gd name="T26" fmla="*/ 112547 w 67"/>
              <a:gd name="T27" fmla="*/ 80698 h 60"/>
              <a:gd name="T28" fmla="*/ 87787 w 67"/>
              <a:gd name="T29" fmla="*/ 90382 h 60"/>
              <a:gd name="T30" fmla="*/ 74281 w 67"/>
              <a:gd name="T31" fmla="*/ 90382 h 60"/>
              <a:gd name="T32" fmla="*/ 78783 w 67"/>
              <a:gd name="T33" fmla="*/ 83926 h 60"/>
              <a:gd name="T34" fmla="*/ 63026 w 67"/>
              <a:gd name="T35" fmla="*/ 87154 h 60"/>
              <a:gd name="T36" fmla="*/ 74281 w 67"/>
              <a:gd name="T37" fmla="*/ 80698 h 60"/>
              <a:gd name="T38" fmla="*/ 63026 w 67"/>
              <a:gd name="T39" fmla="*/ 83926 h 60"/>
              <a:gd name="T40" fmla="*/ 45019 w 67"/>
              <a:gd name="T41" fmla="*/ 83926 h 60"/>
              <a:gd name="T42" fmla="*/ 63026 w 67"/>
              <a:gd name="T43" fmla="*/ 74242 h 60"/>
              <a:gd name="T44" fmla="*/ 31513 w 67"/>
              <a:gd name="T45" fmla="*/ 83926 h 60"/>
              <a:gd name="T46" fmla="*/ 24760 w 67"/>
              <a:gd name="T47" fmla="*/ 90382 h 60"/>
              <a:gd name="T48" fmla="*/ 36015 w 67"/>
              <a:gd name="T49" fmla="*/ 87154 h 60"/>
              <a:gd name="T50" fmla="*/ 22509 w 67"/>
              <a:gd name="T51" fmla="*/ 96838 h 60"/>
              <a:gd name="T52" fmla="*/ 13506 w 67"/>
              <a:gd name="T53" fmla="*/ 80698 h 60"/>
              <a:gd name="T54" fmla="*/ 4502 w 67"/>
              <a:gd name="T55" fmla="*/ 87154 h 60"/>
              <a:gd name="T56" fmla="*/ 13506 w 67"/>
              <a:gd name="T57" fmla="*/ 67787 h 60"/>
              <a:gd name="T58" fmla="*/ 0 w 67"/>
              <a:gd name="T59" fmla="*/ 74242 h 60"/>
              <a:gd name="T60" fmla="*/ 9004 w 67"/>
              <a:gd name="T61" fmla="*/ 58103 h 60"/>
              <a:gd name="T62" fmla="*/ 0 w 67"/>
              <a:gd name="T63" fmla="*/ 64559 h 60"/>
              <a:gd name="T64" fmla="*/ 4502 w 67"/>
              <a:gd name="T65" fmla="*/ 51647 h 60"/>
              <a:gd name="T66" fmla="*/ 4502 w 67"/>
              <a:gd name="T67" fmla="*/ 45191 h 60"/>
              <a:gd name="T68" fmla="*/ 13506 w 67"/>
              <a:gd name="T69" fmla="*/ 27437 h 60"/>
              <a:gd name="T70" fmla="*/ 31513 w 67"/>
              <a:gd name="T71" fmla="*/ 1614 h 6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7"/>
              <a:gd name="T109" fmla="*/ 0 h 60"/>
              <a:gd name="T110" fmla="*/ 67 w 67"/>
              <a:gd name="T111" fmla="*/ 60 h 6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7" h="60">
                <a:moveTo>
                  <a:pt x="14" y="1"/>
                </a:moveTo>
                <a:lnTo>
                  <a:pt x="21" y="0"/>
                </a:lnTo>
                <a:lnTo>
                  <a:pt x="39" y="0"/>
                </a:lnTo>
                <a:lnTo>
                  <a:pt x="50" y="6"/>
                </a:lnTo>
                <a:lnTo>
                  <a:pt x="57" y="15"/>
                </a:lnTo>
                <a:lnTo>
                  <a:pt x="64" y="25"/>
                </a:lnTo>
                <a:lnTo>
                  <a:pt x="65" y="36"/>
                </a:lnTo>
                <a:lnTo>
                  <a:pt x="67" y="42"/>
                </a:lnTo>
                <a:lnTo>
                  <a:pt x="56" y="52"/>
                </a:lnTo>
                <a:lnTo>
                  <a:pt x="57" y="46"/>
                </a:lnTo>
                <a:lnTo>
                  <a:pt x="56" y="45"/>
                </a:lnTo>
                <a:lnTo>
                  <a:pt x="52" y="52"/>
                </a:lnTo>
                <a:lnTo>
                  <a:pt x="43" y="56"/>
                </a:lnTo>
                <a:lnTo>
                  <a:pt x="50" y="50"/>
                </a:lnTo>
                <a:lnTo>
                  <a:pt x="39" y="56"/>
                </a:lnTo>
                <a:lnTo>
                  <a:pt x="33" y="56"/>
                </a:lnTo>
                <a:lnTo>
                  <a:pt x="35" y="52"/>
                </a:lnTo>
                <a:lnTo>
                  <a:pt x="28" y="54"/>
                </a:lnTo>
                <a:lnTo>
                  <a:pt x="33" y="50"/>
                </a:lnTo>
                <a:lnTo>
                  <a:pt x="28" y="52"/>
                </a:lnTo>
                <a:lnTo>
                  <a:pt x="20" y="52"/>
                </a:lnTo>
                <a:lnTo>
                  <a:pt x="28" y="46"/>
                </a:lnTo>
                <a:lnTo>
                  <a:pt x="14" y="52"/>
                </a:lnTo>
                <a:lnTo>
                  <a:pt x="11" y="56"/>
                </a:lnTo>
                <a:lnTo>
                  <a:pt x="16" y="54"/>
                </a:lnTo>
                <a:lnTo>
                  <a:pt x="10" y="60"/>
                </a:lnTo>
                <a:lnTo>
                  <a:pt x="6" y="50"/>
                </a:lnTo>
                <a:lnTo>
                  <a:pt x="2" y="54"/>
                </a:lnTo>
                <a:lnTo>
                  <a:pt x="6" y="42"/>
                </a:lnTo>
                <a:lnTo>
                  <a:pt x="0" y="46"/>
                </a:lnTo>
                <a:lnTo>
                  <a:pt x="4" y="36"/>
                </a:lnTo>
                <a:lnTo>
                  <a:pt x="0" y="40"/>
                </a:lnTo>
                <a:lnTo>
                  <a:pt x="2" y="32"/>
                </a:lnTo>
                <a:lnTo>
                  <a:pt x="2" y="28"/>
                </a:lnTo>
                <a:lnTo>
                  <a:pt x="6" y="17"/>
                </a:lnTo>
                <a:lnTo>
                  <a:pt x="14" y="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3" name="Freeform 194"/>
          <p:cNvSpPr>
            <a:spLocks/>
          </p:cNvSpPr>
          <p:nvPr/>
        </p:nvSpPr>
        <p:spPr bwMode="gray">
          <a:xfrm>
            <a:off x="3078163" y="3538538"/>
            <a:ext cx="196850" cy="203200"/>
          </a:xfrm>
          <a:custGeom>
            <a:avLst/>
            <a:gdLst>
              <a:gd name="T0" fmla="*/ 11185 w 88"/>
              <a:gd name="T1" fmla="*/ 29029 h 126"/>
              <a:gd name="T2" fmla="*/ 2237 w 88"/>
              <a:gd name="T3" fmla="*/ 67733 h 126"/>
              <a:gd name="T4" fmla="*/ 26843 w 88"/>
              <a:gd name="T5" fmla="*/ 114502 h 126"/>
              <a:gd name="T6" fmla="*/ 26843 w 88"/>
              <a:gd name="T7" fmla="*/ 130629 h 126"/>
              <a:gd name="T8" fmla="*/ 51449 w 88"/>
              <a:gd name="T9" fmla="*/ 148368 h 126"/>
              <a:gd name="T10" fmla="*/ 46976 w 88"/>
              <a:gd name="T11" fmla="*/ 162883 h 126"/>
              <a:gd name="T12" fmla="*/ 20132 w 88"/>
              <a:gd name="T13" fmla="*/ 175784 h 126"/>
              <a:gd name="T14" fmla="*/ 0 w 88"/>
              <a:gd name="T15" fmla="*/ 196749 h 126"/>
              <a:gd name="T16" fmla="*/ 26843 w 88"/>
              <a:gd name="T17" fmla="*/ 182235 h 126"/>
              <a:gd name="T18" fmla="*/ 42502 w 88"/>
              <a:gd name="T19" fmla="*/ 166108 h 126"/>
              <a:gd name="T20" fmla="*/ 64871 w 88"/>
              <a:gd name="T21" fmla="*/ 188686 h 126"/>
              <a:gd name="T22" fmla="*/ 114084 w 88"/>
              <a:gd name="T23" fmla="*/ 203200 h 126"/>
              <a:gd name="T24" fmla="*/ 71582 w 88"/>
              <a:gd name="T25" fmla="*/ 182235 h 126"/>
              <a:gd name="T26" fmla="*/ 60397 w 88"/>
              <a:gd name="T27" fmla="*/ 151594 h 126"/>
              <a:gd name="T28" fmla="*/ 125268 w 88"/>
              <a:gd name="T29" fmla="*/ 180622 h 126"/>
              <a:gd name="T30" fmla="*/ 176718 w 88"/>
              <a:gd name="T31" fmla="*/ 143530 h 126"/>
              <a:gd name="T32" fmla="*/ 196850 w 88"/>
              <a:gd name="T33" fmla="*/ 141917 h 126"/>
              <a:gd name="T34" fmla="*/ 176718 w 88"/>
              <a:gd name="T35" fmla="*/ 108051 h 126"/>
              <a:gd name="T36" fmla="*/ 167770 w 88"/>
              <a:gd name="T37" fmla="*/ 67733 h 126"/>
              <a:gd name="T38" fmla="*/ 152111 w 88"/>
              <a:gd name="T39" fmla="*/ 90311 h 126"/>
              <a:gd name="T40" fmla="*/ 145401 w 88"/>
              <a:gd name="T41" fmla="*/ 108051 h 126"/>
              <a:gd name="T42" fmla="*/ 152111 w 88"/>
              <a:gd name="T43" fmla="*/ 143530 h 126"/>
              <a:gd name="T44" fmla="*/ 152111 w 88"/>
              <a:gd name="T45" fmla="*/ 130629 h 126"/>
              <a:gd name="T46" fmla="*/ 161059 w 88"/>
              <a:gd name="T47" fmla="*/ 141917 h 126"/>
              <a:gd name="T48" fmla="*/ 145401 w 88"/>
              <a:gd name="T49" fmla="*/ 151594 h 126"/>
              <a:gd name="T50" fmla="*/ 123031 w 88"/>
              <a:gd name="T51" fmla="*/ 148368 h 126"/>
              <a:gd name="T52" fmla="*/ 96188 w 88"/>
              <a:gd name="T53" fmla="*/ 154819 h 126"/>
              <a:gd name="T54" fmla="*/ 114084 w 88"/>
              <a:gd name="T55" fmla="*/ 169333 h 126"/>
              <a:gd name="T56" fmla="*/ 143164 w 88"/>
              <a:gd name="T57" fmla="*/ 154819 h 126"/>
              <a:gd name="T58" fmla="*/ 125268 w 88"/>
              <a:gd name="T59" fmla="*/ 166108 h 126"/>
              <a:gd name="T60" fmla="*/ 154348 w 88"/>
              <a:gd name="T61" fmla="*/ 166108 h 126"/>
              <a:gd name="T62" fmla="*/ 125268 w 88"/>
              <a:gd name="T63" fmla="*/ 175784 h 126"/>
              <a:gd name="T64" fmla="*/ 58160 w 88"/>
              <a:gd name="T65" fmla="*/ 143530 h 126"/>
              <a:gd name="T66" fmla="*/ 38028 w 88"/>
              <a:gd name="T67" fmla="*/ 135467 h 126"/>
              <a:gd name="T68" fmla="*/ 26843 w 88"/>
              <a:gd name="T69" fmla="*/ 122565 h 126"/>
              <a:gd name="T70" fmla="*/ 42502 w 88"/>
              <a:gd name="T71" fmla="*/ 135467 h 126"/>
              <a:gd name="T72" fmla="*/ 46976 w 88"/>
              <a:gd name="T73" fmla="*/ 108051 h 126"/>
              <a:gd name="T74" fmla="*/ 46976 w 88"/>
              <a:gd name="T75" fmla="*/ 101600 h 126"/>
              <a:gd name="T76" fmla="*/ 46976 w 88"/>
              <a:gd name="T77" fmla="*/ 91924 h 126"/>
              <a:gd name="T78" fmla="*/ 20132 w 88"/>
              <a:gd name="T79" fmla="*/ 101600 h 126"/>
              <a:gd name="T80" fmla="*/ 8948 w 88"/>
              <a:gd name="T81" fmla="*/ 67733 h 126"/>
              <a:gd name="T82" fmla="*/ 17895 w 88"/>
              <a:gd name="T83" fmla="*/ 32254 h 126"/>
              <a:gd name="T84" fmla="*/ 46976 w 88"/>
              <a:gd name="T85" fmla="*/ 0 h 12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88"/>
              <a:gd name="T130" fmla="*/ 0 h 126"/>
              <a:gd name="T131" fmla="*/ 88 w 88"/>
              <a:gd name="T132" fmla="*/ 126 h 12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88" h="126">
                <a:moveTo>
                  <a:pt x="21" y="0"/>
                </a:moveTo>
                <a:lnTo>
                  <a:pt x="5" y="18"/>
                </a:lnTo>
                <a:lnTo>
                  <a:pt x="1" y="32"/>
                </a:lnTo>
                <a:lnTo>
                  <a:pt x="1" y="42"/>
                </a:lnTo>
                <a:lnTo>
                  <a:pt x="5" y="57"/>
                </a:lnTo>
                <a:lnTo>
                  <a:pt x="12" y="71"/>
                </a:lnTo>
                <a:lnTo>
                  <a:pt x="9" y="74"/>
                </a:lnTo>
                <a:lnTo>
                  <a:pt x="12" y="81"/>
                </a:lnTo>
                <a:lnTo>
                  <a:pt x="17" y="85"/>
                </a:lnTo>
                <a:lnTo>
                  <a:pt x="23" y="92"/>
                </a:lnTo>
                <a:lnTo>
                  <a:pt x="26" y="92"/>
                </a:lnTo>
                <a:lnTo>
                  <a:pt x="21" y="101"/>
                </a:lnTo>
                <a:lnTo>
                  <a:pt x="17" y="101"/>
                </a:lnTo>
                <a:lnTo>
                  <a:pt x="9" y="109"/>
                </a:lnTo>
                <a:lnTo>
                  <a:pt x="9" y="112"/>
                </a:lnTo>
                <a:lnTo>
                  <a:pt x="0" y="122"/>
                </a:lnTo>
                <a:lnTo>
                  <a:pt x="4" y="122"/>
                </a:lnTo>
                <a:lnTo>
                  <a:pt x="12" y="113"/>
                </a:lnTo>
                <a:lnTo>
                  <a:pt x="12" y="109"/>
                </a:lnTo>
                <a:lnTo>
                  <a:pt x="19" y="103"/>
                </a:lnTo>
                <a:lnTo>
                  <a:pt x="23" y="103"/>
                </a:lnTo>
                <a:lnTo>
                  <a:pt x="29" y="117"/>
                </a:lnTo>
                <a:lnTo>
                  <a:pt x="33" y="122"/>
                </a:lnTo>
                <a:lnTo>
                  <a:pt x="51" y="126"/>
                </a:lnTo>
                <a:lnTo>
                  <a:pt x="36" y="119"/>
                </a:lnTo>
                <a:lnTo>
                  <a:pt x="32" y="113"/>
                </a:lnTo>
                <a:lnTo>
                  <a:pt x="26" y="101"/>
                </a:lnTo>
                <a:lnTo>
                  <a:pt x="27" y="94"/>
                </a:lnTo>
                <a:lnTo>
                  <a:pt x="37" y="103"/>
                </a:lnTo>
                <a:lnTo>
                  <a:pt x="56" y="112"/>
                </a:lnTo>
                <a:lnTo>
                  <a:pt x="72" y="123"/>
                </a:lnTo>
                <a:lnTo>
                  <a:pt x="79" y="89"/>
                </a:lnTo>
                <a:lnTo>
                  <a:pt x="81" y="88"/>
                </a:lnTo>
                <a:lnTo>
                  <a:pt x="88" y="88"/>
                </a:lnTo>
                <a:lnTo>
                  <a:pt x="81" y="70"/>
                </a:lnTo>
                <a:lnTo>
                  <a:pt x="79" y="67"/>
                </a:lnTo>
                <a:lnTo>
                  <a:pt x="75" y="57"/>
                </a:lnTo>
                <a:lnTo>
                  <a:pt x="75" y="42"/>
                </a:lnTo>
                <a:lnTo>
                  <a:pt x="65" y="49"/>
                </a:lnTo>
                <a:lnTo>
                  <a:pt x="68" y="56"/>
                </a:lnTo>
                <a:lnTo>
                  <a:pt x="68" y="66"/>
                </a:lnTo>
                <a:lnTo>
                  <a:pt x="65" y="67"/>
                </a:lnTo>
                <a:lnTo>
                  <a:pt x="61" y="74"/>
                </a:lnTo>
                <a:lnTo>
                  <a:pt x="68" y="89"/>
                </a:lnTo>
                <a:lnTo>
                  <a:pt x="72" y="88"/>
                </a:lnTo>
                <a:lnTo>
                  <a:pt x="68" y="81"/>
                </a:lnTo>
                <a:lnTo>
                  <a:pt x="73" y="76"/>
                </a:lnTo>
                <a:lnTo>
                  <a:pt x="72" y="88"/>
                </a:lnTo>
                <a:lnTo>
                  <a:pt x="68" y="89"/>
                </a:lnTo>
                <a:lnTo>
                  <a:pt x="65" y="94"/>
                </a:lnTo>
                <a:lnTo>
                  <a:pt x="59" y="94"/>
                </a:lnTo>
                <a:lnTo>
                  <a:pt x="55" y="92"/>
                </a:lnTo>
                <a:lnTo>
                  <a:pt x="47" y="99"/>
                </a:lnTo>
                <a:lnTo>
                  <a:pt x="43" y="96"/>
                </a:lnTo>
                <a:lnTo>
                  <a:pt x="32" y="92"/>
                </a:lnTo>
                <a:lnTo>
                  <a:pt x="51" y="105"/>
                </a:lnTo>
                <a:lnTo>
                  <a:pt x="51" y="101"/>
                </a:lnTo>
                <a:lnTo>
                  <a:pt x="64" y="96"/>
                </a:lnTo>
                <a:lnTo>
                  <a:pt x="65" y="99"/>
                </a:lnTo>
                <a:lnTo>
                  <a:pt x="56" y="103"/>
                </a:lnTo>
                <a:lnTo>
                  <a:pt x="68" y="101"/>
                </a:lnTo>
                <a:lnTo>
                  <a:pt x="69" y="103"/>
                </a:lnTo>
                <a:lnTo>
                  <a:pt x="68" y="108"/>
                </a:lnTo>
                <a:lnTo>
                  <a:pt x="56" y="109"/>
                </a:lnTo>
                <a:lnTo>
                  <a:pt x="40" y="103"/>
                </a:lnTo>
                <a:lnTo>
                  <a:pt x="26" y="89"/>
                </a:lnTo>
                <a:lnTo>
                  <a:pt x="23" y="89"/>
                </a:lnTo>
                <a:lnTo>
                  <a:pt x="17" y="84"/>
                </a:lnTo>
                <a:lnTo>
                  <a:pt x="13" y="81"/>
                </a:lnTo>
                <a:lnTo>
                  <a:pt x="12" y="76"/>
                </a:lnTo>
                <a:lnTo>
                  <a:pt x="15" y="76"/>
                </a:lnTo>
                <a:lnTo>
                  <a:pt x="19" y="84"/>
                </a:lnTo>
                <a:lnTo>
                  <a:pt x="23" y="85"/>
                </a:lnTo>
                <a:lnTo>
                  <a:pt x="21" y="67"/>
                </a:lnTo>
                <a:lnTo>
                  <a:pt x="19" y="66"/>
                </a:lnTo>
                <a:lnTo>
                  <a:pt x="21" y="63"/>
                </a:lnTo>
                <a:lnTo>
                  <a:pt x="19" y="63"/>
                </a:lnTo>
                <a:lnTo>
                  <a:pt x="21" y="57"/>
                </a:lnTo>
                <a:lnTo>
                  <a:pt x="13" y="49"/>
                </a:lnTo>
                <a:lnTo>
                  <a:pt x="9" y="63"/>
                </a:lnTo>
                <a:lnTo>
                  <a:pt x="8" y="56"/>
                </a:lnTo>
                <a:lnTo>
                  <a:pt x="4" y="42"/>
                </a:lnTo>
                <a:lnTo>
                  <a:pt x="4" y="32"/>
                </a:lnTo>
                <a:lnTo>
                  <a:pt x="8" y="20"/>
                </a:lnTo>
                <a:lnTo>
                  <a:pt x="15" y="9"/>
                </a:lnTo>
                <a:lnTo>
                  <a:pt x="2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4" name="Freeform 195"/>
          <p:cNvSpPr>
            <a:spLocks/>
          </p:cNvSpPr>
          <p:nvPr/>
        </p:nvSpPr>
        <p:spPr bwMode="gray">
          <a:xfrm>
            <a:off x="3155950" y="3656013"/>
            <a:ext cx="47625" cy="17462"/>
          </a:xfrm>
          <a:custGeom>
            <a:avLst/>
            <a:gdLst>
              <a:gd name="T0" fmla="*/ 47625 w 21"/>
              <a:gd name="T1" fmla="*/ 0 h 11"/>
              <a:gd name="T2" fmla="*/ 47625 w 21"/>
              <a:gd name="T3" fmla="*/ 7937 h 11"/>
              <a:gd name="T4" fmla="*/ 38554 w 21"/>
              <a:gd name="T5" fmla="*/ 12700 h 11"/>
              <a:gd name="T6" fmla="*/ 31750 w 21"/>
              <a:gd name="T7" fmla="*/ 17462 h 11"/>
              <a:gd name="T8" fmla="*/ 15875 w 21"/>
              <a:gd name="T9" fmla="*/ 17462 h 11"/>
              <a:gd name="T10" fmla="*/ 22679 w 21"/>
              <a:gd name="T11" fmla="*/ 12700 h 11"/>
              <a:gd name="T12" fmla="*/ 11339 w 21"/>
              <a:gd name="T13" fmla="*/ 11112 h 11"/>
              <a:gd name="T14" fmla="*/ 0 w 21"/>
              <a:gd name="T15" fmla="*/ 11112 h 11"/>
              <a:gd name="T16" fmla="*/ 6804 w 21"/>
              <a:gd name="T17" fmla="*/ 7937 h 11"/>
              <a:gd name="T18" fmla="*/ 38554 w 21"/>
              <a:gd name="T19" fmla="*/ 7937 h 11"/>
              <a:gd name="T20" fmla="*/ 27214 w 21"/>
              <a:gd name="T21" fmla="*/ 4762 h 11"/>
              <a:gd name="T22" fmla="*/ 45357 w 21"/>
              <a:gd name="T23" fmla="*/ 4762 h 11"/>
              <a:gd name="T24" fmla="*/ 47625 w 21"/>
              <a:gd name="T25" fmla="*/ 0 h 1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1"/>
              <a:gd name="T40" fmla="*/ 0 h 11"/>
              <a:gd name="T41" fmla="*/ 21 w 21"/>
              <a:gd name="T42" fmla="*/ 11 h 1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1" h="11">
                <a:moveTo>
                  <a:pt x="21" y="0"/>
                </a:moveTo>
                <a:lnTo>
                  <a:pt x="21" y="5"/>
                </a:lnTo>
                <a:lnTo>
                  <a:pt x="17" y="8"/>
                </a:lnTo>
                <a:lnTo>
                  <a:pt x="14" y="11"/>
                </a:lnTo>
                <a:lnTo>
                  <a:pt x="7" y="11"/>
                </a:lnTo>
                <a:lnTo>
                  <a:pt x="10" y="8"/>
                </a:lnTo>
                <a:lnTo>
                  <a:pt x="5" y="7"/>
                </a:lnTo>
                <a:lnTo>
                  <a:pt x="0" y="7"/>
                </a:lnTo>
                <a:lnTo>
                  <a:pt x="3" y="5"/>
                </a:lnTo>
                <a:lnTo>
                  <a:pt x="17" y="5"/>
                </a:lnTo>
                <a:lnTo>
                  <a:pt x="12" y="3"/>
                </a:lnTo>
                <a:lnTo>
                  <a:pt x="20" y="3"/>
                </a:lnTo>
                <a:lnTo>
                  <a:pt x="2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5" name="Freeform 196"/>
          <p:cNvSpPr>
            <a:spLocks/>
          </p:cNvSpPr>
          <p:nvPr/>
        </p:nvSpPr>
        <p:spPr bwMode="gray">
          <a:xfrm>
            <a:off x="3025775" y="3736978"/>
            <a:ext cx="52388" cy="92075"/>
          </a:xfrm>
          <a:custGeom>
            <a:avLst/>
            <a:gdLst>
              <a:gd name="T0" fmla="*/ 45840 w 24"/>
              <a:gd name="T1" fmla="*/ 0 h 58"/>
              <a:gd name="T2" fmla="*/ 32742 w 24"/>
              <a:gd name="T3" fmla="*/ 6350 h 58"/>
              <a:gd name="T4" fmla="*/ 17463 w 24"/>
              <a:gd name="T5" fmla="*/ 17463 h 58"/>
              <a:gd name="T6" fmla="*/ 8731 w 24"/>
              <a:gd name="T7" fmla="*/ 30163 h 58"/>
              <a:gd name="T8" fmla="*/ 2183 w 24"/>
              <a:gd name="T9" fmla="*/ 46038 h 58"/>
              <a:gd name="T10" fmla="*/ 0 w 24"/>
              <a:gd name="T11" fmla="*/ 92075 h 58"/>
              <a:gd name="T12" fmla="*/ 8731 w 24"/>
              <a:gd name="T13" fmla="*/ 92075 h 58"/>
              <a:gd name="T14" fmla="*/ 8731 w 24"/>
              <a:gd name="T15" fmla="*/ 46038 h 58"/>
              <a:gd name="T16" fmla="*/ 13097 w 24"/>
              <a:gd name="T17" fmla="*/ 34925 h 58"/>
              <a:gd name="T18" fmla="*/ 52388 w 24"/>
              <a:gd name="T19" fmla="*/ 90488 h 58"/>
              <a:gd name="T20" fmla="*/ 17463 w 24"/>
              <a:gd name="T21" fmla="*/ 26988 h 58"/>
              <a:gd name="T22" fmla="*/ 21828 w 24"/>
              <a:gd name="T23" fmla="*/ 19050 h 58"/>
              <a:gd name="T24" fmla="*/ 52388 w 24"/>
              <a:gd name="T25" fmla="*/ 0 h 58"/>
              <a:gd name="T26" fmla="*/ 45840 w 24"/>
              <a:gd name="T27" fmla="*/ 0 h 5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4"/>
              <a:gd name="T43" fmla="*/ 0 h 58"/>
              <a:gd name="T44" fmla="*/ 24 w 24"/>
              <a:gd name="T45" fmla="*/ 58 h 5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4" h="58">
                <a:moveTo>
                  <a:pt x="21" y="0"/>
                </a:moveTo>
                <a:lnTo>
                  <a:pt x="15" y="4"/>
                </a:lnTo>
                <a:lnTo>
                  <a:pt x="8" y="11"/>
                </a:lnTo>
                <a:lnTo>
                  <a:pt x="4" y="19"/>
                </a:lnTo>
                <a:lnTo>
                  <a:pt x="1" y="29"/>
                </a:lnTo>
                <a:lnTo>
                  <a:pt x="0" y="58"/>
                </a:lnTo>
                <a:lnTo>
                  <a:pt x="4" y="58"/>
                </a:lnTo>
                <a:lnTo>
                  <a:pt x="4" y="29"/>
                </a:lnTo>
                <a:lnTo>
                  <a:pt x="6" y="22"/>
                </a:lnTo>
                <a:lnTo>
                  <a:pt x="24" y="57"/>
                </a:lnTo>
                <a:lnTo>
                  <a:pt x="8" y="17"/>
                </a:lnTo>
                <a:lnTo>
                  <a:pt x="10" y="12"/>
                </a:lnTo>
                <a:lnTo>
                  <a:pt x="24" y="0"/>
                </a:lnTo>
                <a:lnTo>
                  <a:pt x="2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6" name="Freeform 197"/>
          <p:cNvSpPr>
            <a:spLocks/>
          </p:cNvSpPr>
          <p:nvPr/>
        </p:nvSpPr>
        <p:spPr bwMode="gray">
          <a:xfrm>
            <a:off x="3149600" y="3681415"/>
            <a:ext cx="125413" cy="115887"/>
          </a:xfrm>
          <a:custGeom>
            <a:avLst/>
            <a:gdLst>
              <a:gd name="T0" fmla="*/ 42551 w 56"/>
              <a:gd name="T1" fmla="*/ 61163 h 72"/>
              <a:gd name="T2" fmla="*/ 8958 w 56"/>
              <a:gd name="T3" fmla="*/ 48286 h 72"/>
              <a:gd name="T4" fmla="*/ 0 w 56"/>
              <a:gd name="T5" fmla="*/ 32191 h 72"/>
              <a:gd name="T6" fmla="*/ 53748 w 56"/>
              <a:gd name="T7" fmla="*/ 49896 h 72"/>
              <a:gd name="T8" fmla="*/ 89581 w 56"/>
              <a:gd name="T9" fmla="*/ 56334 h 72"/>
              <a:gd name="T10" fmla="*/ 109736 w 56"/>
              <a:gd name="T11" fmla="*/ 8048 h 72"/>
              <a:gd name="T12" fmla="*/ 123173 w 56"/>
              <a:gd name="T13" fmla="*/ 38629 h 72"/>
              <a:gd name="T14" fmla="*/ 125413 w 56"/>
              <a:gd name="T15" fmla="*/ 0 h 72"/>
              <a:gd name="T16" fmla="*/ 125413 w 56"/>
              <a:gd name="T17" fmla="*/ 49896 h 72"/>
              <a:gd name="T18" fmla="*/ 114215 w 56"/>
              <a:gd name="T19" fmla="*/ 25753 h 72"/>
              <a:gd name="T20" fmla="*/ 89581 w 56"/>
              <a:gd name="T21" fmla="*/ 61163 h 72"/>
              <a:gd name="T22" fmla="*/ 100778 w 56"/>
              <a:gd name="T23" fmla="*/ 82087 h 72"/>
              <a:gd name="T24" fmla="*/ 105257 w 56"/>
              <a:gd name="T25" fmla="*/ 115887 h 72"/>
              <a:gd name="T26" fmla="*/ 96299 w 56"/>
              <a:gd name="T27" fmla="*/ 101401 h 72"/>
              <a:gd name="T28" fmla="*/ 96299 w 56"/>
              <a:gd name="T29" fmla="*/ 82087 h 72"/>
              <a:gd name="T30" fmla="*/ 82862 w 56"/>
              <a:gd name="T31" fmla="*/ 61163 h 72"/>
              <a:gd name="T32" fmla="*/ 53748 w 56"/>
              <a:gd name="T33" fmla="*/ 54724 h 72"/>
              <a:gd name="T34" fmla="*/ 20156 w 56"/>
              <a:gd name="T35" fmla="*/ 48286 h 72"/>
              <a:gd name="T36" fmla="*/ 42551 w 56"/>
              <a:gd name="T37" fmla="*/ 61163 h 7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6"/>
              <a:gd name="T58" fmla="*/ 0 h 72"/>
              <a:gd name="T59" fmla="*/ 56 w 56"/>
              <a:gd name="T60" fmla="*/ 72 h 7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6" h="72">
                <a:moveTo>
                  <a:pt x="19" y="38"/>
                </a:moveTo>
                <a:lnTo>
                  <a:pt x="4" y="30"/>
                </a:lnTo>
                <a:lnTo>
                  <a:pt x="0" y="20"/>
                </a:lnTo>
                <a:lnTo>
                  <a:pt x="24" y="31"/>
                </a:lnTo>
                <a:lnTo>
                  <a:pt x="40" y="35"/>
                </a:lnTo>
                <a:lnTo>
                  <a:pt x="49" y="5"/>
                </a:lnTo>
                <a:lnTo>
                  <a:pt x="55" y="24"/>
                </a:lnTo>
                <a:lnTo>
                  <a:pt x="56" y="0"/>
                </a:lnTo>
                <a:lnTo>
                  <a:pt x="56" y="31"/>
                </a:lnTo>
                <a:lnTo>
                  <a:pt x="51" y="16"/>
                </a:lnTo>
                <a:lnTo>
                  <a:pt x="40" y="38"/>
                </a:lnTo>
                <a:lnTo>
                  <a:pt x="45" y="51"/>
                </a:lnTo>
                <a:lnTo>
                  <a:pt x="47" y="72"/>
                </a:lnTo>
                <a:lnTo>
                  <a:pt x="43" y="63"/>
                </a:lnTo>
                <a:lnTo>
                  <a:pt x="43" y="51"/>
                </a:lnTo>
                <a:lnTo>
                  <a:pt x="37" y="38"/>
                </a:lnTo>
                <a:lnTo>
                  <a:pt x="24" y="34"/>
                </a:lnTo>
                <a:lnTo>
                  <a:pt x="9" y="30"/>
                </a:lnTo>
                <a:lnTo>
                  <a:pt x="19" y="38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7" name="Freeform 198"/>
          <p:cNvSpPr>
            <a:spLocks/>
          </p:cNvSpPr>
          <p:nvPr/>
        </p:nvSpPr>
        <p:spPr bwMode="gray">
          <a:xfrm>
            <a:off x="3057525" y="3775079"/>
            <a:ext cx="92075" cy="74613"/>
          </a:xfrm>
          <a:custGeom>
            <a:avLst/>
            <a:gdLst>
              <a:gd name="T0" fmla="*/ 0 w 41"/>
              <a:gd name="T1" fmla="*/ 1622 h 46"/>
              <a:gd name="T2" fmla="*/ 26949 w 41"/>
              <a:gd name="T3" fmla="*/ 24330 h 46"/>
              <a:gd name="T4" fmla="*/ 67372 w 41"/>
              <a:gd name="T5" fmla="*/ 74613 h 46"/>
              <a:gd name="T6" fmla="*/ 67372 w 41"/>
              <a:gd name="T7" fmla="*/ 64881 h 46"/>
              <a:gd name="T8" fmla="*/ 40423 w 41"/>
              <a:gd name="T9" fmla="*/ 12976 h 46"/>
              <a:gd name="T10" fmla="*/ 49406 w 41"/>
              <a:gd name="T11" fmla="*/ 12976 h 46"/>
              <a:gd name="T12" fmla="*/ 92075 w 41"/>
              <a:gd name="T13" fmla="*/ 43795 h 46"/>
              <a:gd name="T14" fmla="*/ 42669 w 41"/>
              <a:gd name="T15" fmla="*/ 3244 h 46"/>
              <a:gd name="T16" fmla="*/ 20212 w 41"/>
              <a:gd name="T17" fmla="*/ 0 h 46"/>
              <a:gd name="T18" fmla="*/ 53898 w 41"/>
              <a:gd name="T19" fmla="*/ 43795 h 46"/>
              <a:gd name="T20" fmla="*/ 49406 w 41"/>
              <a:gd name="T21" fmla="*/ 37307 h 46"/>
              <a:gd name="T22" fmla="*/ 26949 w 41"/>
              <a:gd name="T23" fmla="*/ 19464 h 46"/>
              <a:gd name="T24" fmla="*/ 0 w 41"/>
              <a:gd name="T25" fmla="*/ 1622 h 4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41"/>
              <a:gd name="T40" fmla="*/ 0 h 46"/>
              <a:gd name="T41" fmla="*/ 41 w 41"/>
              <a:gd name="T42" fmla="*/ 46 h 4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41" h="46">
                <a:moveTo>
                  <a:pt x="0" y="1"/>
                </a:moveTo>
                <a:lnTo>
                  <a:pt x="12" y="15"/>
                </a:lnTo>
                <a:lnTo>
                  <a:pt x="30" y="46"/>
                </a:lnTo>
                <a:lnTo>
                  <a:pt x="30" y="40"/>
                </a:lnTo>
                <a:lnTo>
                  <a:pt x="18" y="8"/>
                </a:lnTo>
                <a:lnTo>
                  <a:pt x="22" y="8"/>
                </a:lnTo>
                <a:lnTo>
                  <a:pt x="41" y="27"/>
                </a:lnTo>
                <a:lnTo>
                  <a:pt x="19" y="2"/>
                </a:lnTo>
                <a:lnTo>
                  <a:pt x="9" y="0"/>
                </a:lnTo>
                <a:lnTo>
                  <a:pt x="24" y="27"/>
                </a:lnTo>
                <a:lnTo>
                  <a:pt x="22" y="23"/>
                </a:lnTo>
                <a:lnTo>
                  <a:pt x="12" y="12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8" name="Freeform 199"/>
          <p:cNvSpPr>
            <a:spLocks/>
          </p:cNvSpPr>
          <p:nvPr/>
        </p:nvSpPr>
        <p:spPr bwMode="gray">
          <a:xfrm>
            <a:off x="3103563" y="3719515"/>
            <a:ext cx="74612" cy="136525"/>
          </a:xfrm>
          <a:custGeom>
            <a:avLst/>
            <a:gdLst>
              <a:gd name="T0" fmla="*/ 0 w 33"/>
              <a:gd name="T1" fmla="*/ 6425 h 85"/>
              <a:gd name="T2" fmla="*/ 38436 w 33"/>
              <a:gd name="T3" fmla="*/ 48185 h 85"/>
              <a:gd name="T4" fmla="*/ 65568 w 33"/>
              <a:gd name="T5" fmla="*/ 107614 h 85"/>
              <a:gd name="T6" fmla="*/ 56524 w 33"/>
              <a:gd name="T7" fmla="*/ 114039 h 85"/>
              <a:gd name="T8" fmla="*/ 38436 w 33"/>
              <a:gd name="T9" fmla="*/ 118857 h 85"/>
              <a:gd name="T10" fmla="*/ 27132 w 33"/>
              <a:gd name="T11" fmla="*/ 125282 h 85"/>
              <a:gd name="T12" fmla="*/ 27132 w 33"/>
              <a:gd name="T13" fmla="*/ 136525 h 85"/>
              <a:gd name="T14" fmla="*/ 33915 w 33"/>
              <a:gd name="T15" fmla="*/ 136525 h 85"/>
              <a:gd name="T16" fmla="*/ 33915 w 33"/>
              <a:gd name="T17" fmla="*/ 125282 h 85"/>
              <a:gd name="T18" fmla="*/ 45219 w 33"/>
              <a:gd name="T19" fmla="*/ 120463 h 85"/>
              <a:gd name="T20" fmla="*/ 56524 w 33"/>
              <a:gd name="T21" fmla="*/ 118857 h 85"/>
              <a:gd name="T22" fmla="*/ 70090 w 33"/>
              <a:gd name="T23" fmla="*/ 109220 h 85"/>
              <a:gd name="T24" fmla="*/ 74612 w 33"/>
              <a:gd name="T25" fmla="*/ 107614 h 85"/>
              <a:gd name="T26" fmla="*/ 45219 w 33"/>
              <a:gd name="T27" fmla="*/ 48185 h 85"/>
              <a:gd name="T28" fmla="*/ 0 w 33"/>
              <a:gd name="T29" fmla="*/ 0 h 85"/>
              <a:gd name="T30" fmla="*/ 0 w 33"/>
              <a:gd name="T31" fmla="*/ 6425 h 8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3"/>
              <a:gd name="T49" fmla="*/ 0 h 85"/>
              <a:gd name="T50" fmla="*/ 33 w 33"/>
              <a:gd name="T51" fmla="*/ 85 h 8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3" h="85">
                <a:moveTo>
                  <a:pt x="0" y="4"/>
                </a:moveTo>
                <a:lnTo>
                  <a:pt x="17" y="30"/>
                </a:lnTo>
                <a:lnTo>
                  <a:pt x="29" y="67"/>
                </a:lnTo>
                <a:lnTo>
                  <a:pt x="25" y="71"/>
                </a:lnTo>
                <a:lnTo>
                  <a:pt x="17" y="74"/>
                </a:lnTo>
                <a:lnTo>
                  <a:pt x="12" y="78"/>
                </a:lnTo>
                <a:lnTo>
                  <a:pt x="12" y="85"/>
                </a:lnTo>
                <a:lnTo>
                  <a:pt x="15" y="85"/>
                </a:lnTo>
                <a:lnTo>
                  <a:pt x="15" y="78"/>
                </a:lnTo>
                <a:lnTo>
                  <a:pt x="20" y="75"/>
                </a:lnTo>
                <a:lnTo>
                  <a:pt x="25" y="74"/>
                </a:lnTo>
                <a:lnTo>
                  <a:pt x="31" y="68"/>
                </a:lnTo>
                <a:lnTo>
                  <a:pt x="33" y="67"/>
                </a:lnTo>
                <a:lnTo>
                  <a:pt x="20" y="30"/>
                </a:lnTo>
                <a:lnTo>
                  <a:pt x="0" y="0"/>
                </a:lnTo>
                <a:lnTo>
                  <a:pt x="0" y="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9" name="Freeform 200"/>
          <p:cNvSpPr>
            <a:spLocks/>
          </p:cNvSpPr>
          <p:nvPr/>
        </p:nvSpPr>
        <p:spPr bwMode="gray">
          <a:xfrm>
            <a:off x="3146427" y="3686175"/>
            <a:ext cx="163513" cy="128588"/>
          </a:xfrm>
          <a:custGeom>
            <a:avLst/>
            <a:gdLst>
              <a:gd name="T0" fmla="*/ 8960 w 73"/>
              <a:gd name="T1" fmla="*/ 49828 h 80"/>
              <a:gd name="T2" fmla="*/ 33599 w 73"/>
              <a:gd name="T3" fmla="*/ 90012 h 80"/>
              <a:gd name="T4" fmla="*/ 55998 w 73"/>
              <a:gd name="T5" fmla="*/ 125373 h 80"/>
              <a:gd name="T6" fmla="*/ 107515 w 73"/>
              <a:gd name="T7" fmla="*/ 110907 h 80"/>
              <a:gd name="T8" fmla="*/ 136634 w 73"/>
              <a:gd name="T9" fmla="*/ 91619 h 80"/>
              <a:gd name="T10" fmla="*/ 159033 w 73"/>
              <a:gd name="T11" fmla="*/ 67509 h 80"/>
              <a:gd name="T12" fmla="*/ 145594 w 73"/>
              <a:gd name="T13" fmla="*/ 32147 h 80"/>
              <a:gd name="T14" fmla="*/ 127675 w 73"/>
              <a:gd name="T15" fmla="*/ 11251 h 80"/>
              <a:gd name="T16" fmla="*/ 127675 w 73"/>
              <a:gd name="T17" fmla="*/ 0 h 80"/>
              <a:gd name="T18" fmla="*/ 150074 w 73"/>
              <a:gd name="T19" fmla="*/ 32147 h 80"/>
              <a:gd name="T20" fmla="*/ 163513 w 73"/>
              <a:gd name="T21" fmla="*/ 67509 h 80"/>
              <a:gd name="T22" fmla="*/ 143354 w 73"/>
              <a:gd name="T23" fmla="*/ 91619 h 80"/>
              <a:gd name="T24" fmla="*/ 111995 w 73"/>
              <a:gd name="T25" fmla="*/ 110907 h 80"/>
              <a:gd name="T26" fmla="*/ 51518 w 73"/>
              <a:gd name="T27" fmla="*/ 128588 h 80"/>
              <a:gd name="T28" fmla="*/ 24639 w 73"/>
              <a:gd name="T29" fmla="*/ 85190 h 80"/>
              <a:gd name="T30" fmla="*/ 0 w 73"/>
              <a:gd name="T31" fmla="*/ 43398 h 80"/>
              <a:gd name="T32" fmla="*/ 8960 w 73"/>
              <a:gd name="T33" fmla="*/ 49828 h 8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73"/>
              <a:gd name="T52" fmla="*/ 0 h 80"/>
              <a:gd name="T53" fmla="*/ 73 w 73"/>
              <a:gd name="T54" fmla="*/ 80 h 8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73" h="80">
                <a:moveTo>
                  <a:pt x="4" y="31"/>
                </a:moveTo>
                <a:lnTo>
                  <a:pt x="15" y="56"/>
                </a:lnTo>
                <a:lnTo>
                  <a:pt x="25" y="78"/>
                </a:lnTo>
                <a:lnTo>
                  <a:pt x="48" y="69"/>
                </a:lnTo>
                <a:lnTo>
                  <a:pt x="61" y="57"/>
                </a:lnTo>
                <a:lnTo>
                  <a:pt x="71" y="42"/>
                </a:lnTo>
                <a:lnTo>
                  <a:pt x="65" y="20"/>
                </a:lnTo>
                <a:lnTo>
                  <a:pt x="57" y="7"/>
                </a:lnTo>
                <a:lnTo>
                  <a:pt x="57" y="0"/>
                </a:lnTo>
                <a:lnTo>
                  <a:pt x="67" y="20"/>
                </a:lnTo>
                <a:lnTo>
                  <a:pt x="73" y="42"/>
                </a:lnTo>
                <a:lnTo>
                  <a:pt x="64" y="57"/>
                </a:lnTo>
                <a:lnTo>
                  <a:pt x="50" y="69"/>
                </a:lnTo>
                <a:lnTo>
                  <a:pt x="23" y="80"/>
                </a:lnTo>
                <a:lnTo>
                  <a:pt x="11" y="53"/>
                </a:lnTo>
                <a:lnTo>
                  <a:pt x="0" y="27"/>
                </a:lnTo>
                <a:lnTo>
                  <a:pt x="4" y="31"/>
                </a:lnTo>
                <a:close/>
              </a:path>
            </a:pathLst>
          </a:cu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0" name="Freeform 201"/>
          <p:cNvSpPr>
            <a:spLocks/>
          </p:cNvSpPr>
          <p:nvPr/>
        </p:nvSpPr>
        <p:spPr bwMode="gray">
          <a:xfrm>
            <a:off x="3179763" y="3825879"/>
            <a:ext cx="50800" cy="17463"/>
          </a:xfrm>
          <a:custGeom>
            <a:avLst/>
            <a:gdLst>
              <a:gd name="T0" fmla="*/ 2309 w 22"/>
              <a:gd name="T1" fmla="*/ 1588 h 11"/>
              <a:gd name="T2" fmla="*/ 11545 w 22"/>
              <a:gd name="T3" fmla="*/ 1588 h 11"/>
              <a:gd name="T4" fmla="*/ 32327 w 22"/>
              <a:gd name="T5" fmla="*/ 11113 h 11"/>
              <a:gd name="T6" fmla="*/ 41564 w 22"/>
              <a:gd name="T7" fmla="*/ 14288 h 11"/>
              <a:gd name="T8" fmla="*/ 43873 w 22"/>
              <a:gd name="T9" fmla="*/ 17463 h 11"/>
              <a:gd name="T10" fmla="*/ 50800 w 22"/>
              <a:gd name="T11" fmla="*/ 17463 h 11"/>
              <a:gd name="T12" fmla="*/ 41564 w 22"/>
              <a:gd name="T13" fmla="*/ 11113 h 11"/>
              <a:gd name="T14" fmla="*/ 11545 w 22"/>
              <a:gd name="T15" fmla="*/ 0 h 11"/>
              <a:gd name="T16" fmla="*/ 0 w 22"/>
              <a:gd name="T17" fmla="*/ 0 h 11"/>
              <a:gd name="T18" fmla="*/ 2309 w 22"/>
              <a:gd name="T19" fmla="*/ 1588 h 1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"/>
              <a:gd name="T31" fmla="*/ 0 h 11"/>
              <a:gd name="T32" fmla="*/ 22 w 22"/>
              <a:gd name="T33" fmla="*/ 11 h 1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" h="11">
                <a:moveTo>
                  <a:pt x="1" y="1"/>
                </a:moveTo>
                <a:lnTo>
                  <a:pt x="5" y="1"/>
                </a:lnTo>
                <a:lnTo>
                  <a:pt x="14" y="7"/>
                </a:lnTo>
                <a:lnTo>
                  <a:pt x="18" y="9"/>
                </a:lnTo>
                <a:lnTo>
                  <a:pt x="19" y="11"/>
                </a:lnTo>
                <a:lnTo>
                  <a:pt x="22" y="11"/>
                </a:lnTo>
                <a:lnTo>
                  <a:pt x="18" y="7"/>
                </a:lnTo>
                <a:lnTo>
                  <a:pt x="5" y="0"/>
                </a:lnTo>
                <a:lnTo>
                  <a:pt x="0" y="0"/>
                </a:lnTo>
                <a:lnTo>
                  <a:pt x="1" y="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1" name="Freeform 202"/>
          <p:cNvSpPr>
            <a:spLocks/>
          </p:cNvSpPr>
          <p:nvPr/>
        </p:nvSpPr>
        <p:spPr bwMode="gray">
          <a:xfrm>
            <a:off x="3171827" y="3836988"/>
            <a:ext cx="58738" cy="19050"/>
          </a:xfrm>
          <a:custGeom>
            <a:avLst/>
            <a:gdLst>
              <a:gd name="T0" fmla="*/ 15814 w 26"/>
              <a:gd name="T1" fmla="*/ 0 h 11"/>
              <a:gd name="T2" fmla="*/ 22592 w 26"/>
              <a:gd name="T3" fmla="*/ 3464 h 11"/>
              <a:gd name="T4" fmla="*/ 49701 w 26"/>
              <a:gd name="T5" fmla="*/ 12123 h 11"/>
              <a:gd name="T6" fmla="*/ 58738 w 26"/>
              <a:gd name="T7" fmla="*/ 19050 h 11"/>
              <a:gd name="T8" fmla="*/ 51961 w 26"/>
              <a:gd name="T9" fmla="*/ 19050 h 11"/>
              <a:gd name="T10" fmla="*/ 42924 w 26"/>
              <a:gd name="T11" fmla="*/ 12123 h 11"/>
              <a:gd name="T12" fmla="*/ 0 w 26"/>
              <a:gd name="T13" fmla="*/ 3464 h 11"/>
              <a:gd name="T14" fmla="*/ 18073 w 26"/>
              <a:gd name="T15" fmla="*/ 3464 h 11"/>
              <a:gd name="T16" fmla="*/ 15814 w 26"/>
              <a:gd name="T17" fmla="*/ 0 h 1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6"/>
              <a:gd name="T28" fmla="*/ 0 h 11"/>
              <a:gd name="T29" fmla="*/ 26 w 26"/>
              <a:gd name="T30" fmla="*/ 11 h 1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6" h="11">
                <a:moveTo>
                  <a:pt x="7" y="0"/>
                </a:moveTo>
                <a:lnTo>
                  <a:pt x="10" y="2"/>
                </a:lnTo>
                <a:lnTo>
                  <a:pt x="22" y="7"/>
                </a:lnTo>
                <a:lnTo>
                  <a:pt x="26" y="11"/>
                </a:lnTo>
                <a:lnTo>
                  <a:pt x="23" y="11"/>
                </a:lnTo>
                <a:lnTo>
                  <a:pt x="19" y="7"/>
                </a:lnTo>
                <a:lnTo>
                  <a:pt x="0" y="2"/>
                </a:lnTo>
                <a:lnTo>
                  <a:pt x="8" y="2"/>
                </a:lnTo>
                <a:lnTo>
                  <a:pt x="7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2" name="Freeform 203"/>
          <p:cNvSpPr>
            <a:spLocks/>
          </p:cNvSpPr>
          <p:nvPr/>
        </p:nvSpPr>
        <p:spPr bwMode="gray">
          <a:xfrm>
            <a:off x="3348040" y="3681417"/>
            <a:ext cx="117475" cy="136525"/>
          </a:xfrm>
          <a:custGeom>
            <a:avLst/>
            <a:gdLst>
              <a:gd name="T0" fmla="*/ 79070 w 52"/>
              <a:gd name="T1" fmla="*/ 3212 h 85"/>
              <a:gd name="T2" fmla="*/ 45183 w 52"/>
              <a:gd name="T3" fmla="*/ 33730 h 85"/>
              <a:gd name="T4" fmla="*/ 15814 w 52"/>
              <a:gd name="T5" fmla="*/ 61035 h 85"/>
              <a:gd name="T6" fmla="*/ 6777 w 52"/>
              <a:gd name="T7" fmla="*/ 96371 h 85"/>
              <a:gd name="T8" fmla="*/ 6777 w 52"/>
              <a:gd name="T9" fmla="*/ 130100 h 85"/>
              <a:gd name="T10" fmla="*/ 18073 w 52"/>
              <a:gd name="T11" fmla="*/ 118857 h 85"/>
              <a:gd name="T12" fmla="*/ 20332 w 52"/>
              <a:gd name="T13" fmla="*/ 118857 h 85"/>
              <a:gd name="T14" fmla="*/ 29369 w 52"/>
              <a:gd name="T15" fmla="*/ 123676 h 85"/>
              <a:gd name="T16" fmla="*/ 45183 w 52"/>
              <a:gd name="T17" fmla="*/ 94764 h 85"/>
              <a:gd name="T18" fmla="*/ 29369 w 52"/>
              <a:gd name="T19" fmla="*/ 125282 h 85"/>
              <a:gd name="T20" fmla="*/ 31628 w 52"/>
              <a:gd name="T21" fmla="*/ 133313 h 85"/>
              <a:gd name="T22" fmla="*/ 45183 w 52"/>
              <a:gd name="T23" fmla="*/ 123676 h 85"/>
              <a:gd name="T24" fmla="*/ 56478 w 52"/>
              <a:gd name="T25" fmla="*/ 118857 h 85"/>
              <a:gd name="T26" fmla="*/ 51960 w 52"/>
              <a:gd name="T27" fmla="*/ 133313 h 85"/>
              <a:gd name="T28" fmla="*/ 70033 w 52"/>
              <a:gd name="T29" fmla="*/ 118857 h 85"/>
              <a:gd name="T30" fmla="*/ 79070 w 52"/>
              <a:gd name="T31" fmla="*/ 83521 h 85"/>
              <a:gd name="T32" fmla="*/ 110698 w 52"/>
              <a:gd name="T33" fmla="*/ 53004 h 85"/>
              <a:gd name="T34" fmla="*/ 112957 w 52"/>
              <a:gd name="T35" fmla="*/ 27305 h 85"/>
              <a:gd name="T36" fmla="*/ 99402 w 52"/>
              <a:gd name="T37" fmla="*/ 3212 h 85"/>
              <a:gd name="T38" fmla="*/ 112957 w 52"/>
              <a:gd name="T39" fmla="*/ 14456 h 85"/>
              <a:gd name="T40" fmla="*/ 117475 w 52"/>
              <a:gd name="T41" fmla="*/ 44973 h 85"/>
              <a:gd name="T42" fmla="*/ 88106 w 52"/>
              <a:gd name="T43" fmla="*/ 65853 h 85"/>
              <a:gd name="T44" fmla="*/ 72292 w 52"/>
              <a:gd name="T45" fmla="*/ 123676 h 85"/>
              <a:gd name="T46" fmla="*/ 51960 w 52"/>
              <a:gd name="T47" fmla="*/ 136525 h 85"/>
              <a:gd name="T48" fmla="*/ 36146 w 52"/>
              <a:gd name="T49" fmla="*/ 136525 h 85"/>
              <a:gd name="T50" fmla="*/ 24850 w 52"/>
              <a:gd name="T51" fmla="*/ 130100 h 85"/>
              <a:gd name="T52" fmla="*/ 20332 w 52"/>
              <a:gd name="T53" fmla="*/ 125282 h 85"/>
              <a:gd name="T54" fmla="*/ 13555 w 52"/>
              <a:gd name="T55" fmla="*/ 133313 h 85"/>
              <a:gd name="T56" fmla="*/ 0 w 52"/>
              <a:gd name="T57" fmla="*/ 125282 h 85"/>
              <a:gd name="T58" fmla="*/ 13555 w 52"/>
              <a:gd name="T59" fmla="*/ 61035 h 85"/>
              <a:gd name="T60" fmla="*/ 45183 w 52"/>
              <a:gd name="T61" fmla="*/ 32124 h 85"/>
              <a:gd name="T62" fmla="*/ 79070 w 52"/>
              <a:gd name="T63" fmla="*/ 0 h 85"/>
              <a:gd name="T64" fmla="*/ 103920 w 52"/>
              <a:gd name="T65" fmla="*/ 3212 h 85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2"/>
              <a:gd name="T100" fmla="*/ 0 h 85"/>
              <a:gd name="T101" fmla="*/ 52 w 52"/>
              <a:gd name="T102" fmla="*/ 85 h 85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2" h="85">
                <a:moveTo>
                  <a:pt x="41" y="2"/>
                </a:moveTo>
                <a:lnTo>
                  <a:pt x="35" y="2"/>
                </a:lnTo>
                <a:lnTo>
                  <a:pt x="31" y="6"/>
                </a:lnTo>
                <a:lnTo>
                  <a:pt x="20" y="21"/>
                </a:lnTo>
                <a:lnTo>
                  <a:pt x="11" y="33"/>
                </a:lnTo>
                <a:lnTo>
                  <a:pt x="7" y="38"/>
                </a:lnTo>
                <a:lnTo>
                  <a:pt x="6" y="48"/>
                </a:lnTo>
                <a:lnTo>
                  <a:pt x="3" y="60"/>
                </a:lnTo>
                <a:lnTo>
                  <a:pt x="3" y="78"/>
                </a:lnTo>
                <a:lnTo>
                  <a:pt x="3" y="81"/>
                </a:lnTo>
                <a:lnTo>
                  <a:pt x="6" y="81"/>
                </a:lnTo>
                <a:lnTo>
                  <a:pt x="8" y="74"/>
                </a:lnTo>
                <a:lnTo>
                  <a:pt x="13" y="51"/>
                </a:lnTo>
                <a:lnTo>
                  <a:pt x="9" y="74"/>
                </a:lnTo>
                <a:lnTo>
                  <a:pt x="11" y="77"/>
                </a:lnTo>
                <a:lnTo>
                  <a:pt x="13" y="77"/>
                </a:lnTo>
                <a:lnTo>
                  <a:pt x="16" y="74"/>
                </a:lnTo>
                <a:lnTo>
                  <a:pt x="20" y="59"/>
                </a:lnTo>
                <a:lnTo>
                  <a:pt x="17" y="74"/>
                </a:lnTo>
                <a:lnTo>
                  <a:pt x="13" y="78"/>
                </a:lnTo>
                <a:lnTo>
                  <a:pt x="13" y="81"/>
                </a:lnTo>
                <a:lnTo>
                  <a:pt x="14" y="83"/>
                </a:lnTo>
                <a:lnTo>
                  <a:pt x="16" y="83"/>
                </a:lnTo>
                <a:lnTo>
                  <a:pt x="20" y="77"/>
                </a:lnTo>
                <a:lnTo>
                  <a:pt x="26" y="63"/>
                </a:lnTo>
                <a:lnTo>
                  <a:pt x="25" y="74"/>
                </a:lnTo>
                <a:lnTo>
                  <a:pt x="22" y="81"/>
                </a:lnTo>
                <a:lnTo>
                  <a:pt x="23" y="83"/>
                </a:lnTo>
                <a:lnTo>
                  <a:pt x="25" y="83"/>
                </a:lnTo>
                <a:lnTo>
                  <a:pt x="31" y="74"/>
                </a:lnTo>
                <a:lnTo>
                  <a:pt x="32" y="65"/>
                </a:lnTo>
                <a:lnTo>
                  <a:pt x="35" y="52"/>
                </a:lnTo>
                <a:lnTo>
                  <a:pt x="39" y="38"/>
                </a:lnTo>
                <a:lnTo>
                  <a:pt x="49" y="33"/>
                </a:lnTo>
                <a:lnTo>
                  <a:pt x="50" y="28"/>
                </a:lnTo>
                <a:lnTo>
                  <a:pt x="50" y="17"/>
                </a:lnTo>
                <a:lnTo>
                  <a:pt x="49" y="9"/>
                </a:lnTo>
                <a:lnTo>
                  <a:pt x="44" y="2"/>
                </a:lnTo>
                <a:lnTo>
                  <a:pt x="46" y="2"/>
                </a:lnTo>
                <a:lnTo>
                  <a:pt x="50" y="9"/>
                </a:lnTo>
                <a:lnTo>
                  <a:pt x="52" y="17"/>
                </a:lnTo>
                <a:lnTo>
                  <a:pt x="52" y="28"/>
                </a:lnTo>
                <a:lnTo>
                  <a:pt x="50" y="34"/>
                </a:lnTo>
                <a:lnTo>
                  <a:pt x="39" y="41"/>
                </a:lnTo>
                <a:lnTo>
                  <a:pt x="35" y="52"/>
                </a:lnTo>
                <a:lnTo>
                  <a:pt x="32" y="77"/>
                </a:lnTo>
                <a:lnTo>
                  <a:pt x="25" y="85"/>
                </a:lnTo>
                <a:lnTo>
                  <a:pt x="23" y="85"/>
                </a:lnTo>
                <a:lnTo>
                  <a:pt x="20" y="81"/>
                </a:lnTo>
                <a:lnTo>
                  <a:pt x="16" y="85"/>
                </a:lnTo>
                <a:lnTo>
                  <a:pt x="14" y="85"/>
                </a:lnTo>
                <a:lnTo>
                  <a:pt x="11" y="81"/>
                </a:lnTo>
                <a:lnTo>
                  <a:pt x="11" y="78"/>
                </a:lnTo>
                <a:lnTo>
                  <a:pt x="9" y="78"/>
                </a:lnTo>
                <a:lnTo>
                  <a:pt x="9" y="77"/>
                </a:lnTo>
                <a:lnTo>
                  <a:pt x="6" y="83"/>
                </a:lnTo>
                <a:lnTo>
                  <a:pt x="3" y="83"/>
                </a:lnTo>
                <a:lnTo>
                  <a:pt x="0" y="78"/>
                </a:lnTo>
                <a:lnTo>
                  <a:pt x="3" y="48"/>
                </a:lnTo>
                <a:lnTo>
                  <a:pt x="6" y="38"/>
                </a:lnTo>
                <a:lnTo>
                  <a:pt x="7" y="34"/>
                </a:lnTo>
                <a:lnTo>
                  <a:pt x="20" y="20"/>
                </a:lnTo>
                <a:lnTo>
                  <a:pt x="30" y="6"/>
                </a:lnTo>
                <a:lnTo>
                  <a:pt x="35" y="0"/>
                </a:lnTo>
                <a:lnTo>
                  <a:pt x="44" y="0"/>
                </a:lnTo>
                <a:lnTo>
                  <a:pt x="46" y="2"/>
                </a:lnTo>
                <a:lnTo>
                  <a:pt x="41" y="2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3" name="Freeform 204"/>
          <p:cNvSpPr>
            <a:spLocks/>
          </p:cNvSpPr>
          <p:nvPr/>
        </p:nvSpPr>
        <p:spPr bwMode="gray">
          <a:xfrm>
            <a:off x="3344863" y="3767138"/>
            <a:ext cx="11112" cy="25400"/>
          </a:xfrm>
          <a:custGeom>
            <a:avLst/>
            <a:gdLst>
              <a:gd name="T0" fmla="*/ 11112 w 5"/>
              <a:gd name="T1" fmla="*/ 0 h 16"/>
              <a:gd name="T2" fmla="*/ 2222 w 5"/>
              <a:gd name="T3" fmla="*/ 9525 h 16"/>
              <a:gd name="T4" fmla="*/ 0 w 5"/>
              <a:gd name="T5" fmla="*/ 15875 h 16"/>
              <a:gd name="T6" fmla="*/ 0 w 5"/>
              <a:gd name="T7" fmla="*/ 22225 h 16"/>
              <a:gd name="T8" fmla="*/ 2222 w 5"/>
              <a:gd name="T9" fmla="*/ 25400 h 16"/>
              <a:gd name="T10" fmla="*/ 8890 w 5"/>
              <a:gd name="T11" fmla="*/ 22225 h 16"/>
              <a:gd name="T12" fmla="*/ 8890 w 5"/>
              <a:gd name="T13" fmla="*/ 19050 h 16"/>
              <a:gd name="T14" fmla="*/ 4445 w 5"/>
              <a:gd name="T15" fmla="*/ 22225 h 16"/>
              <a:gd name="T16" fmla="*/ 2222 w 5"/>
              <a:gd name="T17" fmla="*/ 22225 h 16"/>
              <a:gd name="T18" fmla="*/ 2222 w 5"/>
              <a:gd name="T19" fmla="*/ 15875 h 16"/>
              <a:gd name="T20" fmla="*/ 4445 w 5"/>
              <a:gd name="T21" fmla="*/ 9525 h 16"/>
              <a:gd name="T22" fmla="*/ 11112 w 5"/>
              <a:gd name="T23" fmla="*/ 7937 h 16"/>
              <a:gd name="T24" fmla="*/ 11112 w 5"/>
              <a:gd name="T25" fmla="*/ 0 h 1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"/>
              <a:gd name="T40" fmla="*/ 0 h 16"/>
              <a:gd name="T41" fmla="*/ 5 w 5"/>
              <a:gd name="T42" fmla="*/ 16 h 1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" h="16">
                <a:moveTo>
                  <a:pt x="5" y="0"/>
                </a:moveTo>
                <a:lnTo>
                  <a:pt x="1" y="6"/>
                </a:lnTo>
                <a:lnTo>
                  <a:pt x="0" y="10"/>
                </a:lnTo>
                <a:lnTo>
                  <a:pt x="0" y="14"/>
                </a:lnTo>
                <a:lnTo>
                  <a:pt x="1" y="16"/>
                </a:lnTo>
                <a:lnTo>
                  <a:pt x="4" y="14"/>
                </a:lnTo>
                <a:lnTo>
                  <a:pt x="4" y="12"/>
                </a:lnTo>
                <a:lnTo>
                  <a:pt x="2" y="14"/>
                </a:lnTo>
                <a:lnTo>
                  <a:pt x="1" y="14"/>
                </a:lnTo>
                <a:lnTo>
                  <a:pt x="1" y="10"/>
                </a:lnTo>
                <a:lnTo>
                  <a:pt x="2" y="6"/>
                </a:lnTo>
                <a:lnTo>
                  <a:pt x="5" y="5"/>
                </a:lnTo>
                <a:lnTo>
                  <a:pt x="5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4" name="Freeform 205"/>
          <p:cNvSpPr>
            <a:spLocks/>
          </p:cNvSpPr>
          <p:nvPr/>
        </p:nvSpPr>
        <p:spPr bwMode="gray">
          <a:xfrm>
            <a:off x="3254375" y="3641729"/>
            <a:ext cx="276225" cy="125413"/>
          </a:xfrm>
          <a:custGeom>
            <a:avLst/>
            <a:gdLst>
              <a:gd name="T0" fmla="*/ 42669 w 123"/>
              <a:gd name="T1" fmla="*/ 8039 h 78"/>
              <a:gd name="T2" fmla="*/ 83092 w 123"/>
              <a:gd name="T3" fmla="*/ 0 h 78"/>
              <a:gd name="T4" fmla="*/ 123515 w 123"/>
              <a:gd name="T5" fmla="*/ 4824 h 78"/>
              <a:gd name="T6" fmla="*/ 177413 w 123"/>
              <a:gd name="T7" fmla="*/ 11255 h 78"/>
              <a:gd name="T8" fmla="*/ 204362 w 123"/>
              <a:gd name="T9" fmla="*/ 8039 h 78"/>
              <a:gd name="T10" fmla="*/ 238048 w 123"/>
              <a:gd name="T11" fmla="*/ 11255 h 78"/>
              <a:gd name="T12" fmla="*/ 269488 w 123"/>
              <a:gd name="T13" fmla="*/ 32157 h 78"/>
              <a:gd name="T14" fmla="*/ 267242 w 123"/>
              <a:gd name="T15" fmla="*/ 72354 h 78"/>
              <a:gd name="T16" fmla="*/ 233556 w 123"/>
              <a:gd name="T17" fmla="*/ 90040 h 78"/>
              <a:gd name="T18" fmla="*/ 206607 w 123"/>
              <a:gd name="T19" fmla="*/ 96472 h 78"/>
              <a:gd name="T20" fmla="*/ 206607 w 123"/>
              <a:gd name="T21" fmla="*/ 94864 h 78"/>
              <a:gd name="T22" fmla="*/ 233556 w 123"/>
              <a:gd name="T23" fmla="*/ 88432 h 78"/>
              <a:gd name="T24" fmla="*/ 269488 w 123"/>
              <a:gd name="T25" fmla="*/ 54667 h 78"/>
              <a:gd name="T26" fmla="*/ 258259 w 123"/>
              <a:gd name="T27" fmla="*/ 22510 h 78"/>
              <a:gd name="T28" fmla="*/ 222327 w 123"/>
              <a:gd name="T29" fmla="*/ 16079 h 78"/>
              <a:gd name="T30" fmla="*/ 190887 w 123"/>
              <a:gd name="T31" fmla="*/ 30549 h 78"/>
              <a:gd name="T32" fmla="*/ 229065 w 123"/>
              <a:gd name="T33" fmla="*/ 22510 h 78"/>
              <a:gd name="T34" fmla="*/ 222327 w 123"/>
              <a:gd name="T35" fmla="*/ 25726 h 78"/>
              <a:gd name="T36" fmla="*/ 177413 w 123"/>
              <a:gd name="T37" fmla="*/ 38589 h 78"/>
              <a:gd name="T38" fmla="*/ 170676 w 123"/>
              <a:gd name="T39" fmla="*/ 43412 h 78"/>
              <a:gd name="T40" fmla="*/ 186396 w 123"/>
              <a:gd name="T41" fmla="*/ 19294 h 78"/>
              <a:gd name="T42" fmla="*/ 177413 w 123"/>
              <a:gd name="T43" fmla="*/ 19294 h 78"/>
              <a:gd name="T44" fmla="*/ 154956 w 123"/>
              <a:gd name="T45" fmla="*/ 25726 h 78"/>
              <a:gd name="T46" fmla="*/ 154956 w 123"/>
              <a:gd name="T47" fmla="*/ 25726 h 78"/>
              <a:gd name="T48" fmla="*/ 145973 w 123"/>
              <a:gd name="T49" fmla="*/ 25726 h 78"/>
              <a:gd name="T50" fmla="*/ 107795 w 123"/>
              <a:gd name="T51" fmla="*/ 4824 h 78"/>
              <a:gd name="T52" fmla="*/ 74109 w 123"/>
              <a:gd name="T53" fmla="*/ 11255 h 78"/>
              <a:gd name="T54" fmla="*/ 67372 w 123"/>
              <a:gd name="T55" fmla="*/ 16079 h 78"/>
              <a:gd name="T56" fmla="*/ 31440 w 123"/>
              <a:gd name="T57" fmla="*/ 11255 h 78"/>
              <a:gd name="T58" fmla="*/ 78601 w 123"/>
              <a:gd name="T59" fmla="*/ 72354 h 78"/>
              <a:gd name="T60" fmla="*/ 78601 w 123"/>
              <a:gd name="T61" fmla="*/ 48236 h 78"/>
              <a:gd name="T62" fmla="*/ 83092 w 123"/>
              <a:gd name="T63" fmla="*/ 19294 h 78"/>
              <a:gd name="T64" fmla="*/ 107795 w 123"/>
              <a:gd name="T65" fmla="*/ 48236 h 78"/>
              <a:gd name="T66" fmla="*/ 119024 w 123"/>
              <a:gd name="T67" fmla="*/ 51451 h 78"/>
              <a:gd name="T68" fmla="*/ 134744 w 123"/>
              <a:gd name="T69" fmla="*/ 32157 h 78"/>
              <a:gd name="T70" fmla="*/ 145973 w 123"/>
              <a:gd name="T71" fmla="*/ 43412 h 78"/>
              <a:gd name="T72" fmla="*/ 154956 w 123"/>
              <a:gd name="T73" fmla="*/ 43412 h 78"/>
              <a:gd name="T74" fmla="*/ 134744 w 123"/>
              <a:gd name="T75" fmla="*/ 73962 h 78"/>
              <a:gd name="T76" fmla="*/ 101058 w 123"/>
              <a:gd name="T77" fmla="*/ 125413 h 78"/>
              <a:gd name="T78" fmla="*/ 58389 w 123"/>
              <a:gd name="T79" fmla="*/ 48236 h 78"/>
              <a:gd name="T80" fmla="*/ 17966 w 123"/>
              <a:gd name="T81" fmla="*/ 32157 h 78"/>
              <a:gd name="T82" fmla="*/ 8983 w 123"/>
              <a:gd name="T83" fmla="*/ 11255 h 7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23"/>
              <a:gd name="T127" fmla="*/ 0 h 78"/>
              <a:gd name="T128" fmla="*/ 123 w 123"/>
              <a:gd name="T129" fmla="*/ 78 h 7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23" h="78">
                <a:moveTo>
                  <a:pt x="4" y="7"/>
                </a:moveTo>
                <a:lnTo>
                  <a:pt x="19" y="5"/>
                </a:lnTo>
                <a:lnTo>
                  <a:pt x="30" y="7"/>
                </a:lnTo>
                <a:lnTo>
                  <a:pt x="37" y="0"/>
                </a:lnTo>
                <a:lnTo>
                  <a:pt x="45" y="0"/>
                </a:lnTo>
                <a:lnTo>
                  <a:pt x="55" y="3"/>
                </a:lnTo>
                <a:lnTo>
                  <a:pt x="71" y="10"/>
                </a:lnTo>
                <a:lnTo>
                  <a:pt x="79" y="7"/>
                </a:lnTo>
                <a:lnTo>
                  <a:pt x="83" y="10"/>
                </a:lnTo>
                <a:lnTo>
                  <a:pt x="91" y="5"/>
                </a:lnTo>
                <a:lnTo>
                  <a:pt x="96" y="7"/>
                </a:lnTo>
                <a:lnTo>
                  <a:pt x="106" y="7"/>
                </a:lnTo>
                <a:lnTo>
                  <a:pt x="116" y="12"/>
                </a:lnTo>
                <a:lnTo>
                  <a:pt x="120" y="20"/>
                </a:lnTo>
                <a:lnTo>
                  <a:pt x="123" y="34"/>
                </a:lnTo>
                <a:lnTo>
                  <a:pt x="119" y="45"/>
                </a:lnTo>
                <a:lnTo>
                  <a:pt x="111" y="51"/>
                </a:lnTo>
                <a:lnTo>
                  <a:pt x="104" y="56"/>
                </a:lnTo>
                <a:lnTo>
                  <a:pt x="96" y="60"/>
                </a:lnTo>
                <a:lnTo>
                  <a:pt x="92" y="60"/>
                </a:lnTo>
                <a:lnTo>
                  <a:pt x="91" y="60"/>
                </a:lnTo>
                <a:lnTo>
                  <a:pt x="92" y="59"/>
                </a:lnTo>
                <a:lnTo>
                  <a:pt x="96" y="59"/>
                </a:lnTo>
                <a:lnTo>
                  <a:pt x="104" y="55"/>
                </a:lnTo>
                <a:lnTo>
                  <a:pt x="116" y="42"/>
                </a:lnTo>
                <a:lnTo>
                  <a:pt x="120" y="34"/>
                </a:lnTo>
                <a:lnTo>
                  <a:pt x="119" y="23"/>
                </a:lnTo>
                <a:lnTo>
                  <a:pt x="115" y="14"/>
                </a:lnTo>
                <a:lnTo>
                  <a:pt x="108" y="10"/>
                </a:lnTo>
                <a:lnTo>
                  <a:pt x="99" y="10"/>
                </a:lnTo>
                <a:lnTo>
                  <a:pt x="92" y="7"/>
                </a:lnTo>
                <a:lnTo>
                  <a:pt x="85" y="19"/>
                </a:lnTo>
                <a:lnTo>
                  <a:pt x="95" y="14"/>
                </a:lnTo>
                <a:lnTo>
                  <a:pt x="102" y="14"/>
                </a:lnTo>
                <a:lnTo>
                  <a:pt x="111" y="16"/>
                </a:lnTo>
                <a:lnTo>
                  <a:pt x="99" y="16"/>
                </a:lnTo>
                <a:lnTo>
                  <a:pt x="87" y="19"/>
                </a:lnTo>
                <a:lnTo>
                  <a:pt x="79" y="24"/>
                </a:lnTo>
                <a:lnTo>
                  <a:pt x="76" y="30"/>
                </a:lnTo>
                <a:lnTo>
                  <a:pt x="76" y="27"/>
                </a:lnTo>
                <a:lnTo>
                  <a:pt x="88" y="10"/>
                </a:lnTo>
                <a:lnTo>
                  <a:pt x="83" y="12"/>
                </a:lnTo>
                <a:lnTo>
                  <a:pt x="69" y="37"/>
                </a:lnTo>
                <a:lnTo>
                  <a:pt x="79" y="12"/>
                </a:lnTo>
                <a:lnTo>
                  <a:pt x="73" y="12"/>
                </a:lnTo>
                <a:lnTo>
                  <a:pt x="69" y="16"/>
                </a:lnTo>
                <a:lnTo>
                  <a:pt x="69" y="24"/>
                </a:lnTo>
                <a:lnTo>
                  <a:pt x="69" y="16"/>
                </a:lnTo>
                <a:lnTo>
                  <a:pt x="69" y="24"/>
                </a:lnTo>
                <a:lnTo>
                  <a:pt x="65" y="16"/>
                </a:lnTo>
                <a:lnTo>
                  <a:pt x="65" y="10"/>
                </a:lnTo>
                <a:lnTo>
                  <a:pt x="48" y="3"/>
                </a:lnTo>
                <a:lnTo>
                  <a:pt x="40" y="3"/>
                </a:lnTo>
                <a:lnTo>
                  <a:pt x="33" y="7"/>
                </a:lnTo>
                <a:lnTo>
                  <a:pt x="35" y="27"/>
                </a:lnTo>
                <a:lnTo>
                  <a:pt x="30" y="10"/>
                </a:lnTo>
                <a:lnTo>
                  <a:pt x="19" y="7"/>
                </a:lnTo>
                <a:lnTo>
                  <a:pt x="14" y="7"/>
                </a:lnTo>
                <a:lnTo>
                  <a:pt x="27" y="30"/>
                </a:lnTo>
                <a:lnTo>
                  <a:pt x="35" y="45"/>
                </a:lnTo>
                <a:lnTo>
                  <a:pt x="44" y="63"/>
                </a:lnTo>
                <a:lnTo>
                  <a:pt x="35" y="30"/>
                </a:lnTo>
                <a:lnTo>
                  <a:pt x="45" y="59"/>
                </a:lnTo>
                <a:lnTo>
                  <a:pt x="37" y="12"/>
                </a:lnTo>
                <a:lnTo>
                  <a:pt x="48" y="46"/>
                </a:lnTo>
                <a:lnTo>
                  <a:pt x="48" y="30"/>
                </a:lnTo>
                <a:lnTo>
                  <a:pt x="49" y="37"/>
                </a:lnTo>
                <a:lnTo>
                  <a:pt x="53" y="32"/>
                </a:lnTo>
                <a:lnTo>
                  <a:pt x="56" y="34"/>
                </a:lnTo>
                <a:lnTo>
                  <a:pt x="60" y="20"/>
                </a:lnTo>
                <a:lnTo>
                  <a:pt x="60" y="34"/>
                </a:lnTo>
                <a:lnTo>
                  <a:pt x="65" y="27"/>
                </a:lnTo>
                <a:lnTo>
                  <a:pt x="65" y="37"/>
                </a:lnTo>
                <a:lnTo>
                  <a:pt x="69" y="27"/>
                </a:lnTo>
                <a:lnTo>
                  <a:pt x="69" y="37"/>
                </a:lnTo>
                <a:lnTo>
                  <a:pt x="60" y="46"/>
                </a:lnTo>
                <a:lnTo>
                  <a:pt x="49" y="60"/>
                </a:lnTo>
                <a:lnTo>
                  <a:pt x="45" y="78"/>
                </a:lnTo>
                <a:lnTo>
                  <a:pt x="33" y="45"/>
                </a:lnTo>
                <a:lnTo>
                  <a:pt x="26" y="30"/>
                </a:lnTo>
                <a:lnTo>
                  <a:pt x="18" y="20"/>
                </a:lnTo>
                <a:lnTo>
                  <a:pt x="8" y="20"/>
                </a:lnTo>
                <a:lnTo>
                  <a:pt x="0" y="7"/>
                </a:lnTo>
                <a:lnTo>
                  <a:pt x="4" y="7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5" name="Freeform 206"/>
          <p:cNvSpPr>
            <a:spLocks/>
          </p:cNvSpPr>
          <p:nvPr/>
        </p:nvSpPr>
        <p:spPr bwMode="gray">
          <a:xfrm>
            <a:off x="3459165" y="3671892"/>
            <a:ext cx="65087" cy="65087"/>
          </a:xfrm>
          <a:custGeom>
            <a:avLst/>
            <a:gdLst>
              <a:gd name="T0" fmla="*/ 8978 w 29"/>
              <a:gd name="T1" fmla="*/ 21153 h 40"/>
              <a:gd name="T2" fmla="*/ 13466 w 29"/>
              <a:gd name="T3" fmla="*/ 42307 h 40"/>
              <a:gd name="T4" fmla="*/ 6733 w 29"/>
              <a:gd name="T5" fmla="*/ 52070 h 40"/>
              <a:gd name="T6" fmla="*/ 6733 w 29"/>
              <a:gd name="T7" fmla="*/ 63460 h 40"/>
              <a:gd name="T8" fmla="*/ 13466 w 29"/>
              <a:gd name="T9" fmla="*/ 65087 h 40"/>
              <a:gd name="T10" fmla="*/ 60598 w 29"/>
              <a:gd name="T11" fmla="*/ 37425 h 40"/>
              <a:gd name="T12" fmla="*/ 65087 w 29"/>
              <a:gd name="T13" fmla="*/ 21153 h 40"/>
              <a:gd name="T14" fmla="*/ 65087 w 29"/>
              <a:gd name="T15" fmla="*/ 6509 h 40"/>
              <a:gd name="T16" fmla="*/ 42643 w 29"/>
              <a:gd name="T17" fmla="*/ 0 h 40"/>
              <a:gd name="T18" fmla="*/ 49376 w 29"/>
              <a:gd name="T19" fmla="*/ 1627 h 40"/>
              <a:gd name="T20" fmla="*/ 31421 w 29"/>
              <a:gd name="T21" fmla="*/ 6509 h 40"/>
              <a:gd name="T22" fmla="*/ 31421 w 29"/>
              <a:gd name="T23" fmla="*/ 8136 h 40"/>
              <a:gd name="T24" fmla="*/ 0 w 29"/>
              <a:gd name="T25" fmla="*/ 8136 h 40"/>
              <a:gd name="T26" fmla="*/ 17955 w 29"/>
              <a:gd name="T27" fmla="*/ 14645 h 40"/>
              <a:gd name="T28" fmla="*/ 8978 w 29"/>
              <a:gd name="T29" fmla="*/ 21153 h 4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9"/>
              <a:gd name="T46" fmla="*/ 0 h 40"/>
              <a:gd name="T47" fmla="*/ 29 w 29"/>
              <a:gd name="T48" fmla="*/ 40 h 4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9" h="40">
                <a:moveTo>
                  <a:pt x="4" y="13"/>
                </a:moveTo>
                <a:lnTo>
                  <a:pt x="6" y="26"/>
                </a:lnTo>
                <a:lnTo>
                  <a:pt x="3" y="32"/>
                </a:lnTo>
                <a:lnTo>
                  <a:pt x="3" y="39"/>
                </a:lnTo>
                <a:lnTo>
                  <a:pt x="6" y="40"/>
                </a:lnTo>
                <a:lnTo>
                  <a:pt x="27" y="23"/>
                </a:lnTo>
                <a:lnTo>
                  <a:pt x="29" y="13"/>
                </a:lnTo>
                <a:lnTo>
                  <a:pt x="29" y="4"/>
                </a:lnTo>
                <a:lnTo>
                  <a:pt x="19" y="0"/>
                </a:lnTo>
                <a:lnTo>
                  <a:pt x="22" y="1"/>
                </a:lnTo>
                <a:lnTo>
                  <a:pt x="14" y="4"/>
                </a:lnTo>
                <a:lnTo>
                  <a:pt x="14" y="5"/>
                </a:lnTo>
                <a:lnTo>
                  <a:pt x="0" y="5"/>
                </a:lnTo>
                <a:lnTo>
                  <a:pt x="8" y="9"/>
                </a:lnTo>
                <a:lnTo>
                  <a:pt x="4" y="1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6" name="Freeform 207"/>
          <p:cNvSpPr>
            <a:spLocks/>
          </p:cNvSpPr>
          <p:nvPr/>
        </p:nvSpPr>
        <p:spPr bwMode="gray">
          <a:xfrm>
            <a:off x="3297238" y="3806829"/>
            <a:ext cx="50800" cy="49213"/>
          </a:xfrm>
          <a:custGeom>
            <a:avLst/>
            <a:gdLst>
              <a:gd name="T0" fmla="*/ 50800 w 23"/>
              <a:gd name="T1" fmla="*/ 0 h 30"/>
              <a:gd name="T2" fmla="*/ 15461 w 23"/>
              <a:gd name="T3" fmla="*/ 21326 h 30"/>
              <a:gd name="T4" fmla="*/ 15461 w 23"/>
              <a:gd name="T5" fmla="*/ 27887 h 30"/>
              <a:gd name="T6" fmla="*/ 8835 w 23"/>
              <a:gd name="T7" fmla="*/ 31168 h 30"/>
              <a:gd name="T8" fmla="*/ 8835 w 23"/>
              <a:gd name="T9" fmla="*/ 37730 h 30"/>
              <a:gd name="T10" fmla="*/ 6626 w 23"/>
              <a:gd name="T11" fmla="*/ 42651 h 30"/>
              <a:gd name="T12" fmla="*/ 6626 w 23"/>
              <a:gd name="T13" fmla="*/ 21326 h 30"/>
              <a:gd name="T14" fmla="*/ 0 w 23"/>
              <a:gd name="T15" fmla="*/ 21326 h 30"/>
              <a:gd name="T16" fmla="*/ 0 w 23"/>
              <a:gd name="T17" fmla="*/ 49213 h 30"/>
              <a:gd name="T18" fmla="*/ 15461 w 23"/>
              <a:gd name="T19" fmla="*/ 37730 h 30"/>
              <a:gd name="T20" fmla="*/ 15461 w 23"/>
              <a:gd name="T21" fmla="*/ 31168 h 30"/>
              <a:gd name="T22" fmla="*/ 17670 w 23"/>
              <a:gd name="T23" fmla="*/ 27887 h 30"/>
              <a:gd name="T24" fmla="*/ 17670 w 23"/>
              <a:gd name="T25" fmla="*/ 21326 h 30"/>
              <a:gd name="T26" fmla="*/ 50800 w 23"/>
              <a:gd name="T27" fmla="*/ 4921 h 30"/>
              <a:gd name="T28" fmla="*/ 50800 w 23"/>
              <a:gd name="T29" fmla="*/ 0 h 3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"/>
              <a:gd name="T46" fmla="*/ 0 h 30"/>
              <a:gd name="T47" fmla="*/ 23 w 23"/>
              <a:gd name="T48" fmla="*/ 30 h 3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" h="30">
                <a:moveTo>
                  <a:pt x="23" y="0"/>
                </a:moveTo>
                <a:lnTo>
                  <a:pt x="7" y="13"/>
                </a:lnTo>
                <a:lnTo>
                  <a:pt x="7" y="17"/>
                </a:lnTo>
                <a:lnTo>
                  <a:pt x="4" y="19"/>
                </a:lnTo>
                <a:lnTo>
                  <a:pt x="4" y="23"/>
                </a:lnTo>
                <a:lnTo>
                  <a:pt x="3" y="26"/>
                </a:lnTo>
                <a:lnTo>
                  <a:pt x="3" y="13"/>
                </a:lnTo>
                <a:lnTo>
                  <a:pt x="0" y="13"/>
                </a:lnTo>
                <a:lnTo>
                  <a:pt x="0" y="30"/>
                </a:lnTo>
                <a:lnTo>
                  <a:pt x="7" y="23"/>
                </a:lnTo>
                <a:lnTo>
                  <a:pt x="7" y="19"/>
                </a:lnTo>
                <a:lnTo>
                  <a:pt x="8" y="17"/>
                </a:lnTo>
                <a:lnTo>
                  <a:pt x="8" y="13"/>
                </a:lnTo>
                <a:lnTo>
                  <a:pt x="23" y="3"/>
                </a:lnTo>
                <a:lnTo>
                  <a:pt x="23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7" name="Freeform 208"/>
          <p:cNvSpPr>
            <a:spLocks/>
          </p:cNvSpPr>
          <p:nvPr/>
        </p:nvSpPr>
        <p:spPr bwMode="gray">
          <a:xfrm>
            <a:off x="3271838" y="3829050"/>
            <a:ext cx="80962" cy="82550"/>
          </a:xfrm>
          <a:custGeom>
            <a:avLst/>
            <a:gdLst>
              <a:gd name="T0" fmla="*/ 24738 w 36"/>
              <a:gd name="T1" fmla="*/ 0 h 51"/>
              <a:gd name="T2" fmla="*/ 0 w 36"/>
              <a:gd name="T3" fmla="*/ 0 h 51"/>
              <a:gd name="T4" fmla="*/ 0 w 36"/>
              <a:gd name="T5" fmla="*/ 82550 h 51"/>
              <a:gd name="T6" fmla="*/ 62970 w 36"/>
              <a:gd name="T7" fmla="*/ 82550 h 51"/>
              <a:gd name="T8" fmla="*/ 62970 w 36"/>
              <a:gd name="T9" fmla="*/ 61508 h 51"/>
              <a:gd name="T10" fmla="*/ 80962 w 36"/>
              <a:gd name="T11" fmla="*/ 61508 h 51"/>
              <a:gd name="T12" fmla="*/ 80962 w 36"/>
              <a:gd name="T13" fmla="*/ 38847 h 51"/>
              <a:gd name="T14" fmla="*/ 62970 w 36"/>
              <a:gd name="T15" fmla="*/ 38847 h 51"/>
              <a:gd name="T16" fmla="*/ 62970 w 36"/>
              <a:gd name="T17" fmla="*/ 27517 h 51"/>
              <a:gd name="T18" fmla="*/ 80962 w 36"/>
              <a:gd name="T19" fmla="*/ 27517 h 51"/>
              <a:gd name="T20" fmla="*/ 80962 w 36"/>
              <a:gd name="T21" fmla="*/ 25898 h 51"/>
              <a:gd name="T22" fmla="*/ 62970 w 36"/>
              <a:gd name="T23" fmla="*/ 25898 h 51"/>
              <a:gd name="T24" fmla="*/ 62970 w 36"/>
              <a:gd name="T25" fmla="*/ 0 h 51"/>
              <a:gd name="T26" fmla="*/ 42730 w 36"/>
              <a:gd name="T27" fmla="*/ 0 h 51"/>
              <a:gd name="T28" fmla="*/ 29236 w 36"/>
              <a:gd name="T29" fmla="*/ 25898 h 51"/>
              <a:gd name="T30" fmla="*/ 29236 w 36"/>
              <a:gd name="T31" fmla="*/ 32373 h 51"/>
              <a:gd name="T32" fmla="*/ 44979 w 36"/>
              <a:gd name="T33" fmla="*/ 21042 h 51"/>
              <a:gd name="T34" fmla="*/ 44979 w 36"/>
              <a:gd name="T35" fmla="*/ 14568 h 51"/>
              <a:gd name="T36" fmla="*/ 53975 w 36"/>
              <a:gd name="T37" fmla="*/ 8093 h 51"/>
              <a:gd name="T38" fmla="*/ 56224 w 36"/>
              <a:gd name="T39" fmla="*/ 8093 h 51"/>
              <a:gd name="T40" fmla="*/ 56224 w 36"/>
              <a:gd name="T41" fmla="*/ 66364 h 51"/>
              <a:gd name="T42" fmla="*/ 2249 w 36"/>
              <a:gd name="T43" fmla="*/ 66364 h 51"/>
              <a:gd name="T44" fmla="*/ 2249 w 36"/>
              <a:gd name="T45" fmla="*/ 4856 h 51"/>
              <a:gd name="T46" fmla="*/ 24738 w 36"/>
              <a:gd name="T47" fmla="*/ 0 h 5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6"/>
              <a:gd name="T73" fmla="*/ 0 h 51"/>
              <a:gd name="T74" fmla="*/ 36 w 36"/>
              <a:gd name="T75" fmla="*/ 51 h 5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6" h="51">
                <a:moveTo>
                  <a:pt x="11" y="0"/>
                </a:moveTo>
                <a:lnTo>
                  <a:pt x="0" y="0"/>
                </a:lnTo>
                <a:lnTo>
                  <a:pt x="0" y="51"/>
                </a:lnTo>
                <a:lnTo>
                  <a:pt x="28" y="51"/>
                </a:lnTo>
                <a:lnTo>
                  <a:pt x="28" y="38"/>
                </a:lnTo>
                <a:lnTo>
                  <a:pt x="36" y="38"/>
                </a:lnTo>
                <a:lnTo>
                  <a:pt x="36" y="24"/>
                </a:lnTo>
                <a:lnTo>
                  <a:pt x="28" y="24"/>
                </a:lnTo>
                <a:lnTo>
                  <a:pt x="28" y="17"/>
                </a:lnTo>
                <a:lnTo>
                  <a:pt x="36" y="17"/>
                </a:lnTo>
                <a:lnTo>
                  <a:pt x="36" y="16"/>
                </a:lnTo>
                <a:lnTo>
                  <a:pt x="28" y="16"/>
                </a:lnTo>
                <a:lnTo>
                  <a:pt x="28" y="0"/>
                </a:lnTo>
                <a:lnTo>
                  <a:pt x="19" y="0"/>
                </a:lnTo>
                <a:lnTo>
                  <a:pt x="13" y="16"/>
                </a:lnTo>
                <a:lnTo>
                  <a:pt x="13" y="20"/>
                </a:lnTo>
                <a:lnTo>
                  <a:pt x="20" y="13"/>
                </a:lnTo>
                <a:lnTo>
                  <a:pt x="20" y="9"/>
                </a:lnTo>
                <a:lnTo>
                  <a:pt x="24" y="5"/>
                </a:lnTo>
                <a:lnTo>
                  <a:pt x="25" y="5"/>
                </a:lnTo>
                <a:lnTo>
                  <a:pt x="25" y="41"/>
                </a:lnTo>
                <a:lnTo>
                  <a:pt x="1" y="41"/>
                </a:lnTo>
                <a:lnTo>
                  <a:pt x="1" y="3"/>
                </a:lnTo>
                <a:lnTo>
                  <a:pt x="1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8" name="Freeform 209"/>
          <p:cNvSpPr>
            <a:spLocks/>
          </p:cNvSpPr>
          <p:nvPr/>
        </p:nvSpPr>
        <p:spPr bwMode="gray">
          <a:xfrm>
            <a:off x="3355977" y="3811588"/>
            <a:ext cx="103188" cy="120650"/>
          </a:xfrm>
          <a:custGeom>
            <a:avLst/>
            <a:gdLst>
              <a:gd name="T0" fmla="*/ 0 w 46"/>
              <a:gd name="T1" fmla="*/ 3217 h 75"/>
              <a:gd name="T2" fmla="*/ 0 w 46"/>
              <a:gd name="T3" fmla="*/ 120650 h 75"/>
              <a:gd name="T4" fmla="*/ 103188 w 46"/>
              <a:gd name="T5" fmla="*/ 120650 h 75"/>
              <a:gd name="T6" fmla="*/ 103188 w 46"/>
              <a:gd name="T7" fmla="*/ 91694 h 75"/>
              <a:gd name="T8" fmla="*/ 2243 w 46"/>
              <a:gd name="T9" fmla="*/ 91694 h 75"/>
              <a:gd name="T10" fmla="*/ 2243 w 46"/>
              <a:gd name="T11" fmla="*/ 6435 h 75"/>
              <a:gd name="T12" fmla="*/ 2243 w 46"/>
              <a:gd name="T13" fmla="*/ 3217 h 75"/>
              <a:gd name="T14" fmla="*/ 96458 w 46"/>
              <a:gd name="T15" fmla="*/ 3217 h 75"/>
              <a:gd name="T16" fmla="*/ 103188 w 46"/>
              <a:gd name="T17" fmla="*/ 3217 h 75"/>
              <a:gd name="T18" fmla="*/ 103188 w 46"/>
              <a:gd name="T19" fmla="*/ 0 h 75"/>
              <a:gd name="T20" fmla="*/ 53837 w 46"/>
              <a:gd name="T21" fmla="*/ 0 h 75"/>
              <a:gd name="T22" fmla="*/ 44864 w 46"/>
              <a:gd name="T23" fmla="*/ 3217 h 75"/>
              <a:gd name="T24" fmla="*/ 38135 w 46"/>
              <a:gd name="T25" fmla="*/ 0 h 75"/>
              <a:gd name="T26" fmla="*/ 29162 w 46"/>
              <a:gd name="T27" fmla="*/ 3217 h 75"/>
              <a:gd name="T28" fmla="*/ 17946 w 46"/>
              <a:gd name="T29" fmla="*/ 0 h 75"/>
              <a:gd name="T30" fmla="*/ 2243 w 46"/>
              <a:gd name="T31" fmla="*/ 0 h 75"/>
              <a:gd name="T32" fmla="*/ 0 w 46"/>
              <a:gd name="T33" fmla="*/ 3217 h 7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46"/>
              <a:gd name="T52" fmla="*/ 0 h 75"/>
              <a:gd name="T53" fmla="*/ 46 w 46"/>
              <a:gd name="T54" fmla="*/ 75 h 7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46" h="75">
                <a:moveTo>
                  <a:pt x="0" y="2"/>
                </a:moveTo>
                <a:lnTo>
                  <a:pt x="0" y="75"/>
                </a:lnTo>
                <a:lnTo>
                  <a:pt x="46" y="75"/>
                </a:lnTo>
                <a:lnTo>
                  <a:pt x="46" y="57"/>
                </a:lnTo>
                <a:lnTo>
                  <a:pt x="1" y="57"/>
                </a:lnTo>
                <a:lnTo>
                  <a:pt x="1" y="4"/>
                </a:lnTo>
                <a:lnTo>
                  <a:pt x="1" y="2"/>
                </a:lnTo>
                <a:lnTo>
                  <a:pt x="43" y="2"/>
                </a:lnTo>
                <a:lnTo>
                  <a:pt x="46" y="2"/>
                </a:lnTo>
                <a:lnTo>
                  <a:pt x="46" y="0"/>
                </a:lnTo>
                <a:lnTo>
                  <a:pt x="24" y="0"/>
                </a:lnTo>
                <a:lnTo>
                  <a:pt x="20" y="2"/>
                </a:lnTo>
                <a:lnTo>
                  <a:pt x="17" y="0"/>
                </a:lnTo>
                <a:lnTo>
                  <a:pt x="13" y="2"/>
                </a:lnTo>
                <a:lnTo>
                  <a:pt x="8" y="0"/>
                </a:lnTo>
                <a:lnTo>
                  <a:pt x="1" y="0"/>
                </a:lnTo>
                <a:lnTo>
                  <a:pt x="0" y="2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69" name="Freeform 210"/>
          <p:cNvSpPr>
            <a:spLocks/>
          </p:cNvSpPr>
          <p:nvPr/>
        </p:nvSpPr>
        <p:spPr bwMode="gray">
          <a:xfrm>
            <a:off x="3465514" y="3781425"/>
            <a:ext cx="203200" cy="184150"/>
          </a:xfrm>
          <a:custGeom>
            <a:avLst/>
            <a:gdLst>
              <a:gd name="T0" fmla="*/ 0 w 90"/>
              <a:gd name="T1" fmla="*/ 0 h 115"/>
              <a:gd name="T2" fmla="*/ 0 w 90"/>
              <a:gd name="T3" fmla="*/ 184150 h 115"/>
              <a:gd name="T4" fmla="*/ 203200 w 90"/>
              <a:gd name="T5" fmla="*/ 184150 h 115"/>
              <a:gd name="T6" fmla="*/ 203200 w 90"/>
              <a:gd name="T7" fmla="*/ 0 h 115"/>
              <a:gd name="T8" fmla="*/ 4516 w 90"/>
              <a:gd name="T9" fmla="*/ 0 h 115"/>
              <a:gd name="T10" fmla="*/ 4516 w 90"/>
              <a:gd name="T11" fmla="*/ 4804 h 115"/>
              <a:gd name="T12" fmla="*/ 200942 w 90"/>
              <a:gd name="T13" fmla="*/ 4804 h 115"/>
              <a:gd name="T14" fmla="*/ 200942 w 90"/>
              <a:gd name="T15" fmla="*/ 182549 h 115"/>
              <a:gd name="T16" fmla="*/ 4516 w 90"/>
              <a:gd name="T17" fmla="*/ 182549 h 115"/>
              <a:gd name="T18" fmla="*/ 4516 w 90"/>
              <a:gd name="T19" fmla="*/ 0 h 115"/>
              <a:gd name="T20" fmla="*/ 0 w 90"/>
              <a:gd name="T21" fmla="*/ 0 h 11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90"/>
              <a:gd name="T34" fmla="*/ 0 h 115"/>
              <a:gd name="T35" fmla="*/ 90 w 90"/>
              <a:gd name="T36" fmla="*/ 115 h 11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90" h="115">
                <a:moveTo>
                  <a:pt x="0" y="0"/>
                </a:moveTo>
                <a:lnTo>
                  <a:pt x="0" y="115"/>
                </a:lnTo>
                <a:lnTo>
                  <a:pt x="90" y="115"/>
                </a:lnTo>
                <a:lnTo>
                  <a:pt x="90" y="0"/>
                </a:lnTo>
                <a:lnTo>
                  <a:pt x="2" y="0"/>
                </a:lnTo>
                <a:lnTo>
                  <a:pt x="2" y="3"/>
                </a:lnTo>
                <a:lnTo>
                  <a:pt x="89" y="3"/>
                </a:lnTo>
                <a:lnTo>
                  <a:pt x="89" y="114"/>
                </a:lnTo>
                <a:lnTo>
                  <a:pt x="2" y="114"/>
                </a:ln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63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0" name="Freeform 211"/>
          <p:cNvSpPr>
            <a:spLocks/>
          </p:cNvSpPr>
          <p:nvPr/>
        </p:nvSpPr>
        <p:spPr bwMode="gray">
          <a:xfrm>
            <a:off x="2913063" y="3829050"/>
            <a:ext cx="190500" cy="134938"/>
          </a:xfrm>
          <a:custGeom>
            <a:avLst/>
            <a:gdLst>
              <a:gd name="T0" fmla="*/ 190500 w 85"/>
              <a:gd name="T1" fmla="*/ 4819 h 84"/>
              <a:gd name="T2" fmla="*/ 190500 w 85"/>
              <a:gd name="T3" fmla="*/ 134938 h 84"/>
              <a:gd name="T4" fmla="*/ 0 w 85"/>
              <a:gd name="T5" fmla="*/ 134938 h 84"/>
              <a:gd name="T6" fmla="*/ 0 w 85"/>
              <a:gd name="T7" fmla="*/ 4819 h 84"/>
              <a:gd name="T8" fmla="*/ 6724 w 85"/>
              <a:gd name="T9" fmla="*/ 4819 h 84"/>
              <a:gd name="T10" fmla="*/ 6724 w 85"/>
              <a:gd name="T11" fmla="*/ 130119 h 84"/>
              <a:gd name="T12" fmla="*/ 129988 w 85"/>
              <a:gd name="T13" fmla="*/ 130119 h 84"/>
              <a:gd name="T14" fmla="*/ 129988 w 85"/>
              <a:gd name="T15" fmla="*/ 77107 h 84"/>
              <a:gd name="T16" fmla="*/ 172571 w 85"/>
              <a:gd name="T17" fmla="*/ 77107 h 84"/>
              <a:gd name="T18" fmla="*/ 172571 w 85"/>
              <a:gd name="T19" fmla="*/ 130119 h 84"/>
              <a:gd name="T20" fmla="*/ 183776 w 85"/>
              <a:gd name="T21" fmla="*/ 130119 h 84"/>
              <a:gd name="T22" fmla="*/ 183776 w 85"/>
              <a:gd name="T23" fmla="*/ 4819 h 84"/>
              <a:gd name="T24" fmla="*/ 0 w 85"/>
              <a:gd name="T25" fmla="*/ 4819 h 84"/>
              <a:gd name="T26" fmla="*/ 0 w 85"/>
              <a:gd name="T27" fmla="*/ 0 h 84"/>
              <a:gd name="T28" fmla="*/ 190500 w 85"/>
              <a:gd name="T29" fmla="*/ 0 h 84"/>
              <a:gd name="T30" fmla="*/ 190500 w 85"/>
              <a:gd name="T31" fmla="*/ 4819 h 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5"/>
              <a:gd name="T49" fmla="*/ 0 h 84"/>
              <a:gd name="T50" fmla="*/ 85 w 85"/>
              <a:gd name="T51" fmla="*/ 84 h 8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5" h="84">
                <a:moveTo>
                  <a:pt x="85" y="3"/>
                </a:moveTo>
                <a:lnTo>
                  <a:pt x="85" y="84"/>
                </a:lnTo>
                <a:lnTo>
                  <a:pt x="0" y="84"/>
                </a:lnTo>
                <a:lnTo>
                  <a:pt x="0" y="3"/>
                </a:lnTo>
                <a:lnTo>
                  <a:pt x="3" y="3"/>
                </a:lnTo>
                <a:lnTo>
                  <a:pt x="3" y="81"/>
                </a:lnTo>
                <a:lnTo>
                  <a:pt x="58" y="81"/>
                </a:lnTo>
                <a:lnTo>
                  <a:pt x="58" y="48"/>
                </a:lnTo>
                <a:lnTo>
                  <a:pt x="77" y="48"/>
                </a:lnTo>
                <a:lnTo>
                  <a:pt x="77" y="81"/>
                </a:lnTo>
                <a:lnTo>
                  <a:pt x="82" y="81"/>
                </a:lnTo>
                <a:lnTo>
                  <a:pt x="82" y="3"/>
                </a:lnTo>
                <a:lnTo>
                  <a:pt x="0" y="3"/>
                </a:lnTo>
                <a:lnTo>
                  <a:pt x="0" y="0"/>
                </a:lnTo>
                <a:lnTo>
                  <a:pt x="85" y="0"/>
                </a:lnTo>
                <a:lnTo>
                  <a:pt x="85" y="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1" name="Rectangle 212"/>
          <p:cNvSpPr>
            <a:spLocks noChangeArrowheads="1"/>
          </p:cNvSpPr>
          <p:nvPr/>
        </p:nvSpPr>
        <p:spPr bwMode="gray">
          <a:xfrm>
            <a:off x="3052763" y="3937002"/>
            <a:ext cx="3175" cy="47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2" name="Freeform 213"/>
          <p:cNvSpPr>
            <a:spLocks/>
          </p:cNvSpPr>
          <p:nvPr/>
        </p:nvSpPr>
        <p:spPr bwMode="gray">
          <a:xfrm>
            <a:off x="3108327" y="3884617"/>
            <a:ext cx="92075" cy="52387"/>
          </a:xfrm>
          <a:custGeom>
            <a:avLst/>
            <a:gdLst>
              <a:gd name="T0" fmla="*/ 40423 w 41"/>
              <a:gd name="T1" fmla="*/ 4762 h 33"/>
              <a:gd name="T2" fmla="*/ 60635 w 41"/>
              <a:gd name="T3" fmla="*/ 39687 h 33"/>
              <a:gd name="T4" fmla="*/ 60635 w 41"/>
              <a:gd name="T5" fmla="*/ 22225 h 33"/>
              <a:gd name="T6" fmla="*/ 92075 w 41"/>
              <a:gd name="T7" fmla="*/ 52387 h 33"/>
              <a:gd name="T8" fmla="*/ 0 w 41"/>
              <a:gd name="T9" fmla="*/ 52387 h 33"/>
              <a:gd name="T10" fmla="*/ 0 w 41"/>
              <a:gd name="T11" fmla="*/ 0 h 33"/>
              <a:gd name="T12" fmla="*/ 33686 w 41"/>
              <a:gd name="T13" fmla="*/ 4762 h 33"/>
              <a:gd name="T14" fmla="*/ 40423 w 41"/>
              <a:gd name="T15" fmla="*/ 4762 h 3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1"/>
              <a:gd name="T25" fmla="*/ 0 h 33"/>
              <a:gd name="T26" fmla="*/ 41 w 41"/>
              <a:gd name="T27" fmla="*/ 33 h 3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1" h="33">
                <a:moveTo>
                  <a:pt x="18" y="3"/>
                </a:moveTo>
                <a:lnTo>
                  <a:pt x="27" y="25"/>
                </a:lnTo>
                <a:lnTo>
                  <a:pt x="27" y="14"/>
                </a:lnTo>
                <a:lnTo>
                  <a:pt x="41" y="33"/>
                </a:lnTo>
                <a:lnTo>
                  <a:pt x="0" y="33"/>
                </a:lnTo>
                <a:lnTo>
                  <a:pt x="0" y="0"/>
                </a:lnTo>
                <a:lnTo>
                  <a:pt x="15" y="3"/>
                </a:lnTo>
                <a:lnTo>
                  <a:pt x="18" y="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3" name="Freeform 214"/>
          <p:cNvSpPr>
            <a:spLocks/>
          </p:cNvSpPr>
          <p:nvPr/>
        </p:nvSpPr>
        <p:spPr bwMode="gray">
          <a:xfrm>
            <a:off x="3192465" y="3913188"/>
            <a:ext cx="53975" cy="19050"/>
          </a:xfrm>
          <a:custGeom>
            <a:avLst/>
            <a:gdLst>
              <a:gd name="T0" fmla="*/ 29236 w 24"/>
              <a:gd name="T1" fmla="*/ 19050 h 12"/>
              <a:gd name="T2" fmla="*/ 0 w 24"/>
              <a:gd name="T3" fmla="*/ 0 h 12"/>
              <a:gd name="T4" fmla="*/ 53975 w 24"/>
              <a:gd name="T5" fmla="*/ 19050 h 12"/>
              <a:gd name="T6" fmla="*/ 29236 w 24"/>
              <a:gd name="T7" fmla="*/ 19050 h 12"/>
              <a:gd name="T8" fmla="*/ 0 60000 65536"/>
              <a:gd name="T9" fmla="*/ 0 60000 65536"/>
              <a:gd name="T10" fmla="*/ 0 60000 65536"/>
              <a:gd name="T11" fmla="*/ 0 60000 65536"/>
              <a:gd name="T12" fmla="*/ 0 w 24"/>
              <a:gd name="T13" fmla="*/ 0 h 12"/>
              <a:gd name="T14" fmla="*/ 24 w 24"/>
              <a:gd name="T15" fmla="*/ 12 h 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" h="12">
                <a:moveTo>
                  <a:pt x="13" y="12"/>
                </a:moveTo>
                <a:lnTo>
                  <a:pt x="0" y="0"/>
                </a:lnTo>
                <a:lnTo>
                  <a:pt x="24" y="12"/>
                </a:lnTo>
                <a:lnTo>
                  <a:pt x="13" y="12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4" name="Freeform 215"/>
          <p:cNvSpPr>
            <a:spLocks/>
          </p:cNvSpPr>
          <p:nvPr/>
        </p:nvSpPr>
        <p:spPr bwMode="gray">
          <a:xfrm>
            <a:off x="3141665" y="3686175"/>
            <a:ext cx="58737" cy="26988"/>
          </a:xfrm>
          <a:custGeom>
            <a:avLst/>
            <a:gdLst>
              <a:gd name="T0" fmla="*/ 6777 w 26"/>
              <a:gd name="T1" fmla="*/ 0 h 16"/>
              <a:gd name="T2" fmla="*/ 38405 w 26"/>
              <a:gd name="T3" fmla="*/ 10120 h 16"/>
              <a:gd name="T4" fmla="*/ 58737 w 26"/>
              <a:gd name="T5" fmla="*/ 21928 h 16"/>
              <a:gd name="T6" fmla="*/ 49701 w 26"/>
              <a:gd name="T7" fmla="*/ 26988 h 16"/>
              <a:gd name="T8" fmla="*/ 31628 w 26"/>
              <a:gd name="T9" fmla="*/ 16867 h 16"/>
              <a:gd name="T10" fmla="*/ 13555 w 26"/>
              <a:gd name="T11" fmla="*/ 10120 h 16"/>
              <a:gd name="T12" fmla="*/ 0 w 26"/>
              <a:gd name="T13" fmla="*/ 0 h 16"/>
              <a:gd name="T14" fmla="*/ 6777 w 26"/>
              <a:gd name="T15" fmla="*/ 0 h 1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"/>
              <a:gd name="T25" fmla="*/ 0 h 16"/>
              <a:gd name="T26" fmla="*/ 26 w 26"/>
              <a:gd name="T27" fmla="*/ 16 h 1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" h="16">
                <a:moveTo>
                  <a:pt x="3" y="0"/>
                </a:moveTo>
                <a:lnTo>
                  <a:pt x="17" y="6"/>
                </a:lnTo>
                <a:lnTo>
                  <a:pt x="26" y="13"/>
                </a:lnTo>
                <a:lnTo>
                  <a:pt x="22" y="16"/>
                </a:lnTo>
                <a:lnTo>
                  <a:pt x="14" y="10"/>
                </a:lnTo>
                <a:lnTo>
                  <a:pt x="6" y="6"/>
                </a:lnTo>
                <a:lnTo>
                  <a:pt x="0" y="0"/>
                </a:lnTo>
                <a:lnTo>
                  <a:pt x="3" y="0"/>
                </a:lnTo>
                <a:close/>
              </a:path>
            </a:pathLst>
          </a:custGeom>
          <a:solidFill>
            <a:srgbClr val="FFCC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5" name="Freeform 216"/>
          <p:cNvSpPr>
            <a:spLocks/>
          </p:cNvSpPr>
          <p:nvPr/>
        </p:nvSpPr>
        <p:spPr bwMode="gray">
          <a:xfrm>
            <a:off x="3136902" y="3681413"/>
            <a:ext cx="34925" cy="19050"/>
          </a:xfrm>
          <a:custGeom>
            <a:avLst/>
            <a:gdLst>
              <a:gd name="T0" fmla="*/ 0 w 15"/>
              <a:gd name="T1" fmla="*/ 0 h 12"/>
              <a:gd name="T2" fmla="*/ 18627 w 15"/>
              <a:gd name="T3" fmla="*/ 4763 h 12"/>
              <a:gd name="T4" fmla="*/ 34925 w 15"/>
              <a:gd name="T5" fmla="*/ 19050 h 12"/>
              <a:gd name="T6" fmla="*/ 0 w 15"/>
              <a:gd name="T7" fmla="*/ 0 h 12"/>
              <a:gd name="T8" fmla="*/ 0 60000 65536"/>
              <a:gd name="T9" fmla="*/ 0 60000 65536"/>
              <a:gd name="T10" fmla="*/ 0 60000 65536"/>
              <a:gd name="T11" fmla="*/ 0 60000 65536"/>
              <a:gd name="T12" fmla="*/ 0 w 15"/>
              <a:gd name="T13" fmla="*/ 0 h 12"/>
              <a:gd name="T14" fmla="*/ 15 w 15"/>
              <a:gd name="T15" fmla="*/ 12 h 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" h="12">
                <a:moveTo>
                  <a:pt x="0" y="0"/>
                </a:moveTo>
                <a:lnTo>
                  <a:pt x="8" y="3"/>
                </a:lnTo>
                <a:lnTo>
                  <a:pt x="15" y="12"/>
                </a:lnTo>
                <a:lnTo>
                  <a:pt x="0" y="0"/>
                </a:lnTo>
                <a:close/>
              </a:path>
            </a:pathLst>
          </a:custGeom>
          <a:solidFill>
            <a:srgbClr val="67676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6" name="Rectangle 217"/>
          <p:cNvSpPr>
            <a:spLocks noChangeArrowheads="1"/>
          </p:cNvSpPr>
          <p:nvPr/>
        </p:nvSpPr>
        <p:spPr bwMode="gray">
          <a:xfrm>
            <a:off x="2913063" y="3963988"/>
            <a:ext cx="755650" cy="65087"/>
          </a:xfrm>
          <a:prstGeom prst="rect">
            <a:avLst/>
          </a:prstGeom>
          <a:solidFill>
            <a:srgbClr val="51DC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7" name="Freeform 218"/>
          <p:cNvSpPr>
            <a:spLocks/>
          </p:cNvSpPr>
          <p:nvPr/>
        </p:nvSpPr>
        <p:spPr bwMode="gray">
          <a:xfrm>
            <a:off x="3230565" y="3783013"/>
            <a:ext cx="122237" cy="87312"/>
          </a:xfrm>
          <a:custGeom>
            <a:avLst/>
            <a:gdLst>
              <a:gd name="T0" fmla="*/ 0 w 55"/>
              <a:gd name="T1" fmla="*/ 72760 h 54"/>
              <a:gd name="T2" fmla="*/ 2222 w 55"/>
              <a:gd name="T3" fmla="*/ 51740 h 54"/>
              <a:gd name="T4" fmla="*/ 71120 w 55"/>
              <a:gd name="T5" fmla="*/ 21020 h 54"/>
              <a:gd name="T6" fmla="*/ 80010 w 55"/>
              <a:gd name="T7" fmla="*/ 17786 h 54"/>
              <a:gd name="T8" fmla="*/ 111125 w 55"/>
              <a:gd name="T9" fmla="*/ 0 h 54"/>
              <a:gd name="T10" fmla="*/ 111125 w 55"/>
              <a:gd name="T11" fmla="*/ 9701 h 54"/>
              <a:gd name="T12" fmla="*/ 113347 w 55"/>
              <a:gd name="T13" fmla="*/ 11318 h 54"/>
              <a:gd name="T14" fmla="*/ 122237 w 55"/>
              <a:gd name="T15" fmla="*/ 9701 h 54"/>
              <a:gd name="T16" fmla="*/ 115570 w 55"/>
              <a:gd name="T17" fmla="*/ 24253 h 54"/>
              <a:gd name="T18" fmla="*/ 80010 w 55"/>
              <a:gd name="T19" fmla="*/ 45273 h 54"/>
              <a:gd name="T20" fmla="*/ 80010 w 55"/>
              <a:gd name="T21" fmla="*/ 51740 h 54"/>
              <a:gd name="T22" fmla="*/ 75565 w 55"/>
              <a:gd name="T23" fmla="*/ 56591 h 54"/>
              <a:gd name="T24" fmla="*/ 75565 w 55"/>
              <a:gd name="T25" fmla="*/ 61442 h 54"/>
              <a:gd name="T26" fmla="*/ 66675 w 55"/>
              <a:gd name="T27" fmla="*/ 67909 h 54"/>
              <a:gd name="T28" fmla="*/ 66675 w 55"/>
              <a:gd name="T29" fmla="*/ 45273 h 54"/>
              <a:gd name="T30" fmla="*/ 42227 w 55"/>
              <a:gd name="T31" fmla="*/ 45273 h 54"/>
              <a:gd name="T32" fmla="*/ 42227 w 55"/>
              <a:gd name="T33" fmla="*/ 87312 h 54"/>
              <a:gd name="T34" fmla="*/ 33337 w 55"/>
              <a:gd name="T35" fmla="*/ 85695 h 54"/>
              <a:gd name="T36" fmla="*/ 24447 w 55"/>
              <a:gd name="T37" fmla="*/ 85695 h 54"/>
              <a:gd name="T38" fmla="*/ 24447 w 55"/>
              <a:gd name="T39" fmla="*/ 74377 h 54"/>
              <a:gd name="T40" fmla="*/ 4445 w 55"/>
              <a:gd name="T41" fmla="*/ 72760 h 54"/>
              <a:gd name="T42" fmla="*/ 0 w 55"/>
              <a:gd name="T43" fmla="*/ 72760 h 54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55"/>
              <a:gd name="T67" fmla="*/ 0 h 54"/>
              <a:gd name="T68" fmla="*/ 55 w 55"/>
              <a:gd name="T69" fmla="*/ 54 h 54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55" h="54">
                <a:moveTo>
                  <a:pt x="0" y="45"/>
                </a:moveTo>
                <a:lnTo>
                  <a:pt x="1" y="32"/>
                </a:lnTo>
                <a:lnTo>
                  <a:pt x="32" y="13"/>
                </a:lnTo>
                <a:lnTo>
                  <a:pt x="36" y="11"/>
                </a:lnTo>
                <a:lnTo>
                  <a:pt x="50" y="0"/>
                </a:lnTo>
                <a:lnTo>
                  <a:pt x="50" y="6"/>
                </a:lnTo>
                <a:lnTo>
                  <a:pt x="51" y="7"/>
                </a:lnTo>
                <a:lnTo>
                  <a:pt x="55" y="6"/>
                </a:lnTo>
                <a:lnTo>
                  <a:pt x="52" y="15"/>
                </a:lnTo>
                <a:lnTo>
                  <a:pt x="36" y="28"/>
                </a:lnTo>
                <a:lnTo>
                  <a:pt x="36" y="32"/>
                </a:lnTo>
                <a:lnTo>
                  <a:pt x="34" y="35"/>
                </a:lnTo>
                <a:lnTo>
                  <a:pt x="34" y="38"/>
                </a:lnTo>
                <a:lnTo>
                  <a:pt x="30" y="42"/>
                </a:lnTo>
                <a:lnTo>
                  <a:pt x="30" y="28"/>
                </a:lnTo>
                <a:lnTo>
                  <a:pt x="19" y="28"/>
                </a:lnTo>
                <a:lnTo>
                  <a:pt x="19" y="54"/>
                </a:lnTo>
                <a:lnTo>
                  <a:pt x="15" y="53"/>
                </a:lnTo>
                <a:lnTo>
                  <a:pt x="11" y="53"/>
                </a:lnTo>
                <a:lnTo>
                  <a:pt x="11" y="46"/>
                </a:lnTo>
                <a:lnTo>
                  <a:pt x="2" y="45"/>
                </a:lnTo>
                <a:lnTo>
                  <a:pt x="0" y="45"/>
                </a:lnTo>
                <a:close/>
              </a:path>
            </a:pathLst>
          </a:custGeom>
          <a:solidFill>
            <a:srgbClr val="EFE8E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8" name="Freeform 219"/>
          <p:cNvSpPr>
            <a:spLocks/>
          </p:cNvSpPr>
          <p:nvPr/>
        </p:nvSpPr>
        <p:spPr bwMode="gray">
          <a:xfrm>
            <a:off x="3230565" y="3778250"/>
            <a:ext cx="122237" cy="96838"/>
          </a:xfrm>
          <a:custGeom>
            <a:avLst/>
            <a:gdLst>
              <a:gd name="T0" fmla="*/ 0 w 55"/>
              <a:gd name="T1" fmla="*/ 77470 h 60"/>
              <a:gd name="T2" fmla="*/ 2222 w 55"/>
              <a:gd name="T3" fmla="*/ 54875 h 60"/>
              <a:gd name="T4" fmla="*/ 24447 w 55"/>
              <a:gd name="T5" fmla="*/ 43577 h 60"/>
              <a:gd name="T6" fmla="*/ 33337 w 55"/>
              <a:gd name="T7" fmla="*/ 40349 h 60"/>
              <a:gd name="T8" fmla="*/ 71120 w 55"/>
              <a:gd name="T9" fmla="*/ 22596 h 60"/>
              <a:gd name="T10" fmla="*/ 113347 w 55"/>
              <a:gd name="T11" fmla="*/ 0 h 60"/>
              <a:gd name="T12" fmla="*/ 113347 w 55"/>
              <a:gd name="T13" fmla="*/ 9684 h 60"/>
              <a:gd name="T14" fmla="*/ 115570 w 55"/>
              <a:gd name="T15" fmla="*/ 11298 h 60"/>
              <a:gd name="T16" fmla="*/ 122237 w 55"/>
              <a:gd name="T17" fmla="*/ 27437 h 60"/>
              <a:gd name="T18" fmla="*/ 82232 w 55"/>
              <a:gd name="T19" fmla="*/ 48419 h 60"/>
              <a:gd name="T20" fmla="*/ 82232 w 55"/>
              <a:gd name="T21" fmla="*/ 56489 h 60"/>
              <a:gd name="T22" fmla="*/ 80010 w 55"/>
              <a:gd name="T23" fmla="*/ 61331 h 60"/>
              <a:gd name="T24" fmla="*/ 80010 w 55"/>
              <a:gd name="T25" fmla="*/ 67787 h 60"/>
              <a:gd name="T26" fmla="*/ 71120 w 55"/>
              <a:gd name="T27" fmla="*/ 72629 h 60"/>
              <a:gd name="T28" fmla="*/ 71120 w 55"/>
              <a:gd name="T29" fmla="*/ 48419 h 60"/>
              <a:gd name="T30" fmla="*/ 42227 w 55"/>
              <a:gd name="T31" fmla="*/ 48419 h 60"/>
              <a:gd name="T32" fmla="*/ 42227 w 55"/>
              <a:gd name="T33" fmla="*/ 96838 h 60"/>
              <a:gd name="T34" fmla="*/ 28892 w 55"/>
              <a:gd name="T35" fmla="*/ 95224 h 60"/>
              <a:gd name="T36" fmla="*/ 24447 w 55"/>
              <a:gd name="T37" fmla="*/ 80698 h 60"/>
              <a:gd name="T38" fmla="*/ 4445 w 55"/>
              <a:gd name="T39" fmla="*/ 80698 h 60"/>
              <a:gd name="T40" fmla="*/ 0 w 55"/>
              <a:gd name="T41" fmla="*/ 77470 h 6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55"/>
              <a:gd name="T64" fmla="*/ 0 h 60"/>
              <a:gd name="T65" fmla="*/ 55 w 55"/>
              <a:gd name="T66" fmla="*/ 60 h 60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55" h="60">
                <a:moveTo>
                  <a:pt x="0" y="48"/>
                </a:moveTo>
                <a:lnTo>
                  <a:pt x="1" y="34"/>
                </a:lnTo>
                <a:lnTo>
                  <a:pt x="11" y="27"/>
                </a:lnTo>
                <a:lnTo>
                  <a:pt x="15" y="25"/>
                </a:lnTo>
                <a:lnTo>
                  <a:pt x="32" y="14"/>
                </a:lnTo>
                <a:lnTo>
                  <a:pt x="51" y="0"/>
                </a:lnTo>
                <a:lnTo>
                  <a:pt x="51" y="6"/>
                </a:lnTo>
                <a:lnTo>
                  <a:pt x="52" y="7"/>
                </a:lnTo>
                <a:lnTo>
                  <a:pt x="55" y="17"/>
                </a:lnTo>
                <a:lnTo>
                  <a:pt x="37" y="30"/>
                </a:lnTo>
                <a:lnTo>
                  <a:pt x="37" y="35"/>
                </a:lnTo>
                <a:lnTo>
                  <a:pt x="36" y="38"/>
                </a:lnTo>
                <a:lnTo>
                  <a:pt x="36" y="42"/>
                </a:lnTo>
                <a:lnTo>
                  <a:pt x="32" y="45"/>
                </a:lnTo>
                <a:lnTo>
                  <a:pt x="32" y="30"/>
                </a:lnTo>
                <a:lnTo>
                  <a:pt x="19" y="30"/>
                </a:lnTo>
                <a:lnTo>
                  <a:pt x="19" y="60"/>
                </a:lnTo>
                <a:lnTo>
                  <a:pt x="13" y="59"/>
                </a:lnTo>
                <a:lnTo>
                  <a:pt x="11" y="50"/>
                </a:lnTo>
                <a:lnTo>
                  <a:pt x="2" y="50"/>
                </a:lnTo>
                <a:lnTo>
                  <a:pt x="0" y="48"/>
                </a:lnTo>
              </a:path>
            </a:pathLst>
          </a:custGeom>
          <a:noFill/>
          <a:ln w="793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79" name="Rectangle 220"/>
          <p:cNvSpPr>
            <a:spLocks noChangeArrowheads="1"/>
          </p:cNvSpPr>
          <p:nvPr/>
        </p:nvSpPr>
        <p:spPr bwMode="gray">
          <a:xfrm>
            <a:off x="3286125" y="3900491"/>
            <a:ext cx="60325" cy="34925"/>
          </a:xfrm>
          <a:prstGeom prst="rect">
            <a:avLst/>
          </a:prstGeom>
          <a:solidFill>
            <a:srgbClr val="037C03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0" name="Rectangle 221"/>
          <p:cNvSpPr>
            <a:spLocks noChangeArrowheads="1"/>
          </p:cNvSpPr>
          <p:nvPr/>
        </p:nvSpPr>
        <p:spPr bwMode="gray">
          <a:xfrm>
            <a:off x="3108325" y="3932238"/>
            <a:ext cx="293688" cy="30162"/>
          </a:xfrm>
          <a:prstGeom prst="rect">
            <a:avLst/>
          </a:prstGeom>
          <a:solidFill>
            <a:srgbClr val="037C03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1" name="Line 222"/>
          <p:cNvSpPr>
            <a:spLocks noChangeShapeType="1"/>
          </p:cNvSpPr>
          <p:nvPr/>
        </p:nvSpPr>
        <p:spPr bwMode="gray">
          <a:xfrm>
            <a:off x="3116263" y="3962400"/>
            <a:ext cx="273050" cy="1588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2" name="Line 223"/>
          <p:cNvSpPr>
            <a:spLocks noChangeShapeType="1"/>
          </p:cNvSpPr>
          <p:nvPr/>
        </p:nvSpPr>
        <p:spPr bwMode="gray">
          <a:xfrm>
            <a:off x="3116263" y="3948115"/>
            <a:ext cx="273050" cy="1587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3" name="Line 224"/>
          <p:cNvSpPr>
            <a:spLocks noChangeShapeType="1"/>
          </p:cNvSpPr>
          <p:nvPr/>
        </p:nvSpPr>
        <p:spPr bwMode="gray">
          <a:xfrm>
            <a:off x="3116263" y="3935413"/>
            <a:ext cx="273050" cy="1587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4" name="Line 225"/>
          <p:cNvSpPr>
            <a:spLocks noChangeShapeType="1"/>
          </p:cNvSpPr>
          <p:nvPr/>
        </p:nvSpPr>
        <p:spPr bwMode="gray">
          <a:xfrm>
            <a:off x="3295652" y="3924300"/>
            <a:ext cx="39688" cy="1588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5" name="Line 226"/>
          <p:cNvSpPr>
            <a:spLocks noChangeShapeType="1"/>
          </p:cNvSpPr>
          <p:nvPr/>
        </p:nvSpPr>
        <p:spPr bwMode="gray">
          <a:xfrm>
            <a:off x="3295652" y="3911600"/>
            <a:ext cx="39688" cy="1588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6" name="Line 227"/>
          <p:cNvSpPr>
            <a:spLocks noChangeShapeType="1"/>
          </p:cNvSpPr>
          <p:nvPr/>
        </p:nvSpPr>
        <p:spPr bwMode="gray">
          <a:xfrm>
            <a:off x="3295652" y="3902075"/>
            <a:ext cx="39688" cy="1588"/>
          </a:xfrm>
          <a:prstGeom prst="line">
            <a:avLst/>
          </a:prstGeom>
          <a:noFill/>
          <a:ln w="7938">
            <a:solidFill>
              <a:srgbClr val="009688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7" name="Freeform 228"/>
          <p:cNvSpPr>
            <a:spLocks/>
          </p:cNvSpPr>
          <p:nvPr/>
        </p:nvSpPr>
        <p:spPr bwMode="gray">
          <a:xfrm>
            <a:off x="3376615" y="3832229"/>
            <a:ext cx="50800" cy="17463"/>
          </a:xfrm>
          <a:custGeom>
            <a:avLst/>
            <a:gdLst>
              <a:gd name="T0" fmla="*/ 0 w 23"/>
              <a:gd name="T1" fmla="*/ 0 h 10"/>
              <a:gd name="T2" fmla="*/ 0 w 23"/>
              <a:gd name="T3" fmla="*/ 17463 h 10"/>
              <a:gd name="T4" fmla="*/ 50800 w 23"/>
              <a:gd name="T5" fmla="*/ 17463 h 10"/>
              <a:gd name="T6" fmla="*/ 50800 w 23"/>
              <a:gd name="T7" fmla="*/ 1746 h 10"/>
              <a:gd name="T8" fmla="*/ 0 60000 65536"/>
              <a:gd name="T9" fmla="*/ 0 60000 65536"/>
              <a:gd name="T10" fmla="*/ 0 60000 65536"/>
              <a:gd name="T11" fmla="*/ 0 60000 65536"/>
              <a:gd name="T12" fmla="*/ 0 w 23"/>
              <a:gd name="T13" fmla="*/ 0 h 10"/>
              <a:gd name="T14" fmla="*/ 23 w 23"/>
              <a:gd name="T15" fmla="*/ 10 h 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" h="10">
                <a:moveTo>
                  <a:pt x="0" y="0"/>
                </a:moveTo>
                <a:lnTo>
                  <a:pt x="0" y="10"/>
                </a:lnTo>
                <a:lnTo>
                  <a:pt x="23" y="10"/>
                </a:lnTo>
                <a:lnTo>
                  <a:pt x="23" y="1"/>
                </a:lnTo>
              </a:path>
            </a:pathLst>
          </a:custGeom>
          <a:noFill/>
          <a:ln w="793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8" name="Rectangle 229"/>
          <p:cNvSpPr>
            <a:spLocks noChangeArrowheads="1"/>
          </p:cNvSpPr>
          <p:nvPr/>
        </p:nvSpPr>
        <p:spPr bwMode="gray">
          <a:xfrm>
            <a:off x="3376615" y="3878263"/>
            <a:ext cx="50800" cy="127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89" name="Rectangle 230"/>
          <p:cNvSpPr>
            <a:spLocks noChangeArrowheads="1"/>
          </p:cNvSpPr>
          <p:nvPr/>
        </p:nvSpPr>
        <p:spPr bwMode="gray">
          <a:xfrm>
            <a:off x="4427986" y="3645024"/>
            <a:ext cx="1309688" cy="1103312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90" name="Rectangle 231"/>
          <p:cNvSpPr>
            <a:spLocks noChangeArrowheads="1"/>
          </p:cNvSpPr>
          <p:nvPr/>
        </p:nvSpPr>
        <p:spPr bwMode="gray">
          <a:xfrm>
            <a:off x="4552952" y="3697292"/>
            <a:ext cx="773113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91" name="Rectangle 232"/>
          <p:cNvSpPr>
            <a:spLocks noChangeArrowheads="1"/>
          </p:cNvSpPr>
          <p:nvPr/>
        </p:nvSpPr>
        <p:spPr bwMode="gray">
          <a:xfrm>
            <a:off x="4562057" y="3763966"/>
            <a:ext cx="9469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000000"/>
                </a:solidFill>
              </a:rPr>
              <a:t>공정순서</a:t>
            </a:r>
          </a:p>
          <a:p>
            <a:pPr algn="ctr"/>
            <a:r>
              <a:rPr lang="en-US" altLang="ko-KR" sz="1400" b="1" dirty="0">
                <a:solidFill>
                  <a:srgbClr val="000000"/>
                </a:solidFill>
              </a:rPr>
              <a:t>(ROUTING)</a:t>
            </a:r>
            <a:endParaRPr lang="en-US" altLang="ko-KR" sz="1400" b="1" dirty="0">
              <a:solidFill>
                <a:schemeClr val="hlink"/>
              </a:solidFill>
            </a:endParaRPr>
          </a:p>
        </p:txBody>
      </p:sp>
      <p:grpSp>
        <p:nvGrpSpPr>
          <p:cNvPr id="22" name="Group 233"/>
          <p:cNvGrpSpPr>
            <a:grpSpLocks/>
          </p:cNvGrpSpPr>
          <p:nvPr/>
        </p:nvGrpSpPr>
        <p:grpSpPr bwMode="auto">
          <a:xfrm>
            <a:off x="4660905" y="4206879"/>
            <a:ext cx="810944" cy="596943"/>
            <a:chOff x="2471" y="1957"/>
            <a:chExt cx="361" cy="371"/>
          </a:xfrm>
        </p:grpSpPr>
        <p:sp>
          <p:nvSpPr>
            <p:cNvPr id="393" name="Rectangle 234"/>
            <p:cNvSpPr>
              <a:spLocks noChangeArrowheads="1"/>
            </p:cNvSpPr>
            <p:nvPr/>
          </p:nvSpPr>
          <p:spPr bwMode="gray">
            <a:xfrm>
              <a:off x="2649" y="2042"/>
              <a:ext cx="8" cy="16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4" name="Rectangle 235"/>
            <p:cNvSpPr>
              <a:spLocks noChangeArrowheads="1"/>
            </p:cNvSpPr>
            <p:nvPr/>
          </p:nvSpPr>
          <p:spPr bwMode="gray">
            <a:xfrm>
              <a:off x="2484" y="1970"/>
              <a:ext cx="339" cy="7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5" name="Rectangle 236"/>
            <p:cNvSpPr>
              <a:spLocks noChangeArrowheads="1"/>
            </p:cNvSpPr>
            <p:nvPr/>
          </p:nvSpPr>
          <p:spPr bwMode="gray">
            <a:xfrm>
              <a:off x="2484" y="2091"/>
              <a:ext cx="339" cy="7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6" name="Rectangle 237"/>
            <p:cNvSpPr>
              <a:spLocks noChangeArrowheads="1"/>
            </p:cNvSpPr>
            <p:nvPr/>
          </p:nvSpPr>
          <p:spPr bwMode="gray">
            <a:xfrm>
              <a:off x="2484" y="2204"/>
              <a:ext cx="339" cy="7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7" name="Rectangle 238"/>
            <p:cNvSpPr>
              <a:spLocks noChangeArrowheads="1"/>
            </p:cNvSpPr>
            <p:nvPr/>
          </p:nvSpPr>
          <p:spPr bwMode="gray">
            <a:xfrm>
              <a:off x="2471" y="1957"/>
              <a:ext cx="117" cy="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8" name="Rectangle 239"/>
            <p:cNvSpPr>
              <a:spLocks noChangeArrowheads="1"/>
            </p:cNvSpPr>
            <p:nvPr/>
          </p:nvSpPr>
          <p:spPr bwMode="gray">
            <a:xfrm>
              <a:off x="2502" y="1977"/>
              <a:ext cx="57" cy="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9" name="Rectangle 240"/>
            <p:cNvSpPr>
              <a:spLocks noChangeArrowheads="1"/>
            </p:cNvSpPr>
            <p:nvPr/>
          </p:nvSpPr>
          <p:spPr bwMode="gray">
            <a:xfrm>
              <a:off x="2502" y="1974"/>
              <a:ext cx="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ko-KR" sz="1200" b="1">
                  <a:solidFill>
                    <a:srgbClr val="000000"/>
                  </a:solidFill>
                </a:rPr>
                <a:t>10</a:t>
              </a:r>
              <a:endParaRPr lang="en-US" altLang="ko-KR" sz="1200" b="1">
                <a:solidFill>
                  <a:schemeClr val="hlink"/>
                </a:solidFill>
              </a:endParaRPr>
            </a:p>
          </p:txBody>
        </p:sp>
        <p:sp>
          <p:nvSpPr>
            <p:cNvPr id="400" name="Rectangle 241"/>
            <p:cNvSpPr>
              <a:spLocks noChangeArrowheads="1"/>
            </p:cNvSpPr>
            <p:nvPr/>
          </p:nvSpPr>
          <p:spPr bwMode="gray">
            <a:xfrm>
              <a:off x="2562" y="1957"/>
              <a:ext cx="218" cy="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1" name="Rectangle 242"/>
            <p:cNvSpPr>
              <a:spLocks noChangeArrowheads="1"/>
            </p:cNvSpPr>
            <p:nvPr/>
          </p:nvSpPr>
          <p:spPr bwMode="gray">
            <a:xfrm>
              <a:off x="2593" y="1977"/>
              <a:ext cx="218" cy="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2" name="Rectangle 243"/>
            <p:cNvSpPr>
              <a:spLocks noChangeArrowheads="1"/>
            </p:cNvSpPr>
            <p:nvPr/>
          </p:nvSpPr>
          <p:spPr bwMode="gray">
            <a:xfrm>
              <a:off x="2569" y="1974"/>
              <a:ext cx="24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ko-KR" sz="1200" b="1" dirty="0" err="1">
                  <a:solidFill>
                    <a:srgbClr val="000000"/>
                  </a:solidFill>
                </a:rPr>
                <a:t>Wrk</a:t>
              </a:r>
              <a:r>
                <a:rPr lang="en-US" altLang="ko-KR" sz="1200" b="1" dirty="0">
                  <a:solidFill>
                    <a:srgbClr val="000000"/>
                  </a:solidFill>
                </a:rPr>
                <a:t> </a:t>
              </a:r>
              <a:r>
                <a:rPr lang="en-US" altLang="ko-KR" sz="1200" b="1" dirty="0" err="1">
                  <a:solidFill>
                    <a:srgbClr val="000000"/>
                  </a:solidFill>
                </a:rPr>
                <a:t>ctr</a:t>
              </a:r>
              <a:endParaRPr lang="en-US" altLang="ko-KR" sz="1200" b="1" dirty="0">
                <a:solidFill>
                  <a:schemeClr val="hlink"/>
                </a:solidFill>
              </a:endParaRPr>
            </a:p>
          </p:txBody>
        </p:sp>
        <p:sp>
          <p:nvSpPr>
            <p:cNvPr id="403" name="Rectangle 244"/>
            <p:cNvSpPr>
              <a:spLocks noChangeArrowheads="1"/>
            </p:cNvSpPr>
            <p:nvPr/>
          </p:nvSpPr>
          <p:spPr bwMode="gray">
            <a:xfrm>
              <a:off x="2768" y="1975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ko-KR" sz="1200" b="1">
                  <a:solidFill>
                    <a:srgbClr val="000000"/>
                  </a:solidFill>
                </a:rPr>
                <a:t> 1</a:t>
              </a:r>
              <a:endParaRPr lang="en-US" altLang="ko-KR" sz="1200" b="1">
                <a:solidFill>
                  <a:schemeClr val="hlink"/>
                </a:solidFill>
              </a:endParaRPr>
            </a:p>
          </p:txBody>
        </p:sp>
        <p:sp>
          <p:nvSpPr>
            <p:cNvPr id="404" name="Rectangle 245"/>
            <p:cNvSpPr>
              <a:spLocks noChangeArrowheads="1"/>
            </p:cNvSpPr>
            <p:nvPr/>
          </p:nvSpPr>
          <p:spPr bwMode="gray">
            <a:xfrm>
              <a:off x="2471" y="2080"/>
              <a:ext cx="117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5" name="Rectangle 246"/>
            <p:cNvSpPr>
              <a:spLocks noChangeArrowheads="1"/>
            </p:cNvSpPr>
            <p:nvPr/>
          </p:nvSpPr>
          <p:spPr bwMode="gray">
            <a:xfrm>
              <a:off x="2502" y="2098"/>
              <a:ext cx="57" cy="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6" name="Rectangle 247"/>
            <p:cNvSpPr>
              <a:spLocks noChangeArrowheads="1"/>
            </p:cNvSpPr>
            <p:nvPr/>
          </p:nvSpPr>
          <p:spPr bwMode="gray">
            <a:xfrm>
              <a:off x="2503" y="2098"/>
              <a:ext cx="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ko-KR" sz="1200" b="1">
                  <a:solidFill>
                    <a:srgbClr val="000000"/>
                  </a:solidFill>
                </a:rPr>
                <a:t>20</a:t>
              </a:r>
              <a:endParaRPr lang="en-US" altLang="ko-KR" sz="1200" b="1">
                <a:solidFill>
                  <a:schemeClr val="hlink"/>
                </a:solidFill>
              </a:endParaRPr>
            </a:p>
          </p:txBody>
        </p:sp>
        <p:sp>
          <p:nvSpPr>
            <p:cNvPr id="407" name="Rectangle 248"/>
            <p:cNvSpPr>
              <a:spLocks noChangeArrowheads="1"/>
            </p:cNvSpPr>
            <p:nvPr/>
          </p:nvSpPr>
          <p:spPr bwMode="gray">
            <a:xfrm>
              <a:off x="2471" y="2190"/>
              <a:ext cx="117" cy="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8" name="Rectangle 249"/>
            <p:cNvSpPr>
              <a:spLocks noChangeArrowheads="1"/>
            </p:cNvSpPr>
            <p:nvPr/>
          </p:nvSpPr>
          <p:spPr bwMode="gray">
            <a:xfrm>
              <a:off x="2502" y="2209"/>
              <a:ext cx="57" cy="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9" name="Rectangle 250"/>
            <p:cNvSpPr>
              <a:spLocks noChangeArrowheads="1"/>
            </p:cNvSpPr>
            <p:nvPr/>
          </p:nvSpPr>
          <p:spPr bwMode="gray">
            <a:xfrm>
              <a:off x="2503" y="2213"/>
              <a:ext cx="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ko-KR" sz="1200" b="1">
                  <a:solidFill>
                    <a:srgbClr val="000000"/>
                  </a:solidFill>
                </a:rPr>
                <a:t>30</a:t>
              </a:r>
              <a:endParaRPr lang="en-US" altLang="ko-KR" sz="1200" b="1">
                <a:solidFill>
                  <a:schemeClr val="hlink"/>
                </a:solidFill>
              </a:endParaRPr>
            </a:p>
          </p:txBody>
        </p:sp>
      </p:grpSp>
      <p:grpSp>
        <p:nvGrpSpPr>
          <p:cNvPr id="23" name="Group 251"/>
          <p:cNvGrpSpPr>
            <a:grpSpLocks/>
          </p:cNvGrpSpPr>
          <p:nvPr/>
        </p:nvGrpSpPr>
        <p:grpSpPr bwMode="auto">
          <a:xfrm>
            <a:off x="1195388" y="4608517"/>
            <a:ext cx="134937" cy="314325"/>
            <a:chOff x="909" y="2357"/>
            <a:chExt cx="60" cy="196"/>
          </a:xfrm>
        </p:grpSpPr>
        <p:sp>
          <p:nvSpPr>
            <p:cNvPr id="411" name="Rectangle 252"/>
            <p:cNvSpPr>
              <a:spLocks noChangeArrowheads="1"/>
            </p:cNvSpPr>
            <p:nvPr/>
          </p:nvSpPr>
          <p:spPr bwMode="gray">
            <a:xfrm>
              <a:off x="933" y="2418"/>
              <a:ext cx="12" cy="13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2" name="Freeform 253"/>
            <p:cNvSpPr>
              <a:spLocks/>
            </p:cNvSpPr>
            <p:nvPr/>
          </p:nvSpPr>
          <p:spPr bwMode="gray">
            <a:xfrm>
              <a:off x="909" y="2357"/>
              <a:ext cx="60" cy="64"/>
            </a:xfrm>
            <a:custGeom>
              <a:avLst/>
              <a:gdLst>
                <a:gd name="T0" fmla="*/ 60 w 60"/>
                <a:gd name="T1" fmla="*/ 64 h 64"/>
                <a:gd name="T2" fmla="*/ 30 w 60"/>
                <a:gd name="T3" fmla="*/ 0 h 64"/>
                <a:gd name="T4" fmla="*/ 0 w 60"/>
                <a:gd name="T5" fmla="*/ 64 h 64"/>
                <a:gd name="T6" fmla="*/ 60 w 60"/>
                <a:gd name="T7" fmla="*/ 64 h 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"/>
                <a:gd name="T13" fmla="*/ 0 h 64"/>
                <a:gd name="T14" fmla="*/ 60 w 60"/>
                <a:gd name="T15" fmla="*/ 64 h 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" h="64">
                  <a:moveTo>
                    <a:pt x="60" y="64"/>
                  </a:moveTo>
                  <a:lnTo>
                    <a:pt x="30" y="0"/>
                  </a:lnTo>
                  <a:lnTo>
                    <a:pt x="0" y="64"/>
                  </a:lnTo>
                  <a:lnTo>
                    <a:pt x="60" y="6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4" name="Group 254"/>
          <p:cNvGrpSpPr>
            <a:grpSpLocks/>
          </p:cNvGrpSpPr>
          <p:nvPr/>
        </p:nvGrpSpPr>
        <p:grpSpPr bwMode="auto">
          <a:xfrm>
            <a:off x="1195388" y="3857627"/>
            <a:ext cx="134937" cy="322263"/>
            <a:chOff x="909" y="1889"/>
            <a:chExt cx="60" cy="201"/>
          </a:xfrm>
        </p:grpSpPr>
        <p:sp>
          <p:nvSpPr>
            <p:cNvPr id="414" name="Rectangle 255"/>
            <p:cNvSpPr>
              <a:spLocks noChangeArrowheads="1"/>
            </p:cNvSpPr>
            <p:nvPr/>
          </p:nvSpPr>
          <p:spPr bwMode="gray">
            <a:xfrm>
              <a:off x="933" y="1950"/>
              <a:ext cx="12" cy="14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5" name="Freeform 256"/>
            <p:cNvSpPr>
              <a:spLocks/>
            </p:cNvSpPr>
            <p:nvPr/>
          </p:nvSpPr>
          <p:spPr bwMode="gray">
            <a:xfrm>
              <a:off x="909" y="1889"/>
              <a:ext cx="60" cy="64"/>
            </a:xfrm>
            <a:custGeom>
              <a:avLst/>
              <a:gdLst>
                <a:gd name="T0" fmla="*/ 60 w 60"/>
                <a:gd name="T1" fmla="*/ 64 h 64"/>
                <a:gd name="T2" fmla="*/ 30 w 60"/>
                <a:gd name="T3" fmla="*/ 0 h 64"/>
                <a:gd name="T4" fmla="*/ 0 w 60"/>
                <a:gd name="T5" fmla="*/ 64 h 64"/>
                <a:gd name="T6" fmla="*/ 60 w 60"/>
                <a:gd name="T7" fmla="*/ 64 h 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"/>
                <a:gd name="T13" fmla="*/ 0 h 64"/>
                <a:gd name="T14" fmla="*/ 60 w 60"/>
                <a:gd name="T15" fmla="*/ 64 h 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" h="64">
                  <a:moveTo>
                    <a:pt x="60" y="64"/>
                  </a:moveTo>
                  <a:lnTo>
                    <a:pt x="30" y="0"/>
                  </a:lnTo>
                  <a:lnTo>
                    <a:pt x="0" y="64"/>
                  </a:lnTo>
                  <a:lnTo>
                    <a:pt x="60" y="6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16" name="Rectangle 257"/>
          <p:cNvSpPr>
            <a:spLocks noChangeArrowheads="1"/>
          </p:cNvSpPr>
          <p:nvPr/>
        </p:nvSpPr>
        <p:spPr bwMode="gray">
          <a:xfrm>
            <a:off x="642940" y="4926017"/>
            <a:ext cx="1241425" cy="434975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17" name="Rectangle 258"/>
          <p:cNvSpPr>
            <a:spLocks noChangeArrowheads="1"/>
          </p:cNvSpPr>
          <p:nvPr/>
        </p:nvSpPr>
        <p:spPr bwMode="gray">
          <a:xfrm>
            <a:off x="1104753" y="5060951"/>
            <a:ext cx="35907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공장</a:t>
            </a:r>
          </a:p>
        </p:txBody>
      </p:sp>
      <p:sp>
        <p:nvSpPr>
          <p:cNvPr id="418" name="Rectangle 259"/>
          <p:cNvSpPr>
            <a:spLocks noChangeArrowheads="1"/>
          </p:cNvSpPr>
          <p:nvPr/>
        </p:nvSpPr>
        <p:spPr bwMode="gray">
          <a:xfrm>
            <a:off x="642940" y="3422653"/>
            <a:ext cx="1241425" cy="436563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19" name="Rectangle 260"/>
          <p:cNvSpPr>
            <a:spLocks noChangeArrowheads="1"/>
          </p:cNvSpPr>
          <p:nvPr/>
        </p:nvSpPr>
        <p:spPr bwMode="gray">
          <a:xfrm>
            <a:off x="899514" y="3551239"/>
            <a:ext cx="78066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rgbClr val="000000"/>
                </a:solidFill>
              </a:rPr>
              <a:t>회사코드</a:t>
            </a:r>
            <a:r>
              <a:rPr lang="ko-KR" altLang="ko-KR" sz="1400" b="1">
                <a:solidFill>
                  <a:srgbClr val="000000"/>
                </a:solidFill>
              </a:rPr>
              <a:t> </a:t>
            </a:r>
            <a:endParaRPr lang="ko-KR" altLang="ko-KR" sz="1400" b="1">
              <a:solidFill>
                <a:schemeClr val="hlink"/>
              </a:solidFill>
            </a:endParaRPr>
          </a:p>
        </p:txBody>
      </p:sp>
      <p:sp>
        <p:nvSpPr>
          <p:cNvPr id="420" name="Rectangle 261"/>
          <p:cNvSpPr>
            <a:spLocks noChangeArrowheads="1"/>
          </p:cNvSpPr>
          <p:nvPr/>
        </p:nvSpPr>
        <p:spPr bwMode="gray">
          <a:xfrm>
            <a:off x="6562725" y="3355975"/>
            <a:ext cx="1862138" cy="431800"/>
          </a:xfrm>
          <a:prstGeom prst="rect">
            <a:avLst/>
          </a:prstGeom>
          <a:solidFill>
            <a:srgbClr val="FFFF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21" name="Rectangle 262"/>
          <p:cNvSpPr>
            <a:spLocks noChangeArrowheads="1"/>
          </p:cNvSpPr>
          <p:nvPr/>
        </p:nvSpPr>
        <p:spPr bwMode="gray">
          <a:xfrm>
            <a:off x="6881218" y="3487739"/>
            <a:ext cx="143629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rgbClr val="000000"/>
                </a:solidFill>
              </a:rPr>
              <a:t>생산부하조절기능</a:t>
            </a:r>
            <a:endParaRPr lang="ko-KR" altLang="ko-KR" sz="1400" b="1">
              <a:solidFill>
                <a:schemeClr val="hlink"/>
              </a:solidFill>
            </a:endParaRPr>
          </a:p>
        </p:txBody>
      </p:sp>
      <p:sp>
        <p:nvSpPr>
          <p:cNvPr id="422" name="Rectangle 263"/>
          <p:cNvSpPr>
            <a:spLocks noChangeArrowheads="1"/>
          </p:cNvSpPr>
          <p:nvPr/>
        </p:nvSpPr>
        <p:spPr bwMode="gray">
          <a:xfrm>
            <a:off x="2447925" y="5735638"/>
            <a:ext cx="3465513" cy="436562"/>
          </a:xfrm>
          <a:prstGeom prst="rect">
            <a:avLst/>
          </a:prstGeom>
          <a:solidFill>
            <a:srgbClr val="FFCC99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23" name="Rectangle 264"/>
          <p:cNvSpPr>
            <a:spLocks noChangeArrowheads="1"/>
          </p:cNvSpPr>
          <p:nvPr/>
        </p:nvSpPr>
        <p:spPr bwMode="gray">
          <a:xfrm>
            <a:off x="2898474" y="5753101"/>
            <a:ext cx="6251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>
                <a:solidFill>
                  <a:srgbClr val="000000"/>
                </a:solidFill>
              </a:rPr>
              <a:t> </a:t>
            </a:r>
            <a:endParaRPr lang="en-US" altLang="ko-KR" sz="1400" b="1">
              <a:solidFill>
                <a:schemeClr val="hlink"/>
              </a:solidFill>
            </a:endParaRPr>
          </a:p>
        </p:txBody>
      </p:sp>
      <p:sp>
        <p:nvSpPr>
          <p:cNvPr id="424" name="Rectangle 265"/>
          <p:cNvSpPr>
            <a:spLocks noChangeArrowheads="1"/>
          </p:cNvSpPr>
          <p:nvPr/>
        </p:nvSpPr>
        <p:spPr bwMode="gray">
          <a:xfrm>
            <a:off x="3255214" y="5867401"/>
            <a:ext cx="113973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ko-KR" altLang="en-US" sz="1400" b="1">
                <a:solidFill>
                  <a:schemeClr val="tx1"/>
                </a:solidFill>
              </a:rPr>
              <a:t>설계변경 관리</a:t>
            </a:r>
          </a:p>
        </p:txBody>
      </p:sp>
      <p:sp>
        <p:nvSpPr>
          <p:cNvPr id="425" name="Rectangle 266"/>
          <p:cNvSpPr>
            <a:spLocks noChangeArrowheads="1"/>
          </p:cNvSpPr>
          <p:nvPr/>
        </p:nvSpPr>
        <p:spPr bwMode="gray">
          <a:xfrm>
            <a:off x="4419503" y="5867401"/>
            <a:ext cx="5129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0000"/>
                </a:solidFill>
              </a:rPr>
              <a:t>(ECM)</a:t>
            </a:r>
            <a:endParaRPr lang="en-US" altLang="ko-KR" sz="1400" b="1" dirty="0">
              <a:solidFill>
                <a:schemeClr val="hlink"/>
              </a:solidFill>
            </a:endParaRPr>
          </a:p>
        </p:txBody>
      </p:sp>
      <p:grpSp>
        <p:nvGrpSpPr>
          <p:cNvPr id="25" name="Group 267"/>
          <p:cNvGrpSpPr>
            <a:grpSpLocks/>
          </p:cNvGrpSpPr>
          <p:nvPr/>
        </p:nvGrpSpPr>
        <p:grpSpPr bwMode="auto">
          <a:xfrm>
            <a:off x="4246565" y="4325938"/>
            <a:ext cx="15875" cy="1401762"/>
            <a:chOff x="2268" y="2181"/>
            <a:chExt cx="7" cy="873"/>
          </a:xfrm>
        </p:grpSpPr>
        <p:sp>
          <p:nvSpPr>
            <p:cNvPr id="427" name="Rectangle 268"/>
            <p:cNvSpPr>
              <a:spLocks noChangeArrowheads="1"/>
            </p:cNvSpPr>
            <p:nvPr/>
          </p:nvSpPr>
          <p:spPr bwMode="gray">
            <a:xfrm>
              <a:off x="2268" y="3032"/>
              <a:ext cx="5" cy="22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8" name="Rectangle 269"/>
            <p:cNvSpPr>
              <a:spLocks noChangeArrowheads="1"/>
            </p:cNvSpPr>
            <p:nvPr/>
          </p:nvSpPr>
          <p:spPr bwMode="gray">
            <a:xfrm>
              <a:off x="2268" y="2993"/>
              <a:ext cx="5" cy="22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9" name="Rectangle 270"/>
            <p:cNvSpPr>
              <a:spLocks noChangeArrowheads="1"/>
            </p:cNvSpPr>
            <p:nvPr/>
          </p:nvSpPr>
          <p:spPr bwMode="gray">
            <a:xfrm>
              <a:off x="2268" y="2954"/>
              <a:ext cx="5" cy="22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0" name="Rectangle 271"/>
            <p:cNvSpPr>
              <a:spLocks noChangeArrowheads="1"/>
            </p:cNvSpPr>
            <p:nvPr/>
          </p:nvSpPr>
          <p:spPr bwMode="gray">
            <a:xfrm>
              <a:off x="2268" y="2915"/>
              <a:ext cx="5" cy="22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1" name="Rectangle 272"/>
            <p:cNvSpPr>
              <a:spLocks noChangeArrowheads="1"/>
            </p:cNvSpPr>
            <p:nvPr/>
          </p:nvSpPr>
          <p:spPr bwMode="gray">
            <a:xfrm>
              <a:off x="2268" y="2876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2" name="Rectangle 273"/>
            <p:cNvSpPr>
              <a:spLocks noChangeArrowheads="1"/>
            </p:cNvSpPr>
            <p:nvPr/>
          </p:nvSpPr>
          <p:spPr bwMode="gray">
            <a:xfrm>
              <a:off x="2268" y="2837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3" name="Rectangle 274"/>
            <p:cNvSpPr>
              <a:spLocks noChangeArrowheads="1"/>
            </p:cNvSpPr>
            <p:nvPr/>
          </p:nvSpPr>
          <p:spPr bwMode="gray">
            <a:xfrm>
              <a:off x="2268" y="2798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4" name="Rectangle 275"/>
            <p:cNvSpPr>
              <a:spLocks noChangeArrowheads="1"/>
            </p:cNvSpPr>
            <p:nvPr/>
          </p:nvSpPr>
          <p:spPr bwMode="gray">
            <a:xfrm>
              <a:off x="2268" y="2759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5" name="Rectangle 276"/>
            <p:cNvSpPr>
              <a:spLocks noChangeArrowheads="1"/>
            </p:cNvSpPr>
            <p:nvPr/>
          </p:nvSpPr>
          <p:spPr bwMode="gray">
            <a:xfrm>
              <a:off x="2268" y="2720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6" name="Rectangle 277"/>
            <p:cNvSpPr>
              <a:spLocks noChangeArrowheads="1"/>
            </p:cNvSpPr>
            <p:nvPr/>
          </p:nvSpPr>
          <p:spPr bwMode="gray">
            <a:xfrm>
              <a:off x="2268" y="2681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7" name="Rectangle 278"/>
            <p:cNvSpPr>
              <a:spLocks noChangeArrowheads="1"/>
            </p:cNvSpPr>
            <p:nvPr/>
          </p:nvSpPr>
          <p:spPr bwMode="gray">
            <a:xfrm>
              <a:off x="2268" y="2642"/>
              <a:ext cx="5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8" name="Freeform 279"/>
            <p:cNvSpPr>
              <a:spLocks/>
            </p:cNvSpPr>
            <p:nvPr/>
          </p:nvSpPr>
          <p:spPr bwMode="gray">
            <a:xfrm>
              <a:off x="2268" y="2603"/>
              <a:ext cx="7" cy="23"/>
            </a:xfrm>
            <a:custGeom>
              <a:avLst/>
              <a:gdLst>
                <a:gd name="T0" fmla="*/ 0 w 7"/>
                <a:gd name="T1" fmla="*/ 23 h 23"/>
                <a:gd name="T2" fmla="*/ 5 w 7"/>
                <a:gd name="T3" fmla="*/ 23 h 23"/>
                <a:gd name="T4" fmla="*/ 7 w 7"/>
                <a:gd name="T5" fmla="*/ 0 h 23"/>
                <a:gd name="T6" fmla="*/ 1 w 7"/>
                <a:gd name="T7" fmla="*/ 0 h 23"/>
                <a:gd name="T8" fmla="*/ 0 w 7"/>
                <a:gd name="T9" fmla="*/ 2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23"/>
                <a:gd name="T17" fmla="*/ 7 w 7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23">
                  <a:moveTo>
                    <a:pt x="0" y="23"/>
                  </a:moveTo>
                  <a:lnTo>
                    <a:pt x="5" y="23"/>
                  </a:lnTo>
                  <a:lnTo>
                    <a:pt x="7" y="0"/>
                  </a:lnTo>
                  <a:lnTo>
                    <a:pt x="1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3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9" name="Rectangle 280"/>
            <p:cNvSpPr>
              <a:spLocks noChangeArrowheads="1"/>
            </p:cNvSpPr>
            <p:nvPr/>
          </p:nvSpPr>
          <p:spPr bwMode="gray">
            <a:xfrm>
              <a:off x="2269" y="2564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0" name="Rectangle 281"/>
            <p:cNvSpPr>
              <a:spLocks noChangeArrowheads="1"/>
            </p:cNvSpPr>
            <p:nvPr/>
          </p:nvSpPr>
          <p:spPr bwMode="gray">
            <a:xfrm>
              <a:off x="2269" y="2525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1" name="Rectangle 282"/>
            <p:cNvSpPr>
              <a:spLocks noChangeArrowheads="1"/>
            </p:cNvSpPr>
            <p:nvPr/>
          </p:nvSpPr>
          <p:spPr bwMode="gray">
            <a:xfrm>
              <a:off x="2269" y="2486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2" name="Rectangle 283"/>
            <p:cNvSpPr>
              <a:spLocks noChangeArrowheads="1"/>
            </p:cNvSpPr>
            <p:nvPr/>
          </p:nvSpPr>
          <p:spPr bwMode="gray">
            <a:xfrm>
              <a:off x="2269" y="2447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3" name="Rectangle 284"/>
            <p:cNvSpPr>
              <a:spLocks noChangeArrowheads="1"/>
            </p:cNvSpPr>
            <p:nvPr/>
          </p:nvSpPr>
          <p:spPr bwMode="gray">
            <a:xfrm>
              <a:off x="2269" y="2408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4" name="Rectangle 285"/>
            <p:cNvSpPr>
              <a:spLocks noChangeArrowheads="1"/>
            </p:cNvSpPr>
            <p:nvPr/>
          </p:nvSpPr>
          <p:spPr bwMode="gray">
            <a:xfrm>
              <a:off x="2269" y="2369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5" name="Rectangle 286"/>
            <p:cNvSpPr>
              <a:spLocks noChangeArrowheads="1"/>
            </p:cNvSpPr>
            <p:nvPr/>
          </p:nvSpPr>
          <p:spPr bwMode="gray">
            <a:xfrm>
              <a:off x="2269" y="2330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6" name="Rectangle 287"/>
            <p:cNvSpPr>
              <a:spLocks noChangeArrowheads="1"/>
            </p:cNvSpPr>
            <p:nvPr/>
          </p:nvSpPr>
          <p:spPr bwMode="gray">
            <a:xfrm>
              <a:off x="2269" y="2291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7" name="Rectangle 288"/>
            <p:cNvSpPr>
              <a:spLocks noChangeArrowheads="1"/>
            </p:cNvSpPr>
            <p:nvPr/>
          </p:nvSpPr>
          <p:spPr bwMode="gray">
            <a:xfrm>
              <a:off x="2269" y="2252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8" name="Rectangle 289"/>
            <p:cNvSpPr>
              <a:spLocks noChangeArrowheads="1"/>
            </p:cNvSpPr>
            <p:nvPr/>
          </p:nvSpPr>
          <p:spPr bwMode="gray">
            <a:xfrm>
              <a:off x="2269" y="2213"/>
              <a:ext cx="6" cy="23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9" name="Rectangle 290"/>
            <p:cNvSpPr>
              <a:spLocks noChangeArrowheads="1"/>
            </p:cNvSpPr>
            <p:nvPr/>
          </p:nvSpPr>
          <p:spPr bwMode="gray">
            <a:xfrm>
              <a:off x="2269" y="2181"/>
              <a:ext cx="6" cy="16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6" name="Group 291"/>
          <p:cNvGrpSpPr>
            <a:grpSpLocks/>
          </p:cNvGrpSpPr>
          <p:nvPr/>
        </p:nvGrpSpPr>
        <p:grpSpPr bwMode="auto">
          <a:xfrm>
            <a:off x="4256090" y="4311654"/>
            <a:ext cx="149225" cy="73025"/>
            <a:chOff x="2272" y="2172"/>
            <a:chExt cx="66" cy="46"/>
          </a:xfrm>
        </p:grpSpPr>
        <p:sp>
          <p:nvSpPr>
            <p:cNvPr id="451" name="Rectangle 292"/>
            <p:cNvSpPr>
              <a:spLocks noChangeArrowheads="1"/>
            </p:cNvSpPr>
            <p:nvPr/>
          </p:nvSpPr>
          <p:spPr bwMode="gray">
            <a:xfrm>
              <a:off x="2272" y="2191"/>
              <a:ext cx="20" cy="6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2" name="Freeform 293"/>
            <p:cNvSpPr>
              <a:spLocks/>
            </p:cNvSpPr>
            <p:nvPr/>
          </p:nvSpPr>
          <p:spPr bwMode="gray">
            <a:xfrm>
              <a:off x="2296" y="2172"/>
              <a:ext cx="42" cy="46"/>
            </a:xfrm>
            <a:custGeom>
              <a:avLst/>
              <a:gdLst>
                <a:gd name="T0" fmla="*/ 0 w 42"/>
                <a:gd name="T1" fmla="*/ 46 h 46"/>
                <a:gd name="T2" fmla="*/ 42 w 42"/>
                <a:gd name="T3" fmla="*/ 22 h 46"/>
                <a:gd name="T4" fmla="*/ 0 w 42"/>
                <a:gd name="T5" fmla="*/ 0 h 46"/>
                <a:gd name="T6" fmla="*/ 0 w 42"/>
                <a:gd name="T7" fmla="*/ 46 h 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46"/>
                <a:gd name="T14" fmla="*/ 42 w 42"/>
                <a:gd name="T15" fmla="*/ 46 h 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46">
                  <a:moveTo>
                    <a:pt x="0" y="46"/>
                  </a:moveTo>
                  <a:lnTo>
                    <a:pt x="42" y="22"/>
                  </a:lnTo>
                  <a:lnTo>
                    <a:pt x="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993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7" name="Group 294"/>
          <p:cNvGrpSpPr>
            <a:grpSpLocks/>
          </p:cNvGrpSpPr>
          <p:nvPr/>
        </p:nvGrpSpPr>
        <p:grpSpPr bwMode="auto">
          <a:xfrm>
            <a:off x="3973514" y="4940304"/>
            <a:ext cx="254000" cy="74613"/>
            <a:chOff x="2146" y="2564"/>
            <a:chExt cx="113" cy="46"/>
          </a:xfrm>
        </p:grpSpPr>
        <p:sp>
          <p:nvSpPr>
            <p:cNvPr id="454" name="Rectangle 295"/>
            <p:cNvSpPr>
              <a:spLocks noChangeArrowheads="1"/>
            </p:cNvSpPr>
            <p:nvPr/>
          </p:nvSpPr>
          <p:spPr bwMode="gray">
            <a:xfrm>
              <a:off x="2239" y="2585"/>
              <a:ext cx="20" cy="6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5" name="Rectangle 296"/>
            <p:cNvSpPr>
              <a:spLocks noChangeArrowheads="1"/>
            </p:cNvSpPr>
            <p:nvPr/>
          </p:nvSpPr>
          <p:spPr bwMode="gray">
            <a:xfrm>
              <a:off x="2203" y="2585"/>
              <a:ext cx="21" cy="6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6" name="Rectangle 297"/>
            <p:cNvSpPr>
              <a:spLocks noChangeArrowheads="1"/>
            </p:cNvSpPr>
            <p:nvPr/>
          </p:nvSpPr>
          <p:spPr bwMode="gray">
            <a:xfrm>
              <a:off x="2185" y="2585"/>
              <a:ext cx="3" cy="6"/>
            </a:xfrm>
            <a:prstGeom prst="rect">
              <a:avLst/>
            </a:prstGeom>
            <a:solidFill>
              <a:srgbClr val="99336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7" name="Freeform 298"/>
            <p:cNvSpPr>
              <a:spLocks/>
            </p:cNvSpPr>
            <p:nvPr/>
          </p:nvSpPr>
          <p:spPr bwMode="gray">
            <a:xfrm>
              <a:off x="2146" y="2564"/>
              <a:ext cx="42" cy="46"/>
            </a:xfrm>
            <a:custGeom>
              <a:avLst/>
              <a:gdLst>
                <a:gd name="T0" fmla="*/ 42 w 42"/>
                <a:gd name="T1" fmla="*/ 0 h 46"/>
                <a:gd name="T2" fmla="*/ 0 w 42"/>
                <a:gd name="T3" fmla="*/ 24 h 46"/>
                <a:gd name="T4" fmla="*/ 42 w 42"/>
                <a:gd name="T5" fmla="*/ 46 h 46"/>
                <a:gd name="T6" fmla="*/ 42 w 42"/>
                <a:gd name="T7" fmla="*/ 0 h 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46"/>
                <a:gd name="T14" fmla="*/ 42 w 42"/>
                <a:gd name="T15" fmla="*/ 46 h 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46">
                  <a:moveTo>
                    <a:pt x="42" y="0"/>
                  </a:moveTo>
                  <a:lnTo>
                    <a:pt x="0" y="24"/>
                  </a:lnTo>
                  <a:lnTo>
                    <a:pt x="42" y="46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8" name="Group 299"/>
          <p:cNvGrpSpPr>
            <a:grpSpLocks/>
          </p:cNvGrpSpPr>
          <p:nvPr/>
        </p:nvGrpSpPr>
        <p:grpSpPr bwMode="auto">
          <a:xfrm>
            <a:off x="4256088" y="5445129"/>
            <a:ext cx="163512" cy="74613"/>
            <a:chOff x="2272" y="2878"/>
            <a:chExt cx="73" cy="46"/>
          </a:xfrm>
        </p:grpSpPr>
        <p:sp>
          <p:nvSpPr>
            <p:cNvPr id="459" name="Freeform 300"/>
            <p:cNvSpPr>
              <a:spLocks/>
            </p:cNvSpPr>
            <p:nvPr/>
          </p:nvSpPr>
          <p:spPr bwMode="gray">
            <a:xfrm>
              <a:off x="2272" y="2894"/>
              <a:ext cx="20" cy="7"/>
            </a:xfrm>
            <a:custGeom>
              <a:avLst/>
              <a:gdLst>
                <a:gd name="T0" fmla="*/ 0 w 20"/>
                <a:gd name="T1" fmla="*/ 0 h 7"/>
                <a:gd name="T2" fmla="*/ 0 w 20"/>
                <a:gd name="T3" fmla="*/ 6 h 7"/>
                <a:gd name="T4" fmla="*/ 20 w 20"/>
                <a:gd name="T5" fmla="*/ 7 h 7"/>
                <a:gd name="T6" fmla="*/ 20 w 20"/>
                <a:gd name="T7" fmla="*/ 2 h 7"/>
                <a:gd name="T8" fmla="*/ 0 w 20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0" y="0"/>
                  </a:moveTo>
                  <a:lnTo>
                    <a:pt x="0" y="6"/>
                  </a:lnTo>
                  <a:lnTo>
                    <a:pt x="20" y="7"/>
                  </a:lnTo>
                  <a:lnTo>
                    <a:pt x="2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0" name="Freeform 301"/>
            <p:cNvSpPr>
              <a:spLocks/>
            </p:cNvSpPr>
            <p:nvPr/>
          </p:nvSpPr>
          <p:spPr bwMode="gray">
            <a:xfrm>
              <a:off x="2301" y="2878"/>
              <a:ext cx="44" cy="46"/>
            </a:xfrm>
            <a:custGeom>
              <a:avLst/>
              <a:gdLst>
                <a:gd name="T0" fmla="*/ 0 w 44"/>
                <a:gd name="T1" fmla="*/ 46 h 46"/>
                <a:gd name="T2" fmla="*/ 44 w 44"/>
                <a:gd name="T3" fmla="*/ 26 h 46"/>
                <a:gd name="T4" fmla="*/ 4 w 44"/>
                <a:gd name="T5" fmla="*/ 0 h 46"/>
                <a:gd name="T6" fmla="*/ 0 w 44"/>
                <a:gd name="T7" fmla="*/ 46 h 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46"/>
                <a:gd name="T14" fmla="*/ 44 w 44"/>
                <a:gd name="T15" fmla="*/ 46 h 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46">
                  <a:moveTo>
                    <a:pt x="0" y="46"/>
                  </a:moveTo>
                  <a:lnTo>
                    <a:pt x="44" y="26"/>
                  </a:lnTo>
                  <a:lnTo>
                    <a:pt x="4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993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61" name="Freeform 302"/>
          <p:cNvSpPr>
            <a:spLocks/>
          </p:cNvSpPr>
          <p:nvPr/>
        </p:nvSpPr>
        <p:spPr bwMode="gray">
          <a:xfrm>
            <a:off x="7423152" y="3781427"/>
            <a:ext cx="146050" cy="773113"/>
          </a:xfrm>
          <a:custGeom>
            <a:avLst/>
            <a:gdLst>
              <a:gd name="T0" fmla="*/ 0 w 65"/>
              <a:gd name="T1" fmla="*/ 194484 h 481"/>
              <a:gd name="T2" fmla="*/ 38198 w 65"/>
              <a:gd name="T3" fmla="*/ 194484 h 481"/>
              <a:gd name="T4" fmla="*/ 38198 w 65"/>
              <a:gd name="T5" fmla="*/ 773113 h 481"/>
              <a:gd name="T6" fmla="*/ 110099 w 65"/>
              <a:gd name="T7" fmla="*/ 773113 h 481"/>
              <a:gd name="T8" fmla="*/ 110099 w 65"/>
              <a:gd name="T9" fmla="*/ 194484 h 481"/>
              <a:gd name="T10" fmla="*/ 146050 w 65"/>
              <a:gd name="T11" fmla="*/ 194484 h 481"/>
              <a:gd name="T12" fmla="*/ 71902 w 65"/>
              <a:gd name="T13" fmla="*/ 0 h 481"/>
              <a:gd name="T14" fmla="*/ 0 w 65"/>
              <a:gd name="T15" fmla="*/ 194484 h 48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"/>
              <a:gd name="T25" fmla="*/ 0 h 481"/>
              <a:gd name="T26" fmla="*/ 65 w 65"/>
              <a:gd name="T27" fmla="*/ 481 h 48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" h="481">
                <a:moveTo>
                  <a:pt x="0" y="121"/>
                </a:moveTo>
                <a:lnTo>
                  <a:pt x="17" y="121"/>
                </a:lnTo>
                <a:lnTo>
                  <a:pt x="17" y="481"/>
                </a:lnTo>
                <a:lnTo>
                  <a:pt x="49" y="481"/>
                </a:lnTo>
                <a:lnTo>
                  <a:pt x="49" y="121"/>
                </a:lnTo>
                <a:lnTo>
                  <a:pt x="65" y="121"/>
                </a:lnTo>
                <a:lnTo>
                  <a:pt x="32" y="0"/>
                </a:lnTo>
                <a:lnTo>
                  <a:pt x="0" y="121"/>
                </a:lnTo>
                <a:close/>
              </a:path>
            </a:pathLst>
          </a:custGeom>
          <a:solidFill>
            <a:srgbClr val="A4AACE"/>
          </a:solidFill>
          <a:ln w="793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9" name="Group 303"/>
          <p:cNvGrpSpPr>
            <a:grpSpLocks/>
          </p:cNvGrpSpPr>
          <p:nvPr/>
        </p:nvGrpSpPr>
        <p:grpSpPr bwMode="auto">
          <a:xfrm>
            <a:off x="5735640" y="5275263"/>
            <a:ext cx="827087" cy="449262"/>
            <a:chOff x="2931" y="2772"/>
            <a:chExt cx="368" cy="280"/>
          </a:xfrm>
        </p:grpSpPr>
        <p:sp>
          <p:nvSpPr>
            <p:cNvPr id="463" name="Freeform 304"/>
            <p:cNvSpPr>
              <a:spLocks/>
            </p:cNvSpPr>
            <p:nvPr/>
          </p:nvSpPr>
          <p:spPr bwMode="gray">
            <a:xfrm>
              <a:off x="2931" y="2772"/>
              <a:ext cx="303" cy="250"/>
            </a:xfrm>
            <a:custGeom>
              <a:avLst/>
              <a:gdLst>
                <a:gd name="T0" fmla="*/ 0 w 303"/>
                <a:gd name="T1" fmla="*/ 0 h 250"/>
                <a:gd name="T2" fmla="*/ 0 w 303"/>
                <a:gd name="T3" fmla="*/ 17 h 250"/>
                <a:gd name="T4" fmla="*/ 61 w 303"/>
                <a:gd name="T5" fmla="*/ 17 h 250"/>
                <a:gd name="T6" fmla="*/ 61 w 303"/>
                <a:gd name="T7" fmla="*/ 8 h 250"/>
                <a:gd name="T8" fmla="*/ 54 w 303"/>
                <a:gd name="T9" fmla="*/ 8 h 250"/>
                <a:gd name="T10" fmla="*/ 56 w 303"/>
                <a:gd name="T11" fmla="*/ 14 h 250"/>
                <a:gd name="T12" fmla="*/ 59 w 303"/>
                <a:gd name="T13" fmla="*/ 15 h 250"/>
                <a:gd name="T14" fmla="*/ 54 w 303"/>
                <a:gd name="T15" fmla="*/ 8 h 250"/>
                <a:gd name="T16" fmla="*/ 54 w 303"/>
                <a:gd name="T17" fmla="*/ 242 h 250"/>
                <a:gd name="T18" fmla="*/ 54 w 303"/>
                <a:gd name="T19" fmla="*/ 242 h 250"/>
                <a:gd name="T20" fmla="*/ 56 w 303"/>
                <a:gd name="T21" fmla="*/ 248 h 250"/>
                <a:gd name="T22" fmla="*/ 59 w 303"/>
                <a:gd name="T23" fmla="*/ 249 h 250"/>
                <a:gd name="T24" fmla="*/ 61 w 303"/>
                <a:gd name="T25" fmla="*/ 250 h 250"/>
                <a:gd name="T26" fmla="*/ 303 w 303"/>
                <a:gd name="T27" fmla="*/ 250 h 250"/>
                <a:gd name="T28" fmla="*/ 303 w 303"/>
                <a:gd name="T29" fmla="*/ 234 h 250"/>
                <a:gd name="T30" fmla="*/ 61 w 303"/>
                <a:gd name="T31" fmla="*/ 234 h 250"/>
                <a:gd name="T32" fmla="*/ 69 w 303"/>
                <a:gd name="T33" fmla="*/ 242 h 250"/>
                <a:gd name="T34" fmla="*/ 67 w 303"/>
                <a:gd name="T35" fmla="*/ 236 h 250"/>
                <a:gd name="T36" fmla="*/ 64 w 303"/>
                <a:gd name="T37" fmla="*/ 235 h 250"/>
                <a:gd name="T38" fmla="*/ 61 w 303"/>
                <a:gd name="T39" fmla="*/ 242 h 250"/>
                <a:gd name="T40" fmla="*/ 69 w 303"/>
                <a:gd name="T41" fmla="*/ 242 h 250"/>
                <a:gd name="T42" fmla="*/ 69 w 303"/>
                <a:gd name="T43" fmla="*/ 8 h 250"/>
                <a:gd name="T44" fmla="*/ 69 w 303"/>
                <a:gd name="T45" fmla="*/ 8 h 250"/>
                <a:gd name="T46" fmla="*/ 67 w 303"/>
                <a:gd name="T47" fmla="*/ 3 h 250"/>
                <a:gd name="T48" fmla="*/ 64 w 303"/>
                <a:gd name="T49" fmla="*/ 1 h 250"/>
                <a:gd name="T50" fmla="*/ 61 w 303"/>
                <a:gd name="T51" fmla="*/ 0 h 250"/>
                <a:gd name="T52" fmla="*/ 0 w 303"/>
                <a:gd name="T53" fmla="*/ 0 h 25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3"/>
                <a:gd name="T82" fmla="*/ 0 h 250"/>
                <a:gd name="T83" fmla="*/ 303 w 303"/>
                <a:gd name="T84" fmla="*/ 250 h 25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3" h="250">
                  <a:moveTo>
                    <a:pt x="0" y="0"/>
                  </a:moveTo>
                  <a:lnTo>
                    <a:pt x="0" y="17"/>
                  </a:lnTo>
                  <a:lnTo>
                    <a:pt x="61" y="17"/>
                  </a:lnTo>
                  <a:lnTo>
                    <a:pt x="61" y="8"/>
                  </a:lnTo>
                  <a:lnTo>
                    <a:pt x="54" y="8"/>
                  </a:lnTo>
                  <a:lnTo>
                    <a:pt x="56" y="14"/>
                  </a:lnTo>
                  <a:lnTo>
                    <a:pt x="59" y="15"/>
                  </a:lnTo>
                  <a:lnTo>
                    <a:pt x="54" y="8"/>
                  </a:lnTo>
                  <a:lnTo>
                    <a:pt x="54" y="242"/>
                  </a:lnTo>
                  <a:lnTo>
                    <a:pt x="56" y="248"/>
                  </a:lnTo>
                  <a:lnTo>
                    <a:pt x="59" y="249"/>
                  </a:lnTo>
                  <a:lnTo>
                    <a:pt x="61" y="250"/>
                  </a:lnTo>
                  <a:lnTo>
                    <a:pt x="303" y="250"/>
                  </a:lnTo>
                  <a:lnTo>
                    <a:pt x="303" y="234"/>
                  </a:lnTo>
                  <a:lnTo>
                    <a:pt x="61" y="234"/>
                  </a:lnTo>
                  <a:lnTo>
                    <a:pt x="69" y="242"/>
                  </a:lnTo>
                  <a:lnTo>
                    <a:pt x="67" y="236"/>
                  </a:lnTo>
                  <a:lnTo>
                    <a:pt x="64" y="235"/>
                  </a:lnTo>
                  <a:lnTo>
                    <a:pt x="61" y="242"/>
                  </a:lnTo>
                  <a:lnTo>
                    <a:pt x="69" y="242"/>
                  </a:lnTo>
                  <a:lnTo>
                    <a:pt x="69" y="8"/>
                  </a:lnTo>
                  <a:lnTo>
                    <a:pt x="67" y="3"/>
                  </a:lnTo>
                  <a:lnTo>
                    <a:pt x="64" y="1"/>
                  </a:lnTo>
                  <a:lnTo>
                    <a:pt x="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4" name="Freeform 305"/>
            <p:cNvSpPr>
              <a:spLocks/>
            </p:cNvSpPr>
            <p:nvPr/>
          </p:nvSpPr>
          <p:spPr bwMode="gray">
            <a:xfrm>
              <a:off x="3231" y="2978"/>
              <a:ext cx="68" cy="74"/>
            </a:xfrm>
            <a:custGeom>
              <a:avLst/>
              <a:gdLst>
                <a:gd name="T0" fmla="*/ 0 w 68"/>
                <a:gd name="T1" fmla="*/ 74 h 74"/>
                <a:gd name="T2" fmla="*/ 68 w 68"/>
                <a:gd name="T3" fmla="*/ 36 h 74"/>
                <a:gd name="T4" fmla="*/ 0 w 68"/>
                <a:gd name="T5" fmla="*/ 0 h 74"/>
                <a:gd name="T6" fmla="*/ 0 w 68"/>
                <a:gd name="T7" fmla="*/ 74 h 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8"/>
                <a:gd name="T13" fmla="*/ 0 h 74"/>
                <a:gd name="T14" fmla="*/ 68 w 68"/>
                <a:gd name="T15" fmla="*/ 74 h 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8" h="74">
                  <a:moveTo>
                    <a:pt x="0" y="74"/>
                  </a:moveTo>
                  <a:lnTo>
                    <a:pt x="68" y="36"/>
                  </a:lnTo>
                  <a:lnTo>
                    <a:pt x="0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44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>
                <a:solidFill>
                  <a:srgbClr val="000000"/>
                </a:solidFill>
              </a:rPr>
              <a:t>기준 정보 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용어 </a:t>
            </a:r>
            <a:endParaRPr lang="ko-KR" altLang="en-US" sz="1600" b="1" dirty="0">
              <a:solidFill>
                <a:srgbClr val="000000"/>
              </a:solidFill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4" name="Rectangle 308"/>
          <p:cNvSpPr>
            <a:spLocks noChangeArrowheads="1"/>
          </p:cNvSpPr>
          <p:nvPr/>
        </p:nvSpPr>
        <p:spPr bwMode="auto">
          <a:xfrm>
            <a:off x="304800" y="228601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>
              <a:buFontTx/>
              <a:buAutoNum type="romanUcPeriod" startAt="2"/>
            </a:pPr>
            <a:r>
              <a:rPr kumimoji="1" lang="en-US" altLang="ko-KR" sz="2000" b="1" dirty="0">
                <a:solidFill>
                  <a:prstClr val="black"/>
                </a:solidFill>
                <a:ea typeface="돋움" pitchFamily="50" charset="-127"/>
              </a:rPr>
              <a:t>Master Overview</a:t>
            </a:r>
          </a:p>
        </p:txBody>
      </p:sp>
      <p:sp>
        <p:nvSpPr>
          <p:cNvPr id="314" name="Text Box 3"/>
          <p:cNvSpPr txBox="1">
            <a:spLocks noChangeArrowheads="1"/>
          </p:cNvSpPr>
          <p:nvPr/>
        </p:nvSpPr>
        <p:spPr bwMode="gray">
          <a:xfrm>
            <a:off x="251520" y="1643067"/>
            <a:ext cx="8640960" cy="4789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charset="-127"/>
              </a:rPr>
              <a:t>Material: </a:t>
            </a:r>
            <a:endParaRPr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lang="en-US" altLang="ko-KR" sz="1400" b="1" dirty="0" smtClean="0">
                <a:latin typeface="굴림" charset="-127"/>
              </a:rPr>
              <a:t>Material </a:t>
            </a:r>
            <a:r>
              <a:rPr lang="ko-KR" altLang="en-US" sz="1400" b="1" dirty="0" err="1" smtClean="0">
                <a:latin typeface="굴림" charset="-127"/>
              </a:rPr>
              <a:t>은</a:t>
            </a:r>
            <a:r>
              <a:rPr kumimoji="1" lang="ko-KR" altLang="en-US" sz="1400" b="1" dirty="0" err="1" smtClean="0">
                <a:solidFill>
                  <a:schemeClr val="tx1"/>
                </a:solidFill>
                <a:latin typeface="굴림" charset="-127"/>
              </a:rPr>
              <a:t>기업에서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구매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생산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저장  또는 판매하는 유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무형의 제품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반제품 또는 원자재 등을 관리 하는 기업의 기준 정보로  자재유형 별로 다양하게 관리할 수 있습니다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endParaRPr kumimoji="1"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charset="-127"/>
              </a:rPr>
              <a:t>BOM:</a:t>
            </a:r>
            <a:endParaRPr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kumimoji="1" lang="en-US" altLang="ko-KR" sz="1400" b="1" dirty="0" smtClean="0">
                <a:latin typeface="굴림" charset="-127"/>
              </a:rPr>
              <a:t>BOM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굴림" charset="-127"/>
              </a:rPr>
              <a:t>는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제품 또는 반제품을 만들기 위하여 필요한 성분 원자재의 수량과  단위를 관리하기 위한 기준 정보로 각종 설계 도면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문서 등 생산의 보조 정보도 함께 관리가 가능합니다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endParaRPr kumimoji="1"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작업장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(Work Center): </a:t>
            </a: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작업장은 생산 활동 또는 작업이 이루어 지는 장소로 생산 일정계획의 수립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제품제조 원가의 계산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작업 부하의 계산의 기본이 됩니다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§"/>
            </a:pPr>
            <a:endParaRPr kumimoji="1"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spcBef>
                <a:spcPct val="30000"/>
              </a:spcBef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공정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굴림" charset="-127"/>
              </a:rPr>
              <a:t>(Routing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)</a:t>
            </a:r>
          </a:p>
          <a:p>
            <a:pPr algn="just">
              <a:spcBef>
                <a:spcPct val="30000"/>
              </a:spcBef>
              <a:buFont typeface="Wingdings" pitchFamily="2" charset="2"/>
              <a:buNone/>
            </a:pPr>
            <a:r>
              <a:rPr kumimoji="1" lang="ko-KR" altLang="en-US" sz="1400" b="1" dirty="0" smtClean="0">
                <a:solidFill>
                  <a:schemeClr val="tx1"/>
                </a:solidFill>
                <a:latin typeface="굴림" charset="-127"/>
              </a:rPr>
              <a:t>공정은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원자재로부터 제품을 만드는 각각의 제조 과정 등을 단계적으로 기술한 것으로 작업장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원자재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생산 치 공구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Q/C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검사 항목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, </a:t>
            </a:r>
            <a:r>
              <a:rPr kumimoji="1" lang="ko-KR" altLang="en-US" sz="1400" b="1" dirty="0">
                <a:solidFill>
                  <a:schemeClr val="tx1"/>
                </a:solidFill>
                <a:latin typeface="굴림" charset="-127"/>
              </a:rPr>
              <a:t>유도 지점 등을 연결하여 관리 할 수 있습니다</a:t>
            </a:r>
            <a:r>
              <a:rPr kumimoji="1" lang="en-US" altLang="ko-KR" sz="1400" b="1" dirty="0">
                <a:solidFill>
                  <a:schemeClr val="tx1"/>
                </a:solidFill>
                <a:latin typeface="굴림" charset="-127"/>
              </a:rPr>
              <a:t>.</a:t>
            </a:r>
          </a:p>
          <a:p>
            <a:pPr algn="just">
              <a:spcBef>
                <a:spcPct val="30000"/>
              </a:spcBef>
              <a:buFont typeface="Wingdings" pitchFamily="2" charset="2"/>
              <a:buChar char="§"/>
            </a:pPr>
            <a:endParaRPr kumimoji="1" lang="en-US" altLang="ko-KR" sz="1400" b="1" dirty="0">
              <a:solidFill>
                <a:schemeClr val="tx1"/>
              </a:solidFill>
              <a:latin typeface="굴림" charset="-127"/>
            </a:endParaRPr>
          </a:p>
          <a:p>
            <a:pPr algn="just">
              <a:spcBef>
                <a:spcPct val="30000"/>
              </a:spcBef>
              <a:buFont typeface="Wingdings" pitchFamily="2" charset="2"/>
              <a:buNone/>
            </a:pPr>
            <a:endParaRPr kumimoji="1" lang="en-US" altLang="ko-KR" sz="1400" b="1" dirty="0">
              <a:solidFill>
                <a:schemeClr val="tx1"/>
              </a:solidFill>
              <a:latin typeface="굴림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각종 관리자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51522" y="908725"/>
          <a:ext cx="4032449" cy="5519157"/>
        </p:xfrm>
        <a:graphic>
          <a:graphicData uri="http://schemas.openxmlformats.org/drawingml/2006/table">
            <a:tbl>
              <a:tblPr/>
              <a:tblGrid>
                <a:gridCol w="796773"/>
                <a:gridCol w="1020258"/>
                <a:gridCol w="1360344"/>
                <a:gridCol w="855074"/>
              </a:tblGrid>
              <a:tr h="31768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생산 감독자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생산 감독자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생산 감독자 내역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AGM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VGS(CGS)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MSB(UXL)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VR1278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ZZZ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Dummy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관리자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외주가공품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76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GJZ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광주제품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355976" y="908720"/>
          <a:ext cx="4660900" cy="5544618"/>
        </p:xfrm>
        <a:graphic>
          <a:graphicData uri="http://schemas.openxmlformats.org/drawingml/2006/table">
            <a:tbl>
              <a:tblPr/>
              <a:tblGrid>
                <a:gridCol w="792735"/>
                <a:gridCol w="1127021"/>
                <a:gridCol w="1919756"/>
                <a:gridCol w="821388"/>
              </a:tblGrid>
              <a:tr h="32615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생산감독자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PLANT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생산감독자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생산감독자내역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Strip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연분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Expander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P21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P31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GMH-Mixing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</a:t>
                      </a:r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극판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GMH-Cell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모듈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GMH-Pack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완성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ZZZ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Dummy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관리자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외주가공품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M20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6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CWZ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창원제품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60963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Rectangle 308"/>
          <p:cNvSpPr>
            <a:spLocks noChangeArrowheads="1"/>
          </p:cNvSpPr>
          <p:nvPr/>
        </p:nvSpPr>
        <p:spPr bwMode="auto">
          <a:xfrm>
            <a:off x="304800" y="228600"/>
            <a:ext cx="37338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defTabSz="762000" eaLnBrk="1" hangingPunct="1"/>
            <a:r>
              <a:rPr kumimoji="1" lang="ko-KR" altLang="en-US" sz="2000" b="1" dirty="0" smtClean="0">
                <a:ea typeface="돋움" pitchFamily="50" charset="-127"/>
              </a:rPr>
              <a:t>각종 관리자</a:t>
            </a:r>
            <a:endParaRPr kumimoji="1" lang="en-US" altLang="ko-KR" sz="2000" b="1" dirty="0">
              <a:solidFill>
                <a:schemeClr val="tx1"/>
              </a:solidFill>
              <a:ea typeface="돋움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93364" y="865139"/>
          <a:ext cx="4248472" cy="1951077"/>
        </p:xfrm>
        <a:graphic>
          <a:graphicData uri="http://schemas.openxmlformats.org/drawingml/2006/table">
            <a:tbl>
              <a:tblPr/>
              <a:tblGrid>
                <a:gridCol w="839457"/>
                <a:gridCol w="1074915"/>
                <a:gridCol w="1433220"/>
                <a:gridCol w="900880"/>
              </a:tblGrid>
              <a:tr h="21602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관리자 </a:t>
                      </a:r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 </a:t>
                      </a:r>
                      <a:r>
                        <a:rPr lang="en-US" altLang="ko-KR" sz="1400" dirty="0" smtClean="0"/>
                        <a:t>material requirement planning 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 Controller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 Controller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FERT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HALB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반재공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WIP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ZZZ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Dummy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관리자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외주가공품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GJZ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광주제품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93367" y="3212936"/>
          <a:ext cx="4134619" cy="2880360"/>
        </p:xfrm>
        <a:graphic>
          <a:graphicData uri="http://schemas.openxmlformats.org/drawingml/2006/table">
            <a:tbl>
              <a:tblPr/>
              <a:tblGrid>
                <a:gridCol w="839457"/>
                <a:gridCol w="1074914"/>
                <a:gridCol w="1433220"/>
                <a:gridCol w="787028"/>
              </a:tblGrid>
              <a:tr h="15240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계획자 그룹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계획자 그룹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계획자 그룹 내역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_1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연도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연도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화성절단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산전조립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산전 충전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완성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무누액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조립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충전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무누액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완성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VGS/CGS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조립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완성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차량 조립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차량 충전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완성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ZZZ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Dummy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관리자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외주가공품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692226" y="869848"/>
          <a:ext cx="4248472" cy="1994535"/>
        </p:xfrm>
        <a:graphic>
          <a:graphicData uri="http://schemas.openxmlformats.org/drawingml/2006/table">
            <a:tbl>
              <a:tblPr/>
              <a:tblGrid>
                <a:gridCol w="722589"/>
                <a:gridCol w="1027294"/>
                <a:gridCol w="1749883"/>
                <a:gridCol w="748706"/>
              </a:tblGrid>
              <a:tr h="15240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MRP </a:t>
                      </a:r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관리자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PLANT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MRP controller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MRP controller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내역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_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_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반제공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_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ZZZ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Dummy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관리자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외주가공품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CWZ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창원제품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860032" y="3212980"/>
          <a:ext cx="4116916" cy="3483129"/>
        </p:xfrm>
        <a:graphic>
          <a:graphicData uri="http://schemas.openxmlformats.org/drawingml/2006/table">
            <a:tbl>
              <a:tblPr/>
              <a:tblGrid>
                <a:gridCol w="610795"/>
                <a:gridCol w="856699"/>
                <a:gridCol w="1642007"/>
                <a:gridCol w="1007415"/>
              </a:tblGrid>
              <a:tr h="12700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계획자그룹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PLANT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계획자그룹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계획자그룹내역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P01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Strip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P02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연분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P03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Expander/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숙성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5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P12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공장충전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출하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P21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79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P22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공장충전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출하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P31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차조립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4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P32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공장충전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출하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GMH-Mixing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N51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극판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N52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GMH-CELL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2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N53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주액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완성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N54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GMH-PACK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완성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ZZZ</a:t>
                      </a:r>
                    </a:p>
                  </a:txBody>
                  <a:tcPr marL="7937" marR="7937" marT="79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Dummy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관리자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/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M10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외주가공품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1200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M20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용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8496944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179513" y="332658"/>
            <a:ext cx="8708776" cy="6331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매개변수를 지정하여 기본 사용자 프로 파일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플랜트 등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을 자동 입력시키는 방법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F1 </a:t>
            </a:r>
            <a:r>
              <a:rPr lang="ko-KR" altLang="en-US" sz="1400" b="1" dirty="0" smtClean="0">
                <a:latin typeface="+mn-ea"/>
              </a:rPr>
              <a:t>키 클릭 → 기술정보 클릭 → 매개변수 </a:t>
            </a:r>
            <a:r>
              <a:rPr lang="en-US" altLang="ko-KR" sz="1400" b="1" dirty="0" smtClean="0">
                <a:latin typeface="+mn-ea"/>
              </a:rPr>
              <a:t>ID </a:t>
            </a:r>
            <a:r>
              <a:rPr lang="ko-KR" altLang="en-US" sz="1400" b="1" dirty="0" smtClean="0">
                <a:latin typeface="+mn-ea"/>
              </a:rPr>
              <a:t>복사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6" name="Text Box 1140"/>
          <p:cNvSpPr txBox="1">
            <a:spLocks noChangeArrowheads="1"/>
          </p:cNvSpPr>
          <p:nvPr/>
        </p:nvSpPr>
        <p:spPr bwMode="auto">
          <a:xfrm>
            <a:off x="6300192" y="2132857"/>
            <a:ext cx="1440160" cy="30995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smtClean="0"/>
              <a:t>기술정보 클릭</a:t>
            </a:r>
            <a:endParaRPr lang="en-US" altLang="ko-KR" sz="1400" dirty="0"/>
          </a:p>
        </p:txBody>
      </p:sp>
      <p:cxnSp>
        <p:nvCxnSpPr>
          <p:cNvPr id="8" name="직선 화살표 연결선 7"/>
          <p:cNvCxnSpPr>
            <a:stCxn id="6" idx="1"/>
          </p:cNvCxnSpPr>
          <p:nvPr/>
        </p:nvCxnSpPr>
        <p:spPr>
          <a:xfrm flipH="1" flipV="1">
            <a:off x="5436096" y="1988840"/>
            <a:ext cx="864096" cy="298996"/>
          </a:xfrm>
          <a:prstGeom prst="straightConnector1">
            <a:avLst/>
          </a:prstGeom>
          <a:ln w="15875">
            <a:solidFill>
              <a:srgbClr val="00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6345" y="3068962"/>
            <a:ext cx="4241651" cy="3018979"/>
          </a:xfrm>
          <a:prstGeom prst="rect">
            <a:avLst/>
          </a:prstGeom>
          <a:noFill/>
          <a:ln w="15875">
            <a:solidFill>
              <a:srgbClr val="660066"/>
            </a:solidFill>
            <a:miter lim="800000"/>
            <a:headEnd/>
            <a:tailEnd/>
          </a:ln>
        </p:spPr>
      </p:pic>
      <p:sp>
        <p:nvSpPr>
          <p:cNvPr id="10" name="아래쪽 화살표 9"/>
          <p:cNvSpPr/>
          <p:nvPr/>
        </p:nvSpPr>
        <p:spPr>
          <a:xfrm>
            <a:off x="6804248" y="2512650"/>
            <a:ext cx="432048" cy="504056"/>
          </a:xfrm>
          <a:prstGeom prst="downArrow">
            <a:avLst/>
          </a:prstGeom>
          <a:solidFill>
            <a:srgbClr val="0000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084169" y="5085184"/>
            <a:ext cx="1152128" cy="216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56792"/>
            <a:ext cx="3960440" cy="4763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79513" y="332656"/>
            <a:ext cx="8708776" cy="9562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매개변수를 지정하여 기본 사용자 프로 파일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플랜트 등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을 자동 입력시키는 방법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F1 </a:t>
            </a:r>
            <a:r>
              <a:rPr lang="ko-KR" altLang="en-US" sz="1400" b="1" dirty="0" smtClean="0">
                <a:latin typeface="+mn-ea"/>
              </a:rPr>
              <a:t>키 클릭 → 기술정보 클릭 → 매개변수 </a:t>
            </a:r>
            <a:r>
              <a:rPr lang="en-US" altLang="ko-KR" sz="1400" b="1" dirty="0" smtClean="0">
                <a:latin typeface="+mn-ea"/>
              </a:rPr>
              <a:t>ID </a:t>
            </a:r>
            <a:r>
              <a:rPr lang="ko-KR" altLang="en-US" sz="1400" b="1" dirty="0" smtClean="0">
                <a:latin typeface="+mn-ea"/>
              </a:rPr>
              <a:t>복사 </a:t>
            </a:r>
            <a:r>
              <a:rPr lang="en-US" altLang="ko-KR" sz="1400" b="1" dirty="0" smtClean="0">
                <a:latin typeface="+mn-ea"/>
              </a:rPr>
              <a:t>→</a:t>
            </a:r>
            <a:r>
              <a:rPr lang="ko-KR" altLang="en-US" sz="1400" b="1" dirty="0" smtClean="0">
                <a:latin typeface="+mn-ea"/>
              </a:rPr>
              <a:t>상단 시스템 →사용자 프로파일 →고유데이터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→ 매개변수→ 매개변수 </a:t>
            </a:r>
            <a:r>
              <a:rPr lang="en-US" altLang="ko-KR" sz="1400" b="1" dirty="0" smtClean="0">
                <a:latin typeface="+mn-ea"/>
              </a:rPr>
              <a:t>ID</a:t>
            </a:r>
            <a:r>
              <a:rPr lang="ko-KR" altLang="en-US" sz="1400" b="1" dirty="0" smtClean="0">
                <a:latin typeface="+mn-ea"/>
              </a:rPr>
              <a:t>입력 → 저장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6" name="사각형 설명선 5"/>
          <p:cNvSpPr/>
          <p:nvPr/>
        </p:nvSpPr>
        <p:spPr>
          <a:xfrm>
            <a:off x="899592" y="1772816"/>
            <a:ext cx="1296144" cy="504056"/>
          </a:xfrm>
          <a:prstGeom prst="wedgeRectCallout">
            <a:avLst>
              <a:gd name="adj1" fmla="val -30911"/>
              <a:gd name="adj2" fmla="val 97054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1. </a:t>
            </a:r>
            <a:r>
              <a:rPr lang="ko-KR" altLang="en-US" sz="1200" dirty="0" smtClean="0">
                <a:solidFill>
                  <a:schemeClr val="tx1"/>
                </a:solidFill>
              </a:rPr>
              <a:t>클릭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484784"/>
            <a:ext cx="529208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733256"/>
            <a:ext cx="4968552" cy="2929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9" name="오른쪽 화살표 8"/>
          <p:cNvSpPr/>
          <p:nvPr/>
        </p:nvSpPr>
        <p:spPr>
          <a:xfrm>
            <a:off x="3275856" y="3212976"/>
            <a:ext cx="576064" cy="648072"/>
          </a:xfrm>
          <a:prstGeom prst="rightArrow">
            <a:avLst/>
          </a:prstGeom>
          <a:solidFill>
            <a:srgbClr val="0000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아래쪽 화살표 9"/>
          <p:cNvSpPr/>
          <p:nvPr/>
        </p:nvSpPr>
        <p:spPr>
          <a:xfrm>
            <a:off x="5724128" y="5085184"/>
            <a:ext cx="720080" cy="576064"/>
          </a:xfrm>
          <a:prstGeom prst="downArrow">
            <a:avLst/>
          </a:prstGeom>
          <a:solidFill>
            <a:srgbClr val="0000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54973" y="3073400"/>
            <a:ext cx="573844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코드 체계</a:t>
            </a: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endParaRPr lang="en-US" altLang="ko-KR" sz="2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eaLnBrk="0" hangingPunct="0">
              <a:lnSpc>
                <a:spcPct val="150000"/>
              </a:lnSpc>
            </a:pPr>
            <a:endParaRPr lang="en-US" altLang="ko-KR" sz="20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5843954" y="5424489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2013.2.1</a:t>
            </a:r>
            <a:endParaRPr lang="en-US" altLang="ko-KR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788" y="1056322"/>
            <a:ext cx="5120640" cy="44926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60202" y="1013248"/>
            <a:ext cx="8059776" cy="529706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/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/>
              </a:rPr>
              <a:t>0. 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정비 일정 계획</a:t>
            </a:r>
            <a:endParaRPr lang="en-US" altLang="ko-KR" sz="1600" b="1" kern="0" dirty="0" smtClean="0">
              <a:latin typeface="맑은 고딕"/>
              <a:ea typeface="맑은 고딕"/>
            </a:endParaRP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AutoNum type="arabicPeriod"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신 코트 체계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/>
            </a:r>
            <a:b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</a:b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1.1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광주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CODE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 </a:t>
            </a:r>
            <a:r>
              <a:rPr kumimoji="0" lang="ko-KR" altLang="en-US" sz="1800" b="1" i="0" u="none" strike="noStrike" kern="0" cap="none" spc="0" normalizeH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체계</a:t>
            </a:r>
            <a: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600" b="1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</a:b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1.2 </a:t>
            </a:r>
            <a:r>
              <a:rPr lang="ko-KR" altLang="en-US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창원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CODE </a:t>
            </a:r>
            <a:r>
              <a:rPr lang="ko-KR" altLang="en-US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체계</a:t>
            </a:r>
            <a:endParaRPr lang="en-US" altLang="ko-KR" sz="1600" b="1" kern="0" dirty="0" smtClean="0">
              <a:solidFill>
                <a:schemeClr val="bg1">
                  <a:lumMod val="50000"/>
                </a:schemeClr>
              </a:solidFill>
              <a:latin typeface="+mn-ea"/>
              <a:ea typeface="+mn-ea"/>
            </a:endParaRP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AutoNum type="arabicPeriod"/>
              <a:tabLst/>
              <a:defRPr/>
            </a:pPr>
            <a:r>
              <a:rPr lang="ko-KR" altLang="en-US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신 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DESCRIPTION </a:t>
            </a:r>
            <a:r>
              <a:rPr lang="ko-KR" altLang="en-US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체계</a:t>
            </a:r>
            <a:endParaRPr lang="en-US" altLang="ko-KR" sz="1600" b="1" kern="0" dirty="0" smtClean="0">
              <a:solidFill>
                <a:schemeClr val="bg1">
                  <a:lumMod val="50000"/>
                </a:schemeClr>
              </a:solidFill>
              <a:latin typeface="+mn-ea"/>
              <a:ea typeface="+mn-ea"/>
            </a:endParaRP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     (</a:t>
            </a:r>
            <a:r>
              <a:rPr lang="ko-KR" altLang="en-US" sz="1600" b="1" kern="0" dirty="0" err="1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유첨</a:t>
            </a:r>
            <a:r>
              <a:rPr lang="en-US" altLang="ko-KR" sz="1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)</a:t>
            </a:r>
            <a:endParaRPr lang="ko-KR" altLang="en-US" sz="1600" b="1" kern="0" dirty="0" smtClean="0">
              <a:solidFill>
                <a:schemeClr val="bg1">
                  <a:lumMod val="50000"/>
                </a:schemeClr>
              </a:solidFill>
              <a:latin typeface="+mn-ea"/>
              <a:ea typeface="+mn-ea"/>
            </a:endParaRP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</a:rPr>
              <a:t>3. SAP BOM LAY OUT(</a:t>
            </a: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CS03)</a:t>
            </a: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   3.1 </a:t>
            </a:r>
            <a:r>
              <a:rPr lang="ko-KR" altLang="en-US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일반 </a:t>
            </a: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BOM</a:t>
            </a:r>
          </a:p>
          <a:p>
            <a:pPr marL="342900" marR="0" lvl="0" indent="-342900" algn="l" defTabSz="91440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   3.2 SUPER BOM</a:t>
            </a:r>
          </a:p>
          <a:p>
            <a:pPr marL="342900" indent="-342900" algn="l" fontAlgn="auto" latinLnBrk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4. </a:t>
            </a:r>
            <a:r>
              <a:rPr lang="ko-KR" altLang="en-US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검증 절차</a:t>
            </a:r>
            <a:endParaRPr lang="en-US" altLang="ko-KR" sz="1800" b="1" kern="0" dirty="0" smtClean="0">
              <a:solidFill>
                <a:schemeClr val="bg1">
                  <a:lumMod val="50000"/>
                </a:schemeClr>
              </a:solidFill>
              <a:latin typeface="+mn-ea"/>
              <a:ea typeface="+mn-ea"/>
            </a:endParaRPr>
          </a:p>
          <a:p>
            <a:pPr marL="342900" indent="-342900" algn="l" fontAlgn="auto" latinLnBrk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  4.1 BOM </a:t>
            </a:r>
            <a:r>
              <a:rPr lang="ko-KR" altLang="en-US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전개 </a:t>
            </a:r>
            <a:r>
              <a:rPr lang="en-US" altLang="ko-KR" sz="18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REPORT(ZPPR0010)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13797"/>
            <a:ext cx="8270419" cy="369332"/>
          </a:xfrm>
        </p:spPr>
        <p:txBody>
          <a:bodyPr anchor="ctr"/>
          <a:lstStyle/>
          <a:p>
            <a:pPr lvl="0">
              <a:defRPr/>
            </a:pPr>
            <a:r>
              <a:rPr lang="en-US" sz="2400" dirty="0" smtClean="0">
                <a:latin typeface="+mn-ea"/>
                <a:ea typeface="+mn-ea"/>
              </a:rPr>
              <a:t>Agenda</a:t>
            </a:r>
            <a:endParaRPr lang="en-US" sz="2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39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사용자 </a:t>
            </a:r>
            <a:r>
              <a:rPr lang="ko-KR" altLang="en-US" dirty="0" smtClean="0"/>
              <a:t>교육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목적 및 추진 방안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일선 현업이 새로운 시스템을 통해 업무를 제 때에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제대로 수행하기 위해서 변화된 </a:t>
            </a:r>
            <a:r>
              <a:rPr lang="en-US" altLang="ko-KR" dirty="0" smtClean="0"/>
              <a:t>To-Be </a:t>
            </a:r>
            <a:r>
              <a:rPr lang="ko-KR" altLang="en-US" dirty="0" smtClean="0"/>
              <a:t>프로세스와 시스템에 대한 이해도 제고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시스템 활용 역량 확보를 목적으로 함</a:t>
            </a:r>
            <a:endParaRPr lang="en-US" dirty="0"/>
          </a:p>
        </p:txBody>
      </p:sp>
      <p:sp>
        <p:nvSpPr>
          <p:cNvPr id="29" name="모서리가 둥근 직사각형 28"/>
          <p:cNvSpPr/>
          <p:nvPr/>
        </p:nvSpPr>
        <p:spPr bwMode="auto">
          <a:xfrm>
            <a:off x="2042745" y="5658508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b="1" dirty="0" smtClean="0">
                <a:solidFill>
                  <a:schemeClr val="tx1"/>
                </a:solidFill>
              </a:rPr>
              <a:t>To-Be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에 </a:t>
            </a:r>
            <a:r>
              <a:rPr lang="ko-KR" altLang="en-US" sz="1200" b="1" dirty="0">
                <a:solidFill>
                  <a:schemeClr val="tx1"/>
                </a:solidFill>
              </a:rPr>
              <a:t>대한 변화</a:t>
            </a:r>
            <a:r>
              <a:rPr lang="en-US" altLang="ko-KR" sz="1200" b="1" dirty="0">
                <a:solidFill>
                  <a:schemeClr val="tx1"/>
                </a:solidFill>
              </a:rPr>
              <a:t/>
            </a:r>
            <a:br>
              <a:rPr lang="en-US" altLang="ko-KR" sz="1200" b="1" dirty="0">
                <a:solidFill>
                  <a:schemeClr val="tx1"/>
                </a:solidFill>
              </a:rPr>
            </a:br>
            <a:r>
              <a:rPr lang="ko-KR" altLang="en-US" sz="1200" b="1" dirty="0">
                <a:solidFill>
                  <a:schemeClr val="tx1"/>
                </a:solidFill>
              </a:rPr>
              <a:t>이해 촉진 </a:t>
            </a:r>
            <a:endParaRPr lang="en-US" sz="1200" b="1" dirty="0">
              <a:solidFill>
                <a:schemeClr val="tx1"/>
              </a:solidFill>
            </a:endParaRPr>
          </a:p>
        </p:txBody>
      </p:sp>
      <p:grpSp>
        <p:nvGrpSpPr>
          <p:cNvPr id="5" name="그룹 61"/>
          <p:cNvGrpSpPr>
            <a:grpSpLocks/>
          </p:cNvGrpSpPr>
          <p:nvPr/>
        </p:nvGrpSpPr>
        <p:grpSpPr bwMode="auto">
          <a:xfrm>
            <a:off x="1905000" y="2210939"/>
            <a:ext cx="2170235" cy="3985668"/>
            <a:chOff x="1594242" y="1865667"/>
            <a:chExt cx="7005210" cy="4294747"/>
          </a:xfrm>
        </p:grpSpPr>
        <p:sp>
          <p:nvSpPr>
            <p:cNvPr id="36" name="Line 39"/>
            <p:cNvSpPr>
              <a:spLocks noChangeShapeType="1"/>
            </p:cNvSpPr>
            <p:nvPr/>
          </p:nvSpPr>
          <p:spPr bwMode="auto">
            <a:xfrm flipV="1">
              <a:off x="1594246" y="1865667"/>
              <a:ext cx="23222" cy="429474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stealth" w="med" len="lg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 rot="-5400000">
              <a:off x="5090062" y="2639366"/>
              <a:ext cx="13570" cy="700521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med" len="lg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1339129" y="1613495"/>
            <a:ext cx="2284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dirty="0" smtClean="0">
                <a:ea typeface="맑은 고딕" pitchFamily="50" charset="-127"/>
              </a:rPr>
              <a:t>프로젝트 단계별 </a:t>
            </a:r>
            <a:r>
              <a:rPr lang="ko-KR" altLang="en-US" sz="1400" b="1" dirty="0">
                <a:ea typeface="맑은 고딕" pitchFamily="50" charset="-127"/>
              </a:rPr>
              <a:t>교육목적</a:t>
            </a:r>
          </a:p>
        </p:txBody>
      </p:sp>
      <p:cxnSp>
        <p:nvCxnSpPr>
          <p:cNvPr id="39" name="Straight Connector 4"/>
          <p:cNvCxnSpPr/>
          <p:nvPr/>
        </p:nvCxnSpPr>
        <p:spPr>
          <a:xfrm>
            <a:off x="1215336" y="1946870"/>
            <a:ext cx="25321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ounded Rectangle 5"/>
          <p:cNvSpPr/>
          <p:nvPr/>
        </p:nvSpPr>
        <p:spPr>
          <a:xfrm>
            <a:off x="398584" y="3239639"/>
            <a:ext cx="1434905" cy="857250"/>
          </a:xfrm>
          <a:prstGeom prst="round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오픈 이후 안정화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(1.5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개월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45" name="Rounded Rectangle 60"/>
          <p:cNvSpPr/>
          <p:nvPr/>
        </p:nvSpPr>
        <p:spPr>
          <a:xfrm>
            <a:off x="398584" y="4232349"/>
            <a:ext cx="1434905" cy="85566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테스트 및 이행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(3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개월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46" name="Rounded Rectangle 61"/>
          <p:cNvSpPr/>
          <p:nvPr/>
        </p:nvSpPr>
        <p:spPr>
          <a:xfrm>
            <a:off x="398584" y="5223470"/>
            <a:ext cx="1434905" cy="85566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분석 설계 및 구축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(4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개월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49" name="Rounded Rectangle 5"/>
          <p:cNvSpPr/>
          <p:nvPr/>
        </p:nvSpPr>
        <p:spPr>
          <a:xfrm>
            <a:off x="398584" y="2246930"/>
            <a:ext cx="1434905" cy="857250"/>
          </a:xfrm>
          <a:prstGeom prst="roundRect">
            <a:avLst/>
          </a:prstGeom>
          <a:solidFill>
            <a:srgbClr val="96969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본격 활용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 bwMode="auto">
          <a:xfrm>
            <a:off x="2042745" y="5200827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tx1"/>
                </a:solidFill>
              </a:rPr>
              <a:t>ERP </a:t>
            </a:r>
            <a:r>
              <a:rPr lang="ko-KR" altLang="en-US" sz="1200" b="1" dirty="0">
                <a:solidFill>
                  <a:schemeClr val="tx1"/>
                </a:solidFill>
              </a:rPr>
              <a:t>구축 활동에 대한</a:t>
            </a:r>
            <a:r>
              <a:rPr lang="en-US" altLang="ko-KR" sz="1200" b="1" dirty="0">
                <a:solidFill>
                  <a:schemeClr val="tx1"/>
                </a:solidFill>
              </a:rPr>
              <a:t/>
            </a:r>
            <a:br>
              <a:rPr lang="en-US" altLang="ko-KR" sz="1200" b="1" dirty="0">
                <a:solidFill>
                  <a:schemeClr val="tx1"/>
                </a:solidFill>
              </a:rPr>
            </a:br>
            <a:r>
              <a:rPr lang="ko-KR" altLang="en-US" sz="1200" b="1" dirty="0">
                <a:solidFill>
                  <a:schemeClr val="tx1"/>
                </a:solidFill>
              </a:rPr>
              <a:t>수용적 태도 조성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1" name="모서리가 둥근 직사각형 50"/>
          <p:cNvSpPr/>
          <p:nvPr/>
        </p:nvSpPr>
        <p:spPr bwMode="auto">
          <a:xfrm>
            <a:off x="2042745" y="4667387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b="1" dirty="0" smtClean="0">
                <a:solidFill>
                  <a:schemeClr val="tx1"/>
                </a:solidFill>
              </a:rPr>
              <a:t>To-Be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프로세스와 시스템 기본기능 이해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2" name="모서리가 둥근 직사각형 51"/>
          <p:cNvSpPr/>
          <p:nvPr/>
        </p:nvSpPr>
        <p:spPr bwMode="auto">
          <a:xfrm>
            <a:off x="2042745" y="4206994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>
                <a:solidFill>
                  <a:schemeClr val="tx1"/>
                </a:solidFill>
              </a:rPr>
              <a:t>사용자의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시스템 운용 역량 확보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3" name="모서리가 둥근 직사각형 52"/>
          <p:cNvSpPr/>
          <p:nvPr/>
        </p:nvSpPr>
        <p:spPr bwMode="auto">
          <a:xfrm>
            <a:off x="2042745" y="3239639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>
                <a:solidFill>
                  <a:schemeClr val="tx1"/>
                </a:solidFill>
              </a:rPr>
              <a:t>적절한 도구 활용으로 </a:t>
            </a:r>
            <a:r>
              <a:rPr lang="en-US" altLang="ko-KR" sz="1200" b="1" dirty="0">
                <a:solidFill>
                  <a:schemeClr val="tx1"/>
                </a:solidFill>
              </a:rPr>
              <a:t>Go-Live</a:t>
            </a:r>
            <a:r>
              <a:rPr lang="ko-KR" altLang="en-US" sz="1200" b="1" dirty="0">
                <a:solidFill>
                  <a:schemeClr val="tx1"/>
                </a:solidFill>
              </a:rPr>
              <a:t>성과 극대화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4" name="모서리가 둥근 직사각형 53"/>
          <p:cNvSpPr/>
          <p:nvPr/>
        </p:nvSpPr>
        <p:spPr bwMode="auto">
          <a:xfrm>
            <a:off x="2042745" y="2246930"/>
            <a:ext cx="1705004" cy="8572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>
                <a:solidFill>
                  <a:schemeClr val="tx1"/>
                </a:solidFill>
              </a:rPr>
              <a:t>지속적 교육 수행을 </a:t>
            </a:r>
            <a:r>
              <a:rPr lang="en-US" altLang="ko-KR" sz="1200" b="1" dirty="0">
                <a:solidFill>
                  <a:schemeClr val="tx1"/>
                </a:solidFill>
              </a:rPr>
              <a:t/>
            </a:r>
            <a:br>
              <a:rPr lang="en-US" altLang="ko-KR" sz="1200" b="1" dirty="0">
                <a:solidFill>
                  <a:schemeClr val="tx1"/>
                </a:solidFill>
              </a:rPr>
            </a:br>
            <a:r>
              <a:rPr lang="ko-KR" altLang="en-US" sz="1200" b="1" dirty="0">
                <a:solidFill>
                  <a:schemeClr val="tx1"/>
                </a:solidFill>
              </a:rPr>
              <a:t>통한 역량 강화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5" name="모서리가 둥근 직사각형 54"/>
          <p:cNvSpPr/>
          <p:nvPr/>
        </p:nvSpPr>
        <p:spPr bwMode="auto">
          <a:xfrm>
            <a:off x="2042745" y="3676265"/>
            <a:ext cx="1705004" cy="4206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b="1" dirty="0">
                <a:solidFill>
                  <a:schemeClr val="tx1"/>
                </a:solidFill>
              </a:rPr>
              <a:t>사용자의 자발적 </a:t>
            </a:r>
            <a:r>
              <a:rPr lang="en-US" altLang="ko-KR" sz="1200" b="1" dirty="0">
                <a:solidFill>
                  <a:schemeClr val="tx1"/>
                </a:solidFill>
              </a:rPr>
              <a:t/>
            </a:r>
            <a:br>
              <a:rPr lang="en-US" altLang="ko-KR" sz="1200" b="1" dirty="0">
                <a:solidFill>
                  <a:schemeClr val="tx1"/>
                </a:solidFill>
              </a:rPr>
            </a:br>
            <a:r>
              <a:rPr lang="ko-KR" altLang="en-US" sz="1200" b="1" dirty="0" smtClean="0">
                <a:solidFill>
                  <a:schemeClr val="tx1"/>
                </a:solidFill>
              </a:rPr>
              <a:t>시스템 활용도 제고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 bwMode="auto">
          <a:xfrm>
            <a:off x="5065162" y="3239639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en-US" altLang="ko-KR" sz="1200" dirty="0" smtClean="0">
                <a:ea typeface="맑은 고딕" pitchFamily="50" charset="-127"/>
              </a:rPr>
              <a:t>PI </a:t>
            </a:r>
            <a:r>
              <a:rPr lang="ko-KR" altLang="en-US" sz="1200" dirty="0" smtClean="0">
                <a:ea typeface="맑은 고딕" pitchFamily="50" charset="-127"/>
              </a:rPr>
              <a:t>주도의 통합테스트 진행</a:t>
            </a:r>
            <a:endParaRPr lang="en-US" altLang="ko-KR" sz="1200" dirty="0" smtClean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US" altLang="ko-KR" sz="1200" dirty="0" smtClean="0">
                <a:ea typeface="맑은 고딕" pitchFamily="50" charset="-127"/>
              </a:rPr>
              <a:t>Skill-Up</a:t>
            </a:r>
            <a:endParaRPr lang="en-US" altLang="ko-KR" sz="1200" dirty="0">
              <a:ea typeface="맑은 고딕" pitchFamily="50" charset="-127"/>
            </a:endParaRPr>
          </a:p>
        </p:txBody>
      </p:sp>
      <p:sp>
        <p:nvSpPr>
          <p:cNvPr id="58" name="직사각형 57"/>
          <p:cNvSpPr/>
          <p:nvPr/>
        </p:nvSpPr>
        <p:spPr bwMode="auto">
          <a:xfrm>
            <a:off x="6363053" y="4207896"/>
            <a:ext cx="1139483" cy="1871236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endParaRPr lang="en-US" altLang="en-US" sz="1200" dirty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각 과정별 교육 수강</a:t>
            </a:r>
            <a:endParaRPr lang="en-US" altLang="ko-KR" sz="1200" dirty="0" smtClean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프로세스 및 시스템에 대한 이해</a:t>
            </a:r>
            <a:endParaRPr lang="en-US" altLang="ko-KR" sz="1200" dirty="0" smtClean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ea typeface="맑은 고딕" pitchFamily="50" charset="-127"/>
              </a:rPr>
              <a:t>실습을 통한 시스템 집중 교육</a:t>
            </a:r>
            <a:endParaRPr lang="en-US" altLang="en-US" sz="1200" b="1" dirty="0">
              <a:ea typeface="맑은 고딕" pitchFamily="50" charset="-127"/>
            </a:endParaRPr>
          </a:p>
        </p:txBody>
      </p:sp>
      <p:sp>
        <p:nvSpPr>
          <p:cNvPr id="65" name="사다리꼴 64"/>
          <p:cNvSpPr/>
          <p:nvPr/>
        </p:nvSpPr>
        <p:spPr bwMode="auto">
          <a:xfrm>
            <a:off x="4462320" y="5164732"/>
            <a:ext cx="489438" cy="914400"/>
          </a:xfrm>
          <a:prstGeom prst="trapezoid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777777"/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9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일반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사용자</a:t>
            </a:r>
            <a:endParaRPr lang="en-US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사다리꼴 65"/>
          <p:cNvSpPr/>
          <p:nvPr/>
        </p:nvSpPr>
        <p:spPr bwMode="auto">
          <a:xfrm>
            <a:off x="4462320" y="4202185"/>
            <a:ext cx="489438" cy="914400"/>
          </a:xfrm>
          <a:prstGeom prst="trapezoid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777777"/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9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핵심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사용자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endParaRPr lang="en-US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사다리꼴 74"/>
          <p:cNvSpPr/>
          <p:nvPr/>
        </p:nvSpPr>
        <p:spPr bwMode="auto">
          <a:xfrm>
            <a:off x="4462320" y="3239639"/>
            <a:ext cx="489438" cy="914400"/>
          </a:xfrm>
          <a:prstGeom prst="trapezoid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777777"/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90000"/>
              </a:lnSpc>
              <a:defRPr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PI</a:t>
            </a:r>
            <a:endParaRPr lang="en-US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직사각형 69"/>
          <p:cNvSpPr/>
          <p:nvPr/>
        </p:nvSpPr>
        <p:spPr bwMode="auto">
          <a:xfrm>
            <a:off x="5065747" y="2390159"/>
            <a:ext cx="1139483" cy="6254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 wrap="none" anchor="t"/>
          <a:lstStyle/>
          <a:p>
            <a:pPr algn="ctr">
              <a:defRPr/>
            </a:pPr>
            <a:r>
              <a:rPr lang="en-US" sz="1100" b="1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sz="1200" b="1" dirty="0" smtClean="0">
                <a:latin typeface="맑은 고딕" pitchFamily="50" charset="-127"/>
                <a:ea typeface="맑은 고딕" pitchFamily="50" charset="-127"/>
              </a:rPr>
              <a:t>OJT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교육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통합테스트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직사각형 70"/>
          <p:cNvSpPr/>
          <p:nvPr/>
        </p:nvSpPr>
        <p:spPr bwMode="auto">
          <a:xfrm>
            <a:off x="6363053" y="2390159"/>
            <a:ext cx="1139483" cy="6254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 wrap="none" anchor="t"/>
          <a:lstStyle/>
          <a:p>
            <a:pPr algn="ctr">
              <a:defRPr/>
            </a:pPr>
            <a:r>
              <a:rPr lang="en-US" sz="11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과정별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세부교육</a:t>
            </a:r>
            <a:endParaRPr 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직사각형 71"/>
          <p:cNvSpPr/>
          <p:nvPr/>
        </p:nvSpPr>
        <p:spPr bwMode="auto">
          <a:xfrm>
            <a:off x="7660358" y="2390159"/>
            <a:ext cx="1139483" cy="6254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 wrap="none" anchor="t"/>
          <a:lstStyle/>
          <a:p>
            <a:pPr algn="ctr">
              <a:defRPr/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과정별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추가교육</a:t>
            </a:r>
            <a:endParaRPr 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Text Box 10"/>
          <p:cNvSpPr txBox="1">
            <a:spLocks noChangeArrowheads="1"/>
          </p:cNvSpPr>
          <p:nvPr/>
        </p:nvSpPr>
        <p:spPr bwMode="auto">
          <a:xfrm>
            <a:off x="5633181" y="1613495"/>
            <a:ext cx="19880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400" b="1" dirty="0" smtClean="0">
                <a:ea typeface="맑은 고딕" pitchFamily="50" charset="-127"/>
              </a:rPr>
              <a:t>사용자 교육 추진 방안</a:t>
            </a:r>
            <a:endParaRPr lang="ko-KR" altLang="en-US" sz="1400" b="1" dirty="0">
              <a:ea typeface="맑은 고딕" pitchFamily="50" charset="-127"/>
            </a:endParaRPr>
          </a:p>
        </p:txBody>
      </p:sp>
      <p:cxnSp>
        <p:nvCxnSpPr>
          <p:cNvPr id="74" name="Straight Connector 4"/>
          <p:cNvCxnSpPr/>
          <p:nvPr/>
        </p:nvCxnSpPr>
        <p:spPr>
          <a:xfrm>
            <a:off x="5361109" y="1946870"/>
            <a:ext cx="25321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직사각형 75"/>
          <p:cNvSpPr/>
          <p:nvPr/>
        </p:nvSpPr>
        <p:spPr>
          <a:xfrm>
            <a:off x="1980656" y="4161354"/>
            <a:ext cx="1877092" cy="968542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7" name="직사각형 76"/>
          <p:cNvSpPr/>
          <p:nvPr/>
        </p:nvSpPr>
        <p:spPr bwMode="auto">
          <a:xfrm>
            <a:off x="5065162" y="4202185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통합테스트 참여를</a:t>
            </a:r>
            <a:r>
              <a:rPr lang="en-US" altLang="ko-KR" sz="1200" dirty="0" smtClean="0">
                <a:ea typeface="맑은 고딕" pitchFamily="50" charset="-127"/>
              </a:rPr>
              <a:t> </a:t>
            </a:r>
            <a:r>
              <a:rPr lang="ko-KR" altLang="en-US" sz="1200" dirty="0" smtClean="0">
                <a:ea typeface="맑은 고딕" pitchFamily="50" charset="-127"/>
              </a:rPr>
              <a:t>통한 기본 기능 이해</a:t>
            </a:r>
            <a:endParaRPr lang="en-US" altLang="ko-KR" sz="1200" dirty="0">
              <a:ea typeface="맑은 고딕" pitchFamily="50" charset="-127"/>
            </a:endParaRPr>
          </a:p>
        </p:txBody>
      </p:sp>
      <p:sp>
        <p:nvSpPr>
          <p:cNvPr id="78" name="직사각형 77"/>
          <p:cNvSpPr/>
          <p:nvPr/>
        </p:nvSpPr>
        <p:spPr bwMode="auto">
          <a:xfrm>
            <a:off x="6362467" y="3239639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ea typeface="맑은 고딕" pitchFamily="50" charset="-127"/>
              </a:rPr>
              <a:t>과정별 교육 강사 수행</a:t>
            </a:r>
            <a:endParaRPr lang="en-US" altLang="ko-KR" sz="1200" b="1" dirty="0" smtClean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프로세스</a:t>
            </a:r>
            <a:r>
              <a:rPr lang="en-US" altLang="ko-KR" sz="1200" dirty="0" smtClean="0">
                <a:ea typeface="맑은 고딕" pitchFamily="50" charset="-127"/>
              </a:rPr>
              <a:t>/</a:t>
            </a:r>
            <a:br>
              <a:rPr lang="en-US" altLang="ko-KR" sz="1200" dirty="0" smtClean="0">
                <a:ea typeface="맑은 고딕" pitchFamily="50" charset="-127"/>
              </a:rPr>
            </a:br>
            <a:r>
              <a:rPr lang="ko-KR" altLang="en-US" sz="1200" dirty="0" smtClean="0">
                <a:ea typeface="맑은 고딕" pitchFamily="50" charset="-127"/>
              </a:rPr>
              <a:t>시스템 숙달</a:t>
            </a:r>
            <a:endParaRPr lang="en-US" altLang="ko-KR" sz="1200" dirty="0">
              <a:ea typeface="맑은 고딕" pitchFamily="50" charset="-127"/>
            </a:endParaRPr>
          </a:p>
        </p:txBody>
      </p:sp>
      <p:sp>
        <p:nvSpPr>
          <p:cNvPr id="79" name="직사각형 78"/>
          <p:cNvSpPr/>
          <p:nvPr/>
        </p:nvSpPr>
        <p:spPr bwMode="auto">
          <a:xfrm>
            <a:off x="7660358" y="4202185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사내 강사교육 수강</a:t>
            </a:r>
            <a:endParaRPr lang="en-US" altLang="ko-KR" sz="1200" dirty="0" smtClean="0">
              <a:ea typeface="맑은 고딕" pitchFamily="50" charset="-127"/>
            </a:endParaRP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조직전파교육</a:t>
            </a:r>
            <a:endParaRPr lang="en-US" altLang="ko-KR" sz="1200" dirty="0">
              <a:ea typeface="맑은 고딕" pitchFamily="50" charset="-127"/>
            </a:endParaRPr>
          </a:p>
        </p:txBody>
      </p:sp>
      <p:sp>
        <p:nvSpPr>
          <p:cNvPr id="80" name="직사각형 79"/>
          <p:cNvSpPr/>
          <p:nvPr/>
        </p:nvSpPr>
        <p:spPr bwMode="auto">
          <a:xfrm>
            <a:off x="7659772" y="3239639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ea typeface="맑은 고딕" pitchFamily="50" charset="-127"/>
              </a:rPr>
              <a:t>과정별 교육 강사 수행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사내 강사 양성</a:t>
            </a:r>
            <a:endParaRPr lang="en-US" altLang="ko-KR" sz="1200" dirty="0">
              <a:ea typeface="맑은 고딕" pitchFamily="50" charset="-127"/>
            </a:endParaRPr>
          </a:p>
        </p:txBody>
      </p:sp>
      <p:sp>
        <p:nvSpPr>
          <p:cNvPr id="81" name="직사각형 80"/>
          <p:cNvSpPr/>
          <p:nvPr/>
        </p:nvSpPr>
        <p:spPr bwMode="auto">
          <a:xfrm>
            <a:off x="7660358" y="5164732"/>
            <a:ext cx="1140069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anchor="ctr"/>
          <a:lstStyle/>
          <a:p>
            <a:pPr marL="87313" indent="-87313">
              <a:buFont typeface="Arial" pitchFamily="34" charset="0"/>
              <a:buChar char="•"/>
              <a:defRPr/>
            </a:pPr>
            <a:r>
              <a:rPr lang="ko-KR" altLang="en-US" sz="1200" dirty="0" smtClean="0">
                <a:ea typeface="맑은 고딕" pitchFamily="50" charset="-127"/>
              </a:rPr>
              <a:t>추가 교육을 통한 </a:t>
            </a:r>
            <a:r>
              <a:rPr lang="en-US" altLang="ko-KR" sz="1200" dirty="0" smtClean="0">
                <a:ea typeface="맑은 고딕" pitchFamily="50" charset="-127"/>
              </a:rPr>
              <a:t>Skill-Up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291047" y="6155714"/>
            <a:ext cx="28921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ea typeface="맑은 고딕" pitchFamily="50" charset="-127"/>
              </a:rPr>
              <a:t>* </a:t>
            </a:r>
            <a:r>
              <a:rPr lang="ko-KR" altLang="en-US" sz="1200" dirty="0" smtClean="0">
                <a:ea typeface="맑은 고딕" pitchFamily="50" charset="-127"/>
              </a:rPr>
              <a:t>영업 파워유저 및 구매</a:t>
            </a:r>
            <a:r>
              <a:rPr lang="en-US" altLang="ko-KR" sz="1200" dirty="0" smtClean="0">
                <a:ea typeface="맑은 고딕" pitchFamily="50" charset="-127"/>
              </a:rPr>
              <a:t>/</a:t>
            </a:r>
            <a:r>
              <a:rPr lang="ko-KR" altLang="en-US" sz="1200" dirty="0" smtClean="0">
                <a:ea typeface="맑은 고딕" pitchFamily="50" charset="-127"/>
              </a:rPr>
              <a:t>생산 핵심인력</a:t>
            </a:r>
            <a:endParaRPr lang="en-US" sz="1200" dirty="0"/>
          </a:p>
        </p:txBody>
      </p:sp>
    </p:spTree>
    <p:extLst>
      <p:ext uri="{BB962C8B-B14F-4D97-AF65-F5344CB8AC3E}">
        <p14:creationId xmlns="" xmlns:p14="http://schemas.microsoft.com/office/powerpoint/2010/main" val="233951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사용자 </a:t>
            </a:r>
            <a:r>
              <a:rPr lang="ko-KR" altLang="en-US" dirty="0" smtClean="0"/>
              <a:t>교육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교육</a:t>
            </a:r>
            <a:r>
              <a:rPr lang="en-US" altLang="ko-KR" dirty="0" smtClean="0"/>
              <a:t> </a:t>
            </a:r>
            <a:r>
              <a:rPr lang="ko-KR" altLang="en-US" dirty="0" smtClean="0"/>
              <a:t>과정 및 대상 </a:t>
            </a:r>
            <a:r>
              <a:rPr lang="en-US" altLang="ko-KR" dirty="0" smtClean="0"/>
              <a:t>(1/2)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현업 대상 </a:t>
            </a:r>
            <a:r>
              <a:rPr lang="en-US" altLang="ko-KR" dirty="0"/>
              <a:t>To-Be </a:t>
            </a:r>
            <a:r>
              <a:rPr lang="ko-KR" altLang="en-US" dirty="0"/>
              <a:t>프로세스 및 </a:t>
            </a:r>
            <a:r>
              <a:rPr lang="en-US" altLang="ko-KR" dirty="0"/>
              <a:t>SAP </a:t>
            </a:r>
            <a:r>
              <a:rPr lang="ko-KR" altLang="en-US" dirty="0"/>
              <a:t>시스템 교육이 </a:t>
            </a:r>
            <a:r>
              <a:rPr lang="ko-KR" altLang="en-US" dirty="0" smtClean="0"/>
              <a:t>전체 </a:t>
            </a:r>
            <a:r>
              <a:rPr lang="en-US" altLang="ko-KR" dirty="0" smtClean="0"/>
              <a:t>260</a:t>
            </a:r>
            <a:r>
              <a:rPr lang="ko-KR" altLang="en-US" dirty="0" smtClean="0"/>
              <a:t>여 명을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대상으로 실시</a:t>
            </a:r>
            <a:r>
              <a:rPr lang="ko-KR" altLang="en-US" dirty="0"/>
              <a:t>됨</a:t>
            </a:r>
            <a:endParaRPr 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5345285"/>
              </p:ext>
            </p:extLst>
          </p:nvPr>
        </p:nvGraphicFramePr>
        <p:xfrm>
          <a:off x="385155" y="1535451"/>
          <a:ext cx="8440857" cy="4967867"/>
        </p:xfrm>
        <a:graphic>
          <a:graphicData uri="http://schemas.openxmlformats.org/drawingml/2006/table">
            <a:tbl>
              <a:tblPr/>
              <a:tblGrid>
                <a:gridCol w="988857"/>
                <a:gridCol w="2990538"/>
                <a:gridCol w="4461462"/>
              </a:tblGrid>
              <a:tr h="2390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과목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대상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7626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재무</a:t>
                      </a:r>
                      <a:endParaRPr lang="en-US" altLang="ko-KR" sz="13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/>
                      <a:r>
                        <a:rPr 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(8)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채무관리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고정자산관리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부가세신고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결산관리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재무회계팀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586">
                <a:tc vMerge="1">
                  <a:txBody>
                    <a:bodyPr/>
                    <a:lstStyle/>
                    <a:p>
                      <a:pPr algn="ctr"/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세금계산서발행 및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채권관리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전표일반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(PLAS) 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영업기획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국내영업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해외영업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자금 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(3)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입출금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재무거래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자금수지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재무회계팀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관리 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(4)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원가관리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결산관리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예산관리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전략기획실 및 공장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(5)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영업파워유저교육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주문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물류 출하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 정산 관리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 파워 유저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집중 육성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 일반 유저 교육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(12)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구매요청관리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수입개설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자재수불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재고실시관리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업체교육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전자입찰관리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업체교육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납품서 포함 협업관리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 구매 및 계약 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협력업체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3325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사용자 </a:t>
            </a:r>
            <a:r>
              <a:rPr lang="ko-KR" altLang="en-US" dirty="0" smtClean="0"/>
              <a:t>교육 </a:t>
            </a:r>
            <a:r>
              <a:rPr lang="en-US" altLang="ko-KR" dirty="0" smtClean="0"/>
              <a:t>– </a:t>
            </a:r>
            <a:r>
              <a:rPr lang="ko-KR" altLang="en-US" dirty="0"/>
              <a:t>교육</a:t>
            </a:r>
            <a:r>
              <a:rPr lang="en-US" altLang="ko-KR" dirty="0"/>
              <a:t> </a:t>
            </a:r>
            <a:r>
              <a:rPr lang="ko-KR" altLang="en-US" dirty="0"/>
              <a:t>과정 및 </a:t>
            </a:r>
            <a:r>
              <a:rPr lang="ko-KR" altLang="en-US" dirty="0" smtClean="0"/>
              <a:t>대상 </a:t>
            </a:r>
            <a:r>
              <a:rPr lang="en-US" altLang="ko-KR" dirty="0" smtClean="0"/>
              <a:t>(2/2)</a:t>
            </a:r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25407289"/>
              </p:ext>
            </p:extLst>
          </p:nvPr>
        </p:nvGraphicFramePr>
        <p:xfrm>
          <a:off x="385155" y="1535450"/>
          <a:ext cx="8440857" cy="3460086"/>
        </p:xfrm>
        <a:graphic>
          <a:graphicData uri="http://schemas.openxmlformats.org/drawingml/2006/table">
            <a:tbl>
              <a:tblPr/>
              <a:tblGrid>
                <a:gridCol w="988857"/>
                <a:gridCol w="2990538"/>
                <a:gridCol w="4461462"/>
              </a:tblGrid>
              <a:tr h="2390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과목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대상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7626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(4)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생산실행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생산기준정보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생산마감 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생산지원팀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및 생산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표준화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(3)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자재마스터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설변관리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의장사양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V.C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인사</a:t>
                      </a: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(5)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인사행정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근태관리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급여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복리후생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현장근태입력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(POP)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인사총무팀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생산지원팀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EIS (1)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EIS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교육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및 각 본부 주요 임원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86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BW (2)</a:t>
                      </a:r>
                      <a:endParaRPr lang="en-US" sz="13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파워유저 교육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일반 사용자 교육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핵심사용자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일반사용자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4035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Data Migration </a:t>
            </a:r>
            <a:r>
              <a:rPr lang="ko-KR" altLang="en-US" dirty="0"/>
              <a:t>및 </a:t>
            </a:r>
            <a:r>
              <a:rPr lang="en-US" altLang="ko-KR" dirty="0"/>
              <a:t>Cut-Over </a:t>
            </a:r>
            <a:r>
              <a:rPr lang="ko-KR" altLang="en-US" dirty="0" smtClean="0"/>
              <a:t>안내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 </a:t>
            </a:r>
            <a:r>
              <a:rPr lang="ko-KR" altLang="en-US" dirty="0" err="1" smtClean="0"/>
              <a:t>오픈을</a:t>
            </a:r>
            <a:r>
              <a:rPr lang="ko-KR" altLang="en-US" dirty="0" smtClean="0"/>
              <a:t> 위한 기준정보 및 진행 중 정보의 이관 등 새로운 시스템으로의 </a:t>
            </a:r>
            <a:r>
              <a:rPr lang="en-US" altLang="ko-KR" dirty="0" smtClean="0"/>
              <a:t>Cut-Over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 중순부터 진행될 예정임</a:t>
            </a:r>
            <a:endParaRPr lang="en-US" dirty="0"/>
          </a:p>
        </p:txBody>
      </p:sp>
      <p:graphicFrame>
        <p:nvGraphicFramePr>
          <p:cNvPr id="66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62018890"/>
              </p:ext>
            </p:extLst>
          </p:nvPr>
        </p:nvGraphicFramePr>
        <p:xfrm>
          <a:off x="478719" y="1575745"/>
          <a:ext cx="8138270" cy="48774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610"/>
                <a:gridCol w="1162610"/>
                <a:gridCol w="1162610"/>
                <a:gridCol w="1162610"/>
                <a:gridCol w="1162610"/>
                <a:gridCol w="1162610"/>
                <a:gridCol w="1162610"/>
              </a:tblGrid>
              <a:tr h="38376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2013.01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2013.02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2013.03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2013.04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9367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4406" marR="84406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5" name="그룹 34"/>
          <p:cNvGrpSpPr/>
          <p:nvPr/>
        </p:nvGrpSpPr>
        <p:grpSpPr>
          <a:xfrm>
            <a:off x="579599" y="2210256"/>
            <a:ext cx="7950062" cy="4039305"/>
            <a:chOff x="1135158" y="2292143"/>
            <a:chExt cx="7750459" cy="4039305"/>
          </a:xfrm>
        </p:grpSpPr>
        <p:sp>
          <p:nvSpPr>
            <p:cNvPr id="65" name="오각형 45"/>
            <p:cNvSpPr/>
            <p:nvPr/>
          </p:nvSpPr>
          <p:spPr bwMode="auto">
            <a:xfrm>
              <a:off x="3413768" y="2301669"/>
              <a:ext cx="2190409" cy="539750"/>
            </a:xfrm>
            <a:prstGeom prst="homePlate">
              <a:avLst>
                <a:gd name="adj" fmla="val 23529"/>
              </a:avLst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468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rgbClr val="000000"/>
                  </a:solidFill>
                </a:rPr>
                <a:t>사용자 교육</a:t>
              </a:r>
              <a:endParaRPr lang="en-US" altLang="ko-KR" sz="1200" b="1" dirty="0" smtClean="0">
                <a:solidFill>
                  <a:srgbClr val="000000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200" b="1" dirty="0" smtClean="0">
                  <a:solidFill>
                    <a:srgbClr val="000000"/>
                  </a:solidFill>
                </a:rPr>
                <a:t>(550 Client)</a:t>
              </a:r>
              <a:endParaRPr lang="en-US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67" name="오각형 43"/>
            <p:cNvSpPr/>
            <p:nvPr/>
          </p:nvSpPr>
          <p:spPr bwMode="auto">
            <a:xfrm>
              <a:off x="1135158" y="3888955"/>
              <a:ext cx="826955" cy="498248"/>
            </a:xfrm>
            <a:prstGeom prst="homePlate">
              <a:avLst>
                <a:gd name="adj" fmla="val 23529"/>
              </a:avLst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/>
                <a:t>기준정보</a:t>
              </a:r>
              <a:endParaRPr lang="en-US" altLang="ko-KR" sz="1200" b="1" dirty="0" smtClean="0"/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/>
                <a:t>Full</a:t>
              </a:r>
              <a:r>
                <a:rPr lang="ko-KR" altLang="en-US" sz="1200" b="1" dirty="0" smtClean="0"/>
                <a:t>이관</a:t>
              </a:r>
              <a:endParaRPr lang="en-US" sz="1200" b="1" dirty="0"/>
            </a:p>
          </p:txBody>
        </p:sp>
        <p:sp>
          <p:nvSpPr>
            <p:cNvPr id="68" name="오각형 43"/>
            <p:cNvSpPr/>
            <p:nvPr/>
          </p:nvSpPr>
          <p:spPr bwMode="auto">
            <a:xfrm>
              <a:off x="2408289" y="3888955"/>
              <a:ext cx="1066800" cy="498248"/>
            </a:xfrm>
            <a:prstGeom prst="homePlate">
              <a:avLst>
                <a:gd name="adj" fmla="val 23529"/>
              </a:avLst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/>
                <a:t>진행정보</a:t>
              </a:r>
              <a:endParaRPr lang="en-US" altLang="ko-KR" sz="1200" b="1" dirty="0" smtClean="0"/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/>
                <a:t>Pilot</a:t>
              </a:r>
              <a:r>
                <a:rPr lang="ko-KR" altLang="en-US" sz="1200" b="1" dirty="0" smtClean="0"/>
                <a:t>이관</a:t>
              </a:r>
              <a:endParaRPr lang="en-US" sz="1200" b="1" dirty="0"/>
            </a:p>
          </p:txBody>
        </p:sp>
        <p:sp>
          <p:nvSpPr>
            <p:cNvPr id="69" name="오각형 43"/>
            <p:cNvSpPr/>
            <p:nvPr/>
          </p:nvSpPr>
          <p:spPr bwMode="auto">
            <a:xfrm>
              <a:off x="2951319" y="5223584"/>
              <a:ext cx="1034144" cy="498248"/>
            </a:xfrm>
            <a:prstGeom prst="homePlate">
              <a:avLst>
                <a:gd name="adj" fmla="val 23529"/>
              </a:avLst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/>
                <a:t>진행정보</a:t>
              </a:r>
              <a:endParaRPr lang="en-US" altLang="ko-KR" sz="1200" b="1" dirty="0" smtClean="0"/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200" b="1" dirty="0" smtClean="0"/>
                <a:t>Full</a:t>
              </a:r>
              <a:r>
                <a:rPr lang="ko-KR" altLang="en-US" sz="1200" b="1" dirty="0" smtClean="0"/>
                <a:t>이관 </a:t>
              </a:r>
              <a:r>
                <a:rPr lang="en-US" altLang="ko-KR" sz="1200" b="1" dirty="0" smtClean="0"/>
                <a:t>Test</a:t>
              </a:r>
              <a:endParaRPr lang="en-US" sz="1200" b="1" dirty="0"/>
            </a:p>
          </p:txBody>
        </p:sp>
        <p:sp>
          <p:nvSpPr>
            <p:cNvPr id="72" name="오각형 43"/>
            <p:cNvSpPr/>
            <p:nvPr/>
          </p:nvSpPr>
          <p:spPr bwMode="auto">
            <a:xfrm>
              <a:off x="5455034" y="4563887"/>
              <a:ext cx="914400" cy="498248"/>
            </a:xfrm>
            <a:prstGeom prst="homePlate">
              <a:avLst>
                <a:gd name="adj" fmla="val 23529"/>
              </a:avLst>
            </a:prstGeom>
            <a:solidFill>
              <a:schemeClr val="tx1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기준정보</a:t>
              </a:r>
              <a:endParaRPr lang="en-US" altLang="ko-KR" sz="1200" b="1" dirty="0" smtClean="0">
                <a:solidFill>
                  <a:schemeClr val="bg1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운</a:t>
              </a:r>
              <a:r>
                <a:rPr lang="ko-KR" altLang="en-US" sz="1200" b="1" dirty="0">
                  <a:solidFill>
                    <a:schemeClr val="bg1"/>
                  </a:solidFill>
                </a:rPr>
                <a:t>영</a:t>
              </a:r>
              <a:r>
                <a:rPr lang="ko-KR" altLang="en-US" sz="1200" b="1" dirty="0" smtClean="0">
                  <a:solidFill>
                    <a:schemeClr val="bg1"/>
                  </a:solidFill>
                </a:rPr>
                <a:t>이관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3" name="오각형 43"/>
            <p:cNvSpPr/>
            <p:nvPr/>
          </p:nvSpPr>
          <p:spPr bwMode="auto">
            <a:xfrm>
              <a:off x="6136974" y="5223584"/>
              <a:ext cx="858626" cy="498248"/>
            </a:xfrm>
            <a:prstGeom prst="homePlate">
              <a:avLst>
                <a:gd name="adj" fmla="val 23529"/>
              </a:avLst>
            </a:prstGeom>
            <a:solidFill>
              <a:schemeClr val="tx1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46800" rIns="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진행정보</a:t>
              </a:r>
              <a:endParaRPr lang="en-US" altLang="ko-KR" sz="1200" b="1" dirty="0" smtClean="0">
                <a:solidFill>
                  <a:schemeClr val="bg1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운영이관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4" name="오각형 43"/>
            <p:cNvSpPr/>
            <p:nvPr/>
          </p:nvSpPr>
          <p:spPr bwMode="auto">
            <a:xfrm>
              <a:off x="7720845" y="5833200"/>
              <a:ext cx="1164772" cy="498248"/>
            </a:xfrm>
            <a:prstGeom prst="homePlate">
              <a:avLst>
                <a:gd name="adj" fmla="val 23529"/>
              </a:avLst>
            </a:prstGeom>
            <a:solidFill>
              <a:schemeClr val="tx1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진행정보</a:t>
              </a:r>
              <a:endParaRPr lang="en-US" altLang="ko-KR" sz="1200" b="1" dirty="0" smtClean="0">
                <a:solidFill>
                  <a:schemeClr val="bg1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>
                  <a:solidFill>
                    <a:schemeClr val="bg1"/>
                  </a:solidFill>
                </a:rPr>
                <a:t>추</a:t>
              </a:r>
              <a:r>
                <a:rPr lang="ko-KR" altLang="en-US" sz="1200" b="1" dirty="0">
                  <a:solidFill>
                    <a:schemeClr val="bg1"/>
                  </a:solidFill>
                </a:rPr>
                <a:t>가</a:t>
              </a:r>
              <a:r>
                <a:rPr lang="ko-KR" altLang="en-US" sz="1200" b="1" dirty="0" smtClean="0">
                  <a:solidFill>
                    <a:schemeClr val="bg1"/>
                  </a:solidFill>
                </a:rPr>
                <a:t>이관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5" name="오각형 43"/>
            <p:cNvSpPr/>
            <p:nvPr/>
          </p:nvSpPr>
          <p:spPr bwMode="auto">
            <a:xfrm>
              <a:off x="6719360" y="5833200"/>
              <a:ext cx="1001485" cy="498248"/>
            </a:xfrm>
            <a:prstGeom prst="homePlate">
              <a:avLst>
                <a:gd name="adj" fmla="val 23529"/>
              </a:avLst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/>
                <a:t>Legacy </a:t>
              </a:r>
              <a:r>
                <a:rPr lang="ko-KR" altLang="en-US" sz="1200" b="1" dirty="0" smtClean="0"/>
                <a:t>결산</a:t>
              </a:r>
              <a:endParaRPr lang="en-US" sz="1200" b="1" dirty="0"/>
            </a:p>
          </p:txBody>
        </p:sp>
        <p:sp>
          <p:nvSpPr>
            <p:cNvPr id="76" name="오각형 43"/>
            <p:cNvSpPr/>
            <p:nvPr/>
          </p:nvSpPr>
          <p:spPr bwMode="auto">
            <a:xfrm>
              <a:off x="2324401" y="4580421"/>
              <a:ext cx="826955" cy="498248"/>
            </a:xfrm>
            <a:prstGeom prst="homePlate">
              <a:avLst>
                <a:gd name="adj" fmla="val 23529"/>
              </a:avLst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/>
                <a:t>기준정보</a:t>
              </a:r>
              <a:endParaRPr lang="en-US" altLang="ko-KR" sz="1200" b="1" dirty="0" smtClean="0"/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/>
                <a:t>Copy</a:t>
              </a:r>
              <a:endParaRPr lang="en-US" sz="1200" b="1" dirty="0"/>
            </a:p>
          </p:txBody>
        </p:sp>
        <p:sp>
          <p:nvSpPr>
            <p:cNvPr id="77" name="오각형 43"/>
            <p:cNvSpPr/>
            <p:nvPr/>
          </p:nvSpPr>
          <p:spPr bwMode="auto">
            <a:xfrm>
              <a:off x="4555772" y="3888955"/>
              <a:ext cx="914400" cy="498248"/>
            </a:xfrm>
            <a:prstGeom prst="homePlate">
              <a:avLst>
                <a:gd name="adj" fmla="val 23529"/>
              </a:avLst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tIns="46800" rIns="360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dirty="0" smtClean="0"/>
                <a:t>기준정보 </a:t>
              </a:r>
              <a:r>
                <a:rPr lang="en-US" altLang="ko-KR" sz="1200" b="1" dirty="0" smtClean="0"/>
                <a:t>Delta</a:t>
              </a:r>
              <a:r>
                <a:rPr lang="ko-KR" altLang="en-US" sz="1200" b="1" dirty="0" smtClean="0"/>
                <a:t>정비</a:t>
              </a:r>
              <a:endParaRPr lang="en-US" altLang="ko-KR" sz="1200" b="1" dirty="0" smtClean="0"/>
            </a:p>
          </p:txBody>
        </p:sp>
        <p:sp>
          <p:nvSpPr>
            <p:cNvPr id="78" name="오각형 45"/>
            <p:cNvSpPr/>
            <p:nvPr/>
          </p:nvSpPr>
          <p:spPr bwMode="auto">
            <a:xfrm>
              <a:off x="1891451" y="2292143"/>
              <a:ext cx="1429984" cy="539750"/>
            </a:xfrm>
            <a:prstGeom prst="homePlate">
              <a:avLst>
                <a:gd name="adj" fmla="val 23529"/>
              </a:avLst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468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>
                  <a:solidFill>
                    <a:srgbClr val="000000"/>
                  </a:solidFill>
                </a:rPr>
                <a:t>2 </a:t>
              </a:r>
              <a:r>
                <a:rPr lang="ko-KR" altLang="en-US" sz="1200" b="1" dirty="0">
                  <a:solidFill>
                    <a:srgbClr val="000000"/>
                  </a:solidFill>
                </a:rPr>
                <a:t>차 통합 </a:t>
              </a:r>
              <a:r>
                <a:rPr lang="ko-KR" altLang="en-US" sz="1200" b="1" dirty="0" smtClean="0">
                  <a:solidFill>
                    <a:srgbClr val="000000"/>
                  </a:solidFill>
                </a:rPr>
                <a:t>테스트</a:t>
              </a:r>
              <a:endParaRPr lang="en-US" altLang="ko-KR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82" name="오각형 45"/>
            <p:cNvSpPr/>
            <p:nvPr/>
          </p:nvSpPr>
          <p:spPr bwMode="auto">
            <a:xfrm>
              <a:off x="3906882" y="2596951"/>
              <a:ext cx="1297781" cy="539750"/>
            </a:xfrm>
            <a:prstGeom prst="homePlate">
              <a:avLst>
                <a:gd name="adj" fmla="val 23529"/>
              </a:avLst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468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b="1" dirty="0" smtClean="0">
                  <a:solidFill>
                    <a:srgbClr val="000000"/>
                  </a:solidFill>
                </a:rPr>
                <a:t>3 </a:t>
              </a:r>
              <a:r>
                <a:rPr lang="ko-KR" altLang="en-US" sz="1200" b="1" dirty="0">
                  <a:solidFill>
                    <a:srgbClr val="000000"/>
                  </a:solidFill>
                </a:rPr>
                <a:t>차 통합 </a:t>
              </a:r>
              <a:r>
                <a:rPr lang="ko-KR" altLang="en-US" sz="1200" b="1" dirty="0" smtClean="0">
                  <a:solidFill>
                    <a:srgbClr val="000000"/>
                  </a:solidFill>
                </a:rPr>
                <a:t>테스트</a:t>
              </a:r>
              <a:endParaRPr lang="en-US" altLang="ko-KR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88" name="오각형 45"/>
            <p:cNvSpPr/>
            <p:nvPr/>
          </p:nvSpPr>
          <p:spPr bwMode="auto">
            <a:xfrm>
              <a:off x="5624155" y="2292143"/>
              <a:ext cx="2190409" cy="539750"/>
            </a:xfrm>
            <a:prstGeom prst="homePlate">
              <a:avLst>
                <a:gd name="adj" fmla="val 23529"/>
              </a:avLst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tIns="46800" bIns="468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200" b="1" dirty="0" smtClean="0">
                  <a:solidFill>
                    <a:schemeClr val="bg1"/>
                  </a:solidFill>
                </a:rPr>
                <a:t>Cut-Over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200" b="1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bg1"/>
                  </a:solidFill>
                </a:rPr>
                <a:t>운영 </a:t>
              </a:r>
              <a:r>
                <a:rPr lang="en-US" altLang="ko-KR" sz="1200" b="1" dirty="0" smtClean="0">
                  <a:solidFill>
                    <a:schemeClr val="bg1"/>
                  </a:solidFill>
                </a:rPr>
                <a:t>100 Client)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  <p:cxnSp>
          <p:nvCxnSpPr>
            <p:cNvPr id="89" name="Elbow Connector 172043"/>
            <p:cNvCxnSpPr>
              <a:stCxn id="67" idx="2"/>
              <a:endCxn id="76" idx="1"/>
            </p:cNvCxnSpPr>
            <p:nvPr/>
          </p:nvCxnSpPr>
          <p:spPr>
            <a:xfrm rot="16200000" flipH="1">
              <a:off x="1686039" y="4191183"/>
              <a:ext cx="442342" cy="834382"/>
            </a:xfrm>
            <a:prstGeom prst="bentConnector2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Text Box 35"/>
          <p:cNvSpPr txBox="1">
            <a:spLocks noChangeArrowheads="1"/>
          </p:cNvSpPr>
          <p:nvPr/>
        </p:nvSpPr>
        <p:spPr bwMode="auto">
          <a:xfrm>
            <a:off x="189150" y="3606357"/>
            <a:ext cx="770792" cy="71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ctr" eaLnBrk="0" hangingPunct="0">
              <a:buClr>
                <a:srgbClr val="FF0000"/>
              </a:buClr>
              <a:buFont typeface="Wingdings" pitchFamily="2" charset="2"/>
              <a:buChar char="ü"/>
            </a:pPr>
            <a:r>
              <a:rPr lang="en-US" altLang="ko-KR" sz="4000" b="1" dirty="0">
                <a:solidFill>
                  <a:srgbClr val="000000"/>
                </a:solidFill>
                <a:ea typeface="굴림체" pitchFamily="49" charset="-127"/>
              </a:rPr>
              <a:t> </a:t>
            </a:r>
            <a:endParaRPr lang="en-US" sz="4000" b="1" dirty="0">
              <a:solidFill>
                <a:srgbClr val="000000"/>
              </a:solidFill>
              <a:ea typeface="굴림체" pitchFamily="49" charset="-127"/>
            </a:endParaRPr>
          </a:p>
        </p:txBody>
      </p:sp>
      <p:sp>
        <p:nvSpPr>
          <p:cNvPr id="24" name="Text Box 35"/>
          <p:cNvSpPr txBox="1">
            <a:spLocks noChangeArrowheads="1"/>
          </p:cNvSpPr>
          <p:nvPr/>
        </p:nvSpPr>
        <p:spPr bwMode="auto">
          <a:xfrm>
            <a:off x="4625330" y="4175649"/>
            <a:ext cx="770792" cy="71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ctr" eaLnBrk="0" hangingPunct="0">
              <a:buClr>
                <a:srgbClr val="FF0000"/>
              </a:buClr>
              <a:buFont typeface="Wingdings" pitchFamily="2" charset="2"/>
              <a:buChar char="ü"/>
            </a:pPr>
            <a:r>
              <a:rPr lang="en-US" altLang="ko-KR" sz="4000" b="1" dirty="0">
                <a:solidFill>
                  <a:srgbClr val="000000"/>
                </a:solidFill>
                <a:ea typeface="굴림체" pitchFamily="49" charset="-127"/>
              </a:rPr>
              <a:t> </a:t>
            </a:r>
            <a:endParaRPr lang="en-US" sz="4000" b="1" dirty="0">
              <a:solidFill>
                <a:srgbClr val="000000"/>
              </a:solidFill>
              <a:ea typeface="굴림체" pitchFamily="49" charset="-127"/>
            </a:endParaRPr>
          </a:p>
        </p:txBody>
      </p:sp>
      <p:sp>
        <p:nvSpPr>
          <p:cNvPr id="25" name="Text Box 35"/>
          <p:cNvSpPr txBox="1">
            <a:spLocks noChangeArrowheads="1"/>
          </p:cNvSpPr>
          <p:nvPr/>
        </p:nvSpPr>
        <p:spPr bwMode="auto">
          <a:xfrm>
            <a:off x="5379807" y="4877324"/>
            <a:ext cx="770792" cy="71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ctr" eaLnBrk="0" hangingPunct="0">
              <a:buClr>
                <a:srgbClr val="FF0000"/>
              </a:buClr>
              <a:buFont typeface="Wingdings" pitchFamily="2" charset="2"/>
              <a:buChar char="ü"/>
            </a:pPr>
            <a:r>
              <a:rPr lang="en-US" altLang="ko-KR" sz="4000" b="1" dirty="0">
                <a:solidFill>
                  <a:srgbClr val="000000"/>
                </a:solidFill>
                <a:ea typeface="굴림체" pitchFamily="49" charset="-127"/>
              </a:rPr>
              <a:t> </a:t>
            </a:r>
            <a:endParaRPr lang="en-US" sz="4000" b="1" dirty="0">
              <a:solidFill>
                <a:srgbClr val="000000"/>
              </a:solidFill>
              <a:ea typeface="굴림체" pitchFamily="49" charset="-127"/>
            </a:endParaRPr>
          </a:p>
        </p:txBody>
      </p:sp>
      <p:sp>
        <p:nvSpPr>
          <p:cNvPr id="27" name="Text Box 35"/>
          <p:cNvSpPr txBox="1">
            <a:spLocks noChangeArrowheads="1"/>
          </p:cNvSpPr>
          <p:nvPr/>
        </p:nvSpPr>
        <p:spPr bwMode="auto">
          <a:xfrm>
            <a:off x="3740704" y="3497174"/>
            <a:ext cx="770792" cy="71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ctr" eaLnBrk="0" hangingPunct="0">
              <a:buClr>
                <a:srgbClr val="FF0000"/>
              </a:buClr>
              <a:buFont typeface="Wingdings" pitchFamily="2" charset="2"/>
              <a:buChar char="ü"/>
            </a:pPr>
            <a:r>
              <a:rPr lang="en-US" altLang="ko-KR" sz="4000" b="1" dirty="0">
                <a:solidFill>
                  <a:srgbClr val="000000"/>
                </a:solidFill>
                <a:ea typeface="굴림체" pitchFamily="49" charset="-127"/>
              </a:rPr>
              <a:t> </a:t>
            </a:r>
            <a:endParaRPr lang="en-US" sz="4000" b="1" dirty="0">
              <a:solidFill>
                <a:srgbClr val="000000"/>
              </a:solidFill>
              <a:ea typeface="굴림체" pitchFamily="49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625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Data Migration </a:t>
            </a:r>
            <a:r>
              <a:rPr lang="ko-KR" altLang="en-US" dirty="0"/>
              <a:t>및 </a:t>
            </a:r>
            <a:r>
              <a:rPr lang="en-US" altLang="ko-KR" dirty="0" smtClean="0"/>
              <a:t>Cut-Over</a:t>
            </a:r>
            <a:r>
              <a:rPr lang="ko-KR" altLang="en-US" dirty="0" smtClean="0"/>
              <a:t>에 따른 현업 공지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협조 사항 </a:t>
            </a:r>
            <a:r>
              <a:rPr lang="en-US" altLang="ko-KR" dirty="0" smtClean="0"/>
              <a:t>(1/3)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r>
              <a:rPr lang="ko-KR" altLang="en-US" dirty="0" smtClean="0"/>
              <a:t>월 말 기존 </a:t>
            </a:r>
            <a:r>
              <a:rPr lang="en-US" altLang="ko-KR" dirty="0" smtClean="0"/>
              <a:t>Oracle </a:t>
            </a:r>
            <a:r>
              <a:rPr lang="ko-KR" altLang="en-US" dirty="0" smtClean="0"/>
              <a:t>시스템 내 생성되는 데이터들을 </a:t>
            </a:r>
            <a:r>
              <a:rPr lang="en-US" altLang="ko-KR" dirty="0" smtClean="0"/>
              <a:t>SAP </a:t>
            </a:r>
            <a:r>
              <a:rPr lang="ko-KR" altLang="en-US" dirty="0" smtClean="0"/>
              <a:t>시스템으로 이관하기 위해서는 다음과 같은 현업 협조가 필요함</a:t>
            </a:r>
            <a:endParaRPr 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010621"/>
              </p:ext>
            </p:extLst>
          </p:nvPr>
        </p:nvGraphicFramePr>
        <p:xfrm>
          <a:off x="252047" y="1405718"/>
          <a:ext cx="8573966" cy="4613724"/>
        </p:xfrm>
        <a:graphic>
          <a:graphicData uri="http://schemas.openxmlformats.org/drawingml/2006/table">
            <a:tbl>
              <a:tblPr/>
              <a:tblGrid>
                <a:gridCol w="893747"/>
                <a:gridCol w="4001451"/>
                <a:gridCol w="3678768"/>
              </a:tblGrid>
              <a:tr h="436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영역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변화 및 제약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Action Plan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0665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법인카드 사용 마감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(3/29)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altLang="ko-KR" sz="1100" b="0" dirty="0" err="1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SmartBill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전자세금계산서</a:t>
                      </a:r>
                      <a:r>
                        <a:rPr lang="ko-KR" altLang="en-US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SAP </a:t>
                      </a:r>
                      <a:r>
                        <a:rPr lang="ko-KR" altLang="en-US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연계 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(4/11 </a:t>
                      </a:r>
                      <a:r>
                        <a:rPr lang="ko-KR" altLang="en-US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개시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- 4/1~4/10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까지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SAP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4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월분 발행 불가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err="1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전도금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2013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년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3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마감 시 입금 정리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SAP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4/1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100" b="0" dirty="0" err="1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전도금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신청 프로세스 개시 </a:t>
                      </a: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국내출장비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3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출장비 완료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(4/2)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경비마감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모든 경비 마감 완료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          (</a:t>
                      </a:r>
                      <a:r>
                        <a:rPr lang="ko-KR" altLang="en-US" sz="1100" b="0" dirty="0" err="1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전표 도착 기준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4/3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까지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고정자산 잡수익 처리 및 </a:t>
                      </a:r>
                      <a:r>
                        <a:rPr lang="ko-KR" altLang="en-US" sz="1100" b="1" dirty="0" err="1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비망가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사전 반영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lang="ko-KR" altLang="en-US" sz="1100" b="0" dirty="0" err="1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비망가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(1,000)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없는 자산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Oracle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잡수익처리  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(</a:t>
                      </a:r>
                      <a:r>
                        <a:rPr lang="ko-KR" altLang="en-US" sz="1100" b="0" dirty="0" err="1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lang="en-US" altLang="ko-KR" sz="1100" b="0" baseline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3</a:t>
                      </a:r>
                      <a:r>
                        <a:rPr lang="ko-KR" altLang="en-US" sz="1100" b="0" baseline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결산까지</a:t>
                      </a:r>
                      <a:r>
                        <a:rPr lang="en-US" altLang="ko-KR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lang="ko-KR" altLang="en-US" sz="1100" b="0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lang="en-US" altLang="ko-KR" sz="1100" b="0" dirty="0" smtClean="0">
                        <a:solidFill>
                          <a:srgbClr val="0070C0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장기 미결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AR/AP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정리 및 손익 반영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- 3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결산까지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Oracle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처리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100" b="0" dirty="0" err="1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smtClean="0">
                          <a:cs typeface="Arial" pitchFamily="34" charset="0"/>
                        </a:rPr>
                        <a:t>거래처별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/</a:t>
                      </a:r>
                      <a:r>
                        <a:rPr lang="ko-KR" altLang="en-US" sz="1100" b="0" dirty="0" err="1" smtClean="0">
                          <a:cs typeface="Arial" pitchFamily="34" charset="0"/>
                        </a:rPr>
                        <a:t>팀별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 매출채권 잔액 이관 전 </a:t>
                      </a:r>
                      <a:r>
                        <a:rPr lang="ko-KR" altLang="en-US" sz="1100" b="0" dirty="0" err="1" smtClean="0">
                          <a:cs typeface="Arial" pitchFamily="34" charset="0"/>
                        </a:rPr>
                        <a:t>영업팀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 검증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06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 지급 및 발행 금지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- 3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결산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 Migration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완료 시까지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지급건은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별도로 개별 등록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통화 환산기준 변경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평균환율 →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매매기준환율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(2013.1.1)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수탁기준 어음반제 처리 진행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(3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~ 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2013.01.01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기준 만료되지 않은 재무거래 운용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조달 상품 데이터 정비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현재 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Excel</a:t>
                      </a:r>
                      <a:r>
                        <a:rPr lang="en-US" altLang="ko-KR" sz="1100" b="0" baseline="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data)</a:t>
                      </a:r>
                      <a:endParaRPr lang="en-US" altLang="ko-KR" sz="1100" b="0" dirty="0" smtClean="0"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공급업체 마스터 정보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Migration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후 전체 계좌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예금주 확인 작업</a:t>
                      </a:r>
                      <a:endParaRPr lang="en-US" altLang="ko-KR" sz="1100" b="1" dirty="0" smtClean="0">
                        <a:solidFill>
                          <a:srgbClr val="0070C0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65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2013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년도 시설투자예산 </a:t>
                      </a:r>
                      <a:r>
                        <a:rPr kumimoji="1"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실적치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이관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- 3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월말 현재 품의완료 금액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품의실적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대상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-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주차 투자품의 발의 금지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시설투자예산 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월말 진행 중 품의내역이 없도록 사전 결재완료 처리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기획실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2013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1~3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월 경상비예산 집행 실적을 집계</a:t>
                      </a:r>
                      <a:r>
                        <a:rPr kumimoji="1"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잔여예산</a:t>
                      </a:r>
                      <a:r>
                        <a:rPr kumimoji="1"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산정 후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마이그레이션</a:t>
                      </a:r>
                      <a:r>
                        <a:rPr kumimoji="1"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 필요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51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Data Migration </a:t>
            </a:r>
            <a:r>
              <a:rPr lang="ko-KR" altLang="en-US" dirty="0"/>
              <a:t>및 </a:t>
            </a:r>
            <a:r>
              <a:rPr lang="en-US" altLang="ko-KR" dirty="0" smtClean="0"/>
              <a:t>Cut-Over</a:t>
            </a:r>
            <a:r>
              <a:rPr lang="ko-KR" altLang="en-US" dirty="0" smtClean="0"/>
              <a:t>에 따른 현업 공지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협조 사항 </a:t>
            </a:r>
            <a:r>
              <a:rPr lang="en-US" altLang="ko-KR" dirty="0" smtClean="0"/>
              <a:t>(2/3)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85222913"/>
              </p:ext>
            </p:extLst>
          </p:nvPr>
        </p:nvGraphicFramePr>
        <p:xfrm>
          <a:off x="252047" y="908720"/>
          <a:ext cx="8573966" cy="5472608"/>
        </p:xfrm>
        <a:graphic>
          <a:graphicData uri="http://schemas.openxmlformats.org/drawingml/2006/table">
            <a:tbl>
              <a:tblPr/>
              <a:tblGrid>
                <a:gridCol w="893747"/>
                <a:gridCol w="4001451"/>
                <a:gridCol w="3678768"/>
              </a:tblGrid>
              <a:tr h="3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영역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변화 및 제약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Action Plan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6682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 출하 완료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(3/28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→ 합의 필요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 배송 요청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말까지 출하 진행이 안된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 </a:t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→ 배송 요청 취소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출고 완료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</a:t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WMS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 출고 기준으로 출고가 완료된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S/O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는 선적이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월에 진행 되더라도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말일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기준으로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선적일을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선적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월말까지 출하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Oracle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매출 확정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마감 및 청구서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세금 계산서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 발행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- 4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월초에 확정 수량이 나오는 직판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산전의 경우는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Oracle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매출 및 반품 처리 후 반품 수량에 대해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FI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결산 확정 후 반품 수량에 대해 추가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Migration</a:t>
                      </a: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Sales Order Open Item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최소화 및 불용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Sales Order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정비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( ~2/8)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0" dirty="0" smtClean="0">
                          <a:cs typeface="Arial" pitchFamily="34" charset="0"/>
                        </a:rPr>
                        <a:t>수출 진행 중 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Order 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의 최소화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(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사전 출고 처리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), 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월말 선적 물량을 월 중에 선적 처리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0" dirty="0" smtClean="0">
                          <a:cs typeface="Arial" pitchFamily="34" charset="0"/>
                        </a:rPr>
                        <a:t>변경 제품코드에 대한 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WMS 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기존 재고 출고에 대한 필요 사항 및 </a:t>
                      </a:r>
                      <a:r>
                        <a:rPr lang="en-US" altLang="ko-KR" sz="1100" b="0" dirty="0" smtClean="0">
                          <a:cs typeface="Arial" pitchFamily="34" charset="0"/>
                        </a:rPr>
                        <a:t>Action Plan </a:t>
                      </a:r>
                      <a:r>
                        <a:rPr lang="ko-KR" altLang="en-US" sz="1100" b="0" dirty="0" smtClean="0">
                          <a:cs typeface="Arial" pitchFamily="34" charset="0"/>
                        </a:rPr>
                        <a:t>정의 </a:t>
                      </a:r>
                      <a:endParaRPr lang="en-US" altLang="ko-KR" sz="1100" b="0" dirty="0" smtClean="0"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물류 센터의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Cable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재고에 대한 실사 및 실사 수량에 대한 기타 입고 처리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(~3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월 초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1" dirty="0" err="1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장기체화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 적송 재고에 대해 정비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( ~2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월말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A/R </a:t>
                      </a:r>
                      <a:r>
                        <a:rPr lang="ko-KR" altLang="en-US" sz="1100" b="1" dirty="0" err="1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미정리건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 처리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( ~2/20)</a:t>
                      </a:r>
                      <a:endParaRPr lang="ko-KR" altLang="en-US" sz="1100" b="1" dirty="0" smtClean="0">
                        <a:solidFill>
                          <a:srgbClr val="0070C0"/>
                        </a:solidFill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Oracle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과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WMS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간 불일치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Project ID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정비 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/>
                      </a:r>
                      <a:b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</a:b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cs typeface="Arial" pitchFamily="34" charset="0"/>
                        </a:rPr>
                        <a:t>( ~2/20)</a:t>
                      </a:r>
                      <a:endParaRPr lang="ko-KR" altLang="en-US" sz="1100" b="1" dirty="0" smtClean="0">
                        <a:solidFill>
                          <a:srgbClr val="0070C0"/>
                        </a:solidFill>
                        <a:cs typeface="Arial" pitchFamily="34" charset="0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914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모든 구매활동 마감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(3/27)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MRO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예산 품의 완료 건은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오픈전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전환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운영 이후 적용되는 단가는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SRM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신규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채번된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계약전표 번호로 적용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첫째 주 입고물량은 사전에 생산계획 등과 협의하여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대상 산정하여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</a:t>
                      </a: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국내외 공급업체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관세사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운송사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 거래처와 조기마감을 위한 사전협의 필요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장기미납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 처리 등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Open PO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최소화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마이너스 재고 발생하지 않도록 사전에 입출고반영 완료함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Open 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경우 발주번호 등의 일부 변경되는 정보에 대해 필요 시 업체에 사전 공지함</a:t>
                      </a: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8835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Data Migration </a:t>
            </a:r>
            <a:r>
              <a:rPr lang="ko-KR" altLang="en-US" dirty="0"/>
              <a:t>및 </a:t>
            </a:r>
            <a:r>
              <a:rPr lang="en-US" altLang="ko-KR" dirty="0" smtClean="0"/>
              <a:t>Cut-Over</a:t>
            </a:r>
            <a:r>
              <a:rPr lang="ko-KR" altLang="en-US" dirty="0" smtClean="0"/>
              <a:t>에 따른 현업 공지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협조 사항 </a:t>
            </a:r>
            <a:r>
              <a:rPr lang="en-US" altLang="ko-KR" dirty="0" smtClean="0"/>
              <a:t>(3/3)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13740830"/>
              </p:ext>
            </p:extLst>
          </p:nvPr>
        </p:nvGraphicFramePr>
        <p:xfrm>
          <a:off x="252047" y="1405718"/>
          <a:ext cx="8573966" cy="6751784"/>
        </p:xfrm>
        <a:graphic>
          <a:graphicData uri="http://schemas.openxmlformats.org/drawingml/2006/table">
            <a:tbl>
              <a:tblPr/>
              <a:tblGrid>
                <a:gridCol w="893747"/>
                <a:gridCol w="4001451"/>
                <a:gridCol w="3678768"/>
              </a:tblGrid>
              <a:tr h="22669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영역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변화 및 제약</a:t>
                      </a: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현업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Action Plan</a:t>
                      </a:r>
                      <a:endParaRPr kumimoji="0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5547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10000"/>
                        </a:lnSpc>
                        <a:spcAft>
                          <a:spcPts val="800"/>
                        </a:spcAft>
                        <a:buFontTx/>
                        <a:buChar char="•"/>
                      </a:pPr>
                      <a:r>
                        <a:rPr kumimoji="1"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생산 마감 및 조업 중단</a:t>
                      </a:r>
                      <a:r>
                        <a:rPr kumimoji="1"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안</a:t>
                      </a:r>
                      <a:r>
                        <a:rPr kumimoji="1"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(3/29~3/31)</a:t>
                      </a:r>
                      <a:br>
                        <a:rPr kumimoji="1" lang="en-US" altLang="ko-KR" sz="1300" b="1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3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-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Oracle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SAP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전환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Lead time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발생</a:t>
                      </a:r>
                      <a:endParaRPr kumimoji="1" lang="en-US" altLang="ko-KR" sz="13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lnSpc>
                          <a:spcPct val="110000"/>
                        </a:lnSpc>
                        <a:spcAft>
                          <a:spcPts val="800"/>
                        </a:spcAft>
                        <a:buFontTx/>
                        <a:buChar char="•"/>
                      </a:pPr>
                      <a:r>
                        <a:rPr kumimoji="1" lang="en-US" altLang="ko-KR" sz="13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2013</a:t>
                      </a:r>
                      <a:r>
                        <a:rPr kumimoji="1" lang="ko-KR" altLang="en-US" sz="13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kumimoji="1" lang="en-US" altLang="ko-KR" sz="13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3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말 마감 이후 잔량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3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-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월분 </a:t>
                      </a:r>
                      <a:r>
                        <a:rPr kumimoji="1" lang="ko-KR" altLang="en-US" sz="13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생산오더로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 생성하여 </a:t>
                      </a:r>
                      <a:r>
                        <a:rPr kumimoji="1" lang="ko-KR" altLang="en-US" sz="1300" dirty="0" smtClean="0">
                          <a:solidFill>
                            <a:prstClr val="black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업로드 </a:t>
                      </a:r>
                      <a:r>
                        <a:rPr kumimoji="1" lang="en-US" altLang="ko-KR" sz="1300" dirty="0" smtClean="0">
                          <a:solidFill>
                            <a:prstClr val="black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(MTS, MTO)</a:t>
                      </a:r>
                      <a:br>
                        <a:rPr kumimoji="1" lang="en-US" altLang="ko-KR" sz="1300" dirty="0" smtClean="0">
                          <a:solidFill>
                            <a:prstClr val="black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300" dirty="0" smtClean="0">
                          <a:solidFill>
                            <a:prstClr val="black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- </a:t>
                      </a:r>
                      <a:r>
                        <a:rPr kumimoji="1" lang="ko-KR" altLang="en-US" sz="13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 번호는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기준으로 신규 생성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    POP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에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월분 오더로 </a:t>
                      </a:r>
                      <a:r>
                        <a:rPr kumimoji="1" lang="en-US" altLang="ko-KR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kumimoji="1" lang="ko-KR" altLang="en-US" sz="1300" dirty="0" smtClean="0">
                          <a:latin typeface="맑은 고딕" pitchFamily="50" charset="-127"/>
                          <a:ea typeface="맑은 고딕" pitchFamily="50" charset="-127"/>
                        </a:rPr>
                        <a:t>반영함</a:t>
                      </a:r>
                      <a:endParaRPr lang="ko-KR" altLang="en-US" sz="13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자재조달을 위해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Oracle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생성한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주차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Work Order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는 동일한 번호로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생산오더로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생성함</a:t>
                      </a:r>
                      <a:endParaRPr kumimoji="0" lang="ko-KR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월말 기준으로 공정 중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WIP 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재고는 없어야 함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진행중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중 잔량은 존재하나 작업은 완료된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→ 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말까지 일괄 완료 처리</a:t>
                      </a:r>
                      <a:endParaRPr lang="en-US" altLang="ko-KR" sz="13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진행중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중 실제 차월로 실적이 이월되어야 하는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→ </a:t>
                      </a:r>
                      <a:r>
                        <a:rPr lang="ko-KR" altLang="en-US" sz="13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선입고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처리</a:t>
                      </a:r>
                      <a:endParaRPr kumimoji="0" lang="ko-KR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73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표준화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신규 자재 코드 생성 마감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(3/15)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마스터의 표준원가 값을 기존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Oracle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시스템의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원가 정보와 검증을 통해 정비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 자재유형에 대한 표준원가 사용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3/15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이후 신규 코드 생성 및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변경금지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오픈 이후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통해 처리함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구성정보 및 소요량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Check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정비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(2/15)</a:t>
                      </a:r>
                      <a:endParaRPr kumimoji="0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의장구성정보 검증담당자의 지원여력을 최대한 확보하여 조기 정비 완료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2/15,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월말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 구성 정보 중 </a:t>
                      </a:r>
                      <a:r>
                        <a:rPr kumimoji="0" lang="ko-KR" alt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인도처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정보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(SAP-Customer Master)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영업 거래선 코드 정보와 </a:t>
                      </a:r>
                      <a:r>
                        <a:rPr kumimoji="0" lang="ko-KR" alt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일치성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검증</a:t>
                      </a: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</a:t>
                      </a:r>
                    </a:p>
                  </a:txBody>
                  <a:tcPr marL="83077" marR="83077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발령 및 사원마스터 생성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삭제 금지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(3/15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이후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b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불가피한 사항은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 병행 입력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</a:t>
                      </a:r>
                      <a:endParaRPr kumimoji="0" lang="en-US" altLang="ko-K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과거급여이관 마감일정 </a:t>
                      </a:r>
                      <a:r>
                        <a:rPr kumimoji="1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: </a:t>
                      </a:r>
                      <a:r>
                        <a:rPr kumimoji="1" lang="ko-KR" altLang="en-US" sz="1300" b="0" i="0" u="none" strike="noStrike" cap="none" normalizeH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월급직 </a:t>
                      </a:r>
                      <a:r>
                        <a:rPr kumimoji="1" lang="en-US" altLang="ko-KR" sz="1300" b="0" i="0" u="none" strike="noStrike" cap="none" normalizeH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(3/20), </a:t>
                      </a:r>
                      <a:r>
                        <a:rPr kumimoji="1" lang="ko-KR" altLang="en-US" sz="1300" b="0" i="0" u="none" strike="noStrike" cap="none" normalizeH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시급직</a:t>
                      </a:r>
                      <a:r>
                        <a:rPr kumimoji="1" lang="ko-KR" altLang="en-US" sz="1300" b="0" i="0" u="none" strike="noStrike" cap="none" normalizeH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kumimoji="1" lang="en-US" altLang="ko-KR" sz="1300" b="0" i="0" u="none" strike="noStrike" cap="none" normalizeH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(4/5)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출근카드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식수카드 단말기 </a:t>
                      </a:r>
                      <a:r>
                        <a:rPr kumimoji="0" lang="en-US" altLang="ko-KR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Inteface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 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(4/1 0~1</a:t>
                      </a:r>
                      <a:r>
                        <a:rPr kumimoji="0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</a:t>
                      </a:r>
                      <a:r>
                        <a:rPr kumimoji="0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ko-KR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3/15</a:t>
                      </a:r>
                      <a:r>
                        <a:rPr kumimoji="1" lang="ko-KR" altLang="en-US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kumimoji="1" lang="en-US" altLang="ko-KR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~ 3/31 </a:t>
                      </a:r>
                      <a:r>
                        <a:rPr kumimoji="1" lang="ko-KR" altLang="en-US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발령예정사항 </a:t>
                      </a:r>
                      <a:r>
                        <a:rPr kumimoji="1" lang="ko-KR" altLang="en-US" sz="130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先발령</a:t>
                      </a:r>
                      <a:r>
                        <a:rPr kumimoji="1" lang="ko-KR" altLang="en-US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kumimoji="1" lang="en-US" altLang="ko-KR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 ~3/15)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ko-KR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3/20 ~ 3/31</a:t>
                      </a:r>
                      <a:r>
                        <a:rPr kumimoji="1" lang="ko-KR" altLang="en-US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퇴직금 </a:t>
                      </a:r>
                      <a:r>
                        <a:rPr kumimoji="1" lang="ko-KR" altLang="en-US" sz="130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지급건</a:t>
                      </a:r>
                      <a:r>
                        <a:rPr kumimoji="1" lang="ko-KR" altLang="en-US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先처리 </a:t>
                      </a:r>
                      <a:r>
                        <a:rPr kumimoji="1" lang="en-US" altLang="ko-KR" sz="13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 ~3/20)</a:t>
                      </a: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30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시급직</a:t>
                      </a:r>
                      <a:r>
                        <a:rPr kumimoji="1" lang="ko-KR" altLang="en-US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kumimoji="1" lang="en-US" altLang="ko-KR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3</a:t>
                      </a:r>
                      <a:r>
                        <a:rPr kumimoji="1" lang="ko-KR" altLang="en-US" sz="130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월급여</a:t>
                      </a:r>
                      <a:r>
                        <a:rPr kumimoji="1" lang="ko-KR" altLang="en-US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kumimoji="1" lang="en-US" altLang="ko-KR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Legacy </a:t>
                      </a:r>
                      <a:r>
                        <a:rPr kumimoji="1" lang="ko-KR" altLang="en-US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시스템 완료 </a:t>
                      </a:r>
                      <a:r>
                        <a:rPr kumimoji="1" lang="en-US" altLang="ko-KR" sz="130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 ~4/5)</a:t>
                      </a:r>
                      <a:r>
                        <a:rPr kumimoji="1" lang="ko-KR" altLang="en-US" sz="1300" i="0" u="none" strike="noStrike" cap="none" normalizeH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endParaRPr lang="en-US" altLang="ko-KR" sz="1300" b="0" dirty="0" smtClean="0"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85725" marR="0" lvl="0" indent="-8572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급여예수금 차이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Oracle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정리 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(3</a:t>
                      </a:r>
                      <a:r>
                        <a:rPr lang="ko-KR" altLang="en-US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결산</a:t>
                      </a:r>
                      <a:r>
                        <a:rPr lang="en-US" altLang="ko-KR" sz="13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 </a:t>
                      </a:r>
                      <a:endParaRPr kumimoji="0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794" marB="467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13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0-. </a:t>
            </a:r>
            <a:r>
              <a:rPr lang="ko-KR" altLang="en-US" sz="2000" dirty="0" smtClean="0">
                <a:latin typeface="+mn-ea"/>
              </a:rPr>
              <a:t>향후 일정 계획</a:t>
            </a:r>
            <a:endParaRPr lang="en-US" sz="2000" dirty="0">
              <a:latin typeface="+mn-ea"/>
              <a:ea typeface="+mn-ea"/>
            </a:endParaRPr>
          </a:p>
        </p:txBody>
      </p:sp>
      <p:graphicFrame>
        <p:nvGraphicFramePr>
          <p:cNvPr id="35" name="표 72"/>
          <p:cNvGraphicFramePr>
            <a:graphicFrameLocks noGrp="1"/>
          </p:cNvGraphicFramePr>
          <p:nvPr/>
        </p:nvGraphicFramePr>
        <p:xfrm>
          <a:off x="313591" y="1235076"/>
          <a:ext cx="8636503" cy="4959779"/>
        </p:xfrm>
        <a:graphic>
          <a:graphicData uri="http://schemas.openxmlformats.org/drawingml/2006/table">
            <a:tbl>
              <a:tblPr/>
              <a:tblGrid>
                <a:gridCol w="477242"/>
                <a:gridCol w="539896"/>
                <a:gridCol w="2167184"/>
                <a:gridCol w="714791"/>
                <a:gridCol w="722395"/>
                <a:gridCol w="638749"/>
                <a:gridCol w="570312"/>
                <a:gridCol w="676770"/>
                <a:gridCol w="669165"/>
                <a:gridCol w="775625"/>
                <a:gridCol w="684374"/>
              </a:tblGrid>
              <a:tr h="22806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파트 구분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중분류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 업무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02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03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34" charset="-127"/>
                        <a:ea typeface="맑은 고딕" pitchFamily="34" charset="-127"/>
                      </a:endParaRPr>
                    </a:p>
                  </a:txBody>
                  <a:tcPr marL="72001" marR="7200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11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W30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</a:tr>
              <a:tr h="46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34" charset="-127"/>
                        <a:ea typeface="맑은 고딕" pitchFamily="34" charset="-127"/>
                      </a:endParaRPr>
                    </a:p>
                  </a:txBody>
                  <a:tcPr marL="72001" marR="7200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34" charset="-127"/>
                        <a:ea typeface="맑은 고딕" pitchFamily="34" charset="-127"/>
                      </a:endParaRPr>
                    </a:p>
                  </a:txBody>
                  <a:tcPr marL="72001" marR="7200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02/04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~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02/11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~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02/15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휴일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02/18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~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02/22</a:t>
                      </a: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02/25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~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03/01</a:t>
                      </a: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03/04~03/08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03/11~03/15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03/18~03/22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03/25~03/29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F1F1"/>
                    </a:solidFill>
                  </a:tcPr>
                </a:tc>
              </a:tr>
              <a:tr h="358297">
                <a:tc rowSpan="10"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BOM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fontAlgn="b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TFT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검증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이전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현업통보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(2/1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일한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12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FILL UP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~1/31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015">
                <a:tc v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~1/31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LOAD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0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검증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~1/31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현업통보</a:t>
                      </a: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015"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FILL UP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(2/1~3/15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7"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LOAD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(2/1~3/15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공통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진행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 사용자 교육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799"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현업</a:t>
                      </a:r>
                      <a:endParaRPr lang="en-US" altLang="ko-KR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검증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이전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</a:p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VC – TABLE (100%)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6033"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검증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이전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100%</a:t>
                      </a:r>
                    </a:p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완료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확양서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송부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(3/1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일한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124">
                <a:tc vMerge="1">
                  <a:txBody>
                    <a:bodyPr/>
                    <a:lstStyle/>
                    <a:p>
                      <a:pPr algn="l" fontAlgn="b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검증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~1/31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100%</a:t>
                      </a:r>
                    </a:p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완료 확약서 송부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(3/15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일한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)</a:t>
                      </a: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6462" marR="6646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6" name="Table 7"/>
          <p:cNvGraphicFramePr>
            <a:graphicFrameLocks noGrp="1"/>
          </p:cNvGraphicFramePr>
          <p:nvPr/>
        </p:nvGraphicFramePr>
        <p:xfrm>
          <a:off x="5720862" y="833438"/>
          <a:ext cx="3005503" cy="36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917"/>
                <a:gridCol w="500917"/>
                <a:gridCol w="500917"/>
                <a:gridCol w="500917"/>
                <a:gridCol w="566413"/>
                <a:gridCol w="435422"/>
              </a:tblGrid>
              <a:tr h="36671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First Plan</a:t>
                      </a:r>
                    </a:p>
                  </a:txBody>
                  <a:tcPr marL="84407" marR="84407" marT="45928" marB="45928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</a:rPr>
                        <a:t>On- time</a:t>
                      </a:r>
                      <a:endParaRPr lang="ko-KR" altLang="en-US" sz="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4407" marR="84407" marT="45928" marB="45928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</a:rPr>
                        <a:t>Change </a:t>
                      </a:r>
                      <a:r>
                        <a:rPr lang="en-US" altLang="ko-KR" sz="600" b="0" baseline="0" dirty="0" smtClean="0">
                          <a:solidFill>
                            <a:schemeClr val="tx1"/>
                          </a:solidFill>
                        </a:rPr>
                        <a:t> But On time </a:t>
                      </a:r>
                      <a:endParaRPr lang="ko-KR" altLang="en-US" sz="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4407" marR="84407" marT="45928" marB="45928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</a:rPr>
                        <a:t>Late</a:t>
                      </a:r>
                      <a:endParaRPr lang="ko-KR" altLang="en-US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7" marR="84407" marT="45928" marB="45928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</a:rPr>
                        <a:t>Change plan</a:t>
                      </a:r>
                      <a:endParaRPr lang="ko-KR" altLang="en-US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7" marR="84407" marT="45928" marB="45928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b="0" dirty="0" smtClean="0">
                          <a:solidFill>
                            <a:schemeClr val="tx1"/>
                          </a:solidFill>
                        </a:rPr>
                        <a:t>Issue</a:t>
                      </a:r>
                      <a:endParaRPr lang="ko-KR" altLang="en-US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7" marR="84407" marT="45928" marB="45928"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38" name="Line 178"/>
          <p:cNvSpPr>
            <a:spLocks noChangeShapeType="1"/>
          </p:cNvSpPr>
          <p:nvPr/>
        </p:nvSpPr>
        <p:spPr bwMode="auto">
          <a:xfrm flipH="1">
            <a:off x="7490412" y="1402710"/>
            <a:ext cx="0" cy="5143500"/>
          </a:xfrm>
          <a:prstGeom prst="line">
            <a:avLst/>
          </a:prstGeom>
          <a:noFill/>
          <a:ln w="539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b="1" kern="0" dirty="0">
              <a:solidFill>
                <a:sysClr val="windowText" lastClr="000000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801973" y="6194855"/>
            <a:ext cx="3072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CUT OFF (BOM </a:t>
            </a:r>
            <a:r>
              <a:rPr lang="ko-KR" altLang="en-US" dirty="0" smtClean="0">
                <a:solidFill>
                  <a:srgbClr val="FF0000"/>
                </a:solidFill>
              </a:rPr>
              <a:t>생성변경 금지</a:t>
            </a:r>
            <a:r>
              <a:rPr lang="en-US" altLang="ko-KR" dirty="0" smtClean="0">
                <a:solidFill>
                  <a:srgbClr val="FF0000"/>
                </a:solidFill>
              </a:rPr>
              <a:t>) 3/15</a:t>
            </a:r>
            <a:r>
              <a:rPr lang="ko-KR" altLang="en-US" dirty="0" smtClean="0">
                <a:solidFill>
                  <a:srgbClr val="FF0000"/>
                </a:solidFill>
              </a:rPr>
              <a:t>일</a:t>
            </a:r>
            <a:r>
              <a:rPr lang="en-US" altLang="ko-KR" dirty="0" smtClean="0">
                <a:solidFill>
                  <a:srgbClr val="FF0000"/>
                </a:solidFill>
              </a:rPr>
              <a:t>~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1-1.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광주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2046" y="772130"/>
            <a:ext cx="8639908" cy="387805"/>
          </a:xfrm>
        </p:spPr>
        <p:txBody>
          <a:bodyPr/>
          <a:lstStyle/>
          <a:p>
            <a:pPr marL="0" indent="0"/>
            <a:r>
              <a:rPr lang="ko-KR" altLang="en-US" dirty="0" smtClean="0"/>
              <a:t>기본적으로 </a:t>
            </a:r>
            <a:r>
              <a:rPr lang="ko-KR" altLang="en-US" dirty="0" err="1" smtClean="0"/>
              <a:t>오라클</a:t>
            </a:r>
            <a:r>
              <a:rPr lang="ko-KR" altLang="en-US" dirty="0" smtClean="0"/>
              <a:t> 코드 체계 유지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변경</a:t>
            </a:r>
            <a:endParaRPr lang="en-US" altLang="ko-KR" dirty="0" smtClean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33280" y="1134012"/>
          <a:ext cx="8723148" cy="2645250"/>
        </p:xfrm>
        <a:graphic>
          <a:graphicData uri="http://schemas.openxmlformats.org/drawingml/2006/table">
            <a:tbl>
              <a:tblPr/>
              <a:tblGrid>
                <a:gridCol w="789124"/>
                <a:gridCol w="675033"/>
                <a:gridCol w="677411"/>
                <a:gridCol w="551437"/>
                <a:gridCol w="551437"/>
                <a:gridCol w="703555"/>
                <a:gridCol w="703555"/>
                <a:gridCol w="789124"/>
                <a:gridCol w="791502"/>
                <a:gridCol w="646510"/>
                <a:gridCol w="922230"/>
                <a:gridCol w="922230"/>
              </a:tblGrid>
              <a:tr h="21523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 </a:t>
                      </a: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15237">
                <a:tc rowSpan="11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PCT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MF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F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PCF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수출용만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VC 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적용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CA/CA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PCC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수출용만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VC 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적용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모듈 포장완성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PNS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단전지 완성포장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PNSS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상품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이륜용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QMD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QMS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QCT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중계수출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QHN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셀반제품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팩반제품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SNSA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SNS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33280" y="3784064"/>
          <a:ext cx="8723148" cy="2692924"/>
        </p:xfrm>
        <a:graphic>
          <a:graphicData uri="http://schemas.openxmlformats.org/drawingml/2006/table">
            <a:tbl>
              <a:tblPr/>
              <a:tblGrid>
                <a:gridCol w="789124"/>
                <a:gridCol w="675033"/>
                <a:gridCol w="677411"/>
                <a:gridCol w="551437"/>
                <a:gridCol w="551437"/>
                <a:gridCol w="703555"/>
                <a:gridCol w="703555"/>
                <a:gridCol w="789124"/>
                <a:gridCol w="791502"/>
                <a:gridCol w="646510"/>
                <a:gridCol w="922230"/>
                <a:gridCol w="922230"/>
              </a:tblGrid>
              <a:tr h="20714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 </a:t>
                      </a:r>
                    </a:p>
                  </a:txBody>
                  <a:tcPr marL="3067" marR="3067" marT="3323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07148"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원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재공반제품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제조연류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L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연구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SLA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연분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SLB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SLBN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연호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SLC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STRIP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SLD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기판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SLE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미화성극판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SLI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SLIN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가공연부품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이륜용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SBM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SBN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1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SBZ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1-1.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광주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225465" y="863057"/>
          <a:ext cx="8723148" cy="5430506"/>
        </p:xfrm>
        <a:graphic>
          <a:graphicData uri="http://schemas.openxmlformats.org/drawingml/2006/table">
            <a:tbl>
              <a:tblPr/>
              <a:tblGrid>
                <a:gridCol w="789124"/>
                <a:gridCol w="675033"/>
                <a:gridCol w="677411"/>
                <a:gridCol w="551437"/>
                <a:gridCol w="551437"/>
                <a:gridCol w="703555"/>
                <a:gridCol w="703555"/>
                <a:gridCol w="789124"/>
                <a:gridCol w="791502"/>
                <a:gridCol w="646510"/>
                <a:gridCol w="922230"/>
                <a:gridCol w="922230"/>
              </a:tblGrid>
              <a:tr h="3054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 </a:t>
                      </a: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71372">
                <a:tc rowSpan="30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0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원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0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자재류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0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연괴류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MAZ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MAN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전조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MCC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MCN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COVER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MDC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MDN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격리판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MEC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MEN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포장재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MGC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MGN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MGZ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의장재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K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K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900" b="1" i="0" u="none" strike="noStrike" dirty="0">
                        <a:solidFill>
                          <a:srgbClr val="0000FF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MKK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MKN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BMS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MHN1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철가대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MHN2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전지케이블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MHN5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비표준케이블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MHN9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포장재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목상자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MHN0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조제품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접착제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봉구제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MIB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조제황산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전해액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MINA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GEL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MID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첨가제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MIE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팬텀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F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MFC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MFZ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3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MFN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1-1.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광주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33280" y="939271"/>
          <a:ext cx="8723148" cy="1058864"/>
        </p:xfrm>
        <a:graphic>
          <a:graphicData uri="http://schemas.openxmlformats.org/drawingml/2006/table">
            <a:tbl>
              <a:tblPr/>
              <a:tblGrid>
                <a:gridCol w="789124"/>
                <a:gridCol w="675033"/>
                <a:gridCol w="677411"/>
                <a:gridCol w="551437"/>
                <a:gridCol w="551437"/>
                <a:gridCol w="703555"/>
                <a:gridCol w="703555"/>
                <a:gridCol w="789124"/>
                <a:gridCol w="791502"/>
                <a:gridCol w="646510"/>
                <a:gridCol w="922230"/>
                <a:gridCol w="922230"/>
              </a:tblGrid>
              <a:tr h="26471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 </a:t>
                      </a: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64716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067" marR="3067" marT="332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R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N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RNS1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RNS2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RNS0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067" marR="3067" marT="332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38458" y="2252133"/>
            <a:ext cx="57887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+mn-ea"/>
                <a:ea typeface="+mn-ea"/>
              </a:rPr>
              <a:t> 원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부자재코드 </a:t>
            </a:r>
            <a:r>
              <a:rPr lang="en-US" altLang="ko-KR" sz="1200" dirty="0" smtClean="0">
                <a:latin typeface="+mn-ea"/>
                <a:ea typeface="+mn-ea"/>
              </a:rPr>
              <a:t>“M” </a:t>
            </a:r>
            <a:r>
              <a:rPr lang="ko-KR" altLang="en-US" sz="1200" dirty="0" smtClean="0">
                <a:latin typeface="+mn-ea"/>
                <a:ea typeface="+mn-ea"/>
              </a:rPr>
              <a:t>추가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buFontTx/>
              <a:buChar char="-"/>
            </a:pP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반제품코드 </a:t>
            </a:r>
            <a:r>
              <a:rPr lang="en-US" altLang="ko-KR" sz="1200" dirty="0" smtClean="0">
                <a:latin typeface="+mn-ea"/>
                <a:ea typeface="+mn-ea"/>
              </a:rPr>
              <a:t>“S” </a:t>
            </a:r>
            <a:r>
              <a:rPr lang="ko-KR" altLang="en-US" sz="1200" dirty="0" smtClean="0">
                <a:latin typeface="+mn-ea"/>
                <a:ea typeface="+mn-ea"/>
              </a:rPr>
              <a:t>추가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buFontTx/>
              <a:buChar char="-"/>
            </a:pP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영문자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err="1" smtClean="0">
                <a:latin typeface="+mn-ea"/>
                <a:ea typeface="+mn-ea"/>
              </a:rPr>
              <a:t>유의미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를 제외한 일련번호는 기존코드 번호 유지를 원칙으로 하였으나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+mn-ea"/>
                <a:ea typeface="+mn-ea"/>
              </a:rPr>
              <a:t>일부 </a:t>
            </a:r>
            <a:r>
              <a:rPr lang="ko-KR" altLang="en-US" sz="1200" dirty="0" smtClean="0">
                <a:latin typeface="+mn-ea"/>
                <a:ea typeface="+mn-ea"/>
              </a:rPr>
              <a:t>부자재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스티커 등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에 대하여 신규 일련번호 발번됨</a:t>
            </a:r>
            <a:r>
              <a:rPr lang="en-US" altLang="ko-KR" sz="1200" dirty="0" smtClean="0">
                <a:latin typeface="+mn-ea"/>
                <a:ea typeface="+mn-ea"/>
              </a:rPr>
              <a:t>.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2046" y="755195"/>
            <a:ext cx="8639908" cy="576263"/>
          </a:xfrm>
        </p:spPr>
        <p:txBody>
          <a:bodyPr/>
          <a:lstStyle/>
          <a:p>
            <a:pPr marL="0" indent="0"/>
            <a:r>
              <a:rPr lang="ko-KR" altLang="en-US" sz="1100" dirty="0" smtClean="0"/>
              <a:t>기본적으로 </a:t>
            </a:r>
            <a:r>
              <a:rPr lang="ko-KR" altLang="en-US" sz="1100" dirty="0" err="1" smtClean="0"/>
              <a:t>오라클</a:t>
            </a:r>
            <a:r>
              <a:rPr lang="ko-KR" altLang="en-US" sz="1100" dirty="0" smtClean="0"/>
              <a:t> 코드 체계로 갔으나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일부 </a:t>
            </a:r>
            <a:r>
              <a:rPr lang="en-US" altLang="ko-KR" sz="1100" dirty="0" smtClean="0"/>
              <a:t>ITEM</a:t>
            </a:r>
            <a:r>
              <a:rPr lang="ko-KR" altLang="en-US" sz="1100" dirty="0" smtClean="0"/>
              <a:t>에 대해 체계 변경 </a:t>
            </a:r>
            <a:endParaRPr lang="en-US" altLang="ko-KR" sz="1100" dirty="0" smtClean="0"/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</a:rPr>
              <a:t>    1. </a:t>
            </a:r>
            <a:r>
              <a:rPr lang="ko-KR" altLang="en-US" sz="1100" dirty="0" smtClean="0">
                <a:solidFill>
                  <a:srgbClr val="0070C0"/>
                </a:solidFill>
              </a:rPr>
              <a:t>지게차전지 </a:t>
            </a:r>
            <a:r>
              <a:rPr lang="ko-KR" altLang="en-US" sz="1100" dirty="0" smtClean="0">
                <a:solidFill>
                  <a:srgbClr val="FF0000"/>
                </a:solidFill>
              </a:rPr>
              <a:t>경우 코드에 </a:t>
            </a:r>
            <a:r>
              <a:rPr lang="en-US" altLang="ko-KR" sz="1100" dirty="0" smtClean="0">
                <a:solidFill>
                  <a:srgbClr val="FF0000"/>
                </a:solidFill>
              </a:rPr>
              <a:t>DRY / WET </a:t>
            </a:r>
            <a:r>
              <a:rPr lang="ko-KR" altLang="en-US" sz="1100" dirty="0" smtClean="0">
                <a:solidFill>
                  <a:srgbClr val="FF0000"/>
                </a:solidFill>
              </a:rPr>
              <a:t>구분자가 있는 코드는 코드에서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구분자에서</a:t>
            </a:r>
            <a:r>
              <a:rPr lang="ko-KR" altLang="en-US" sz="1100" dirty="0" smtClean="0">
                <a:solidFill>
                  <a:srgbClr val="FF0000"/>
                </a:solidFill>
              </a:rPr>
              <a:t> 삭제하고</a:t>
            </a:r>
            <a:r>
              <a:rPr lang="en-US" altLang="ko-KR" sz="1100" dirty="0" smtClean="0">
                <a:solidFill>
                  <a:srgbClr val="FF0000"/>
                </a:solidFill>
              </a:rPr>
              <a:t>, DESCRIPTION </a:t>
            </a:r>
            <a:r>
              <a:rPr lang="ko-KR" altLang="en-US" sz="1100" dirty="0" smtClean="0">
                <a:solidFill>
                  <a:srgbClr val="FF0000"/>
                </a:solidFill>
              </a:rPr>
              <a:t>으로 분류함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</a:rPr>
              <a:t>    2. Longest VR1278</a:t>
            </a:r>
            <a:r>
              <a:rPr lang="ko-KR" altLang="en-US" sz="1100" dirty="0" smtClean="0">
                <a:solidFill>
                  <a:srgbClr val="FF0000"/>
                </a:solidFill>
              </a:rPr>
              <a:t>은 같은 </a:t>
            </a:r>
            <a:r>
              <a:rPr lang="en-US" altLang="ko-KR" sz="1100" dirty="0" smtClean="0">
                <a:solidFill>
                  <a:srgbClr val="FF0000"/>
                </a:solidFill>
              </a:rPr>
              <a:t>AGM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격리판</a:t>
            </a:r>
            <a:r>
              <a:rPr lang="ko-KR" altLang="en-US" sz="1100" dirty="0" smtClean="0">
                <a:solidFill>
                  <a:srgbClr val="FF0000"/>
                </a:solidFill>
              </a:rPr>
              <a:t> </a:t>
            </a:r>
            <a:r>
              <a:rPr lang="ko-KR" altLang="en-US" sz="1100" dirty="0" err="1" smtClean="0">
                <a:solidFill>
                  <a:srgbClr val="FF0000"/>
                </a:solidFill>
              </a:rPr>
              <a:t>사용분으로</a:t>
            </a:r>
            <a:r>
              <a:rPr lang="ko-KR" altLang="en-US" sz="1100" dirty="0" smtClean="0">
                <a:solidFill>
                  <a:srgbClr val="FF0000"/>
                </a:solidFill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</a:rPr>
              <a:t>PCM </a:t>
            </a:r>
            <a:r>
              <a:rPr lang="ko-KR" altLang="en-US" sz="1100" dirty="0" smtClean="0">
                <a:solidFill>
                  <a:srgbClr val="FF0000"/>
                </a:solidFill>
              </a:rPr>
              <a:t>계열로 변경 </a:t>
            </a:r>
            <a:r>
              <a:rPr lang="en-US" altLang="ko-KR" sz="1100" dirty="0" smtClean="0">
                <a:solidFill>
                  <a:srgbClr val="FF0000"/>
                </a:solidFill>
              </a:rPr>
              <a:t>(PEV  </a:t>
            </a:r>
            <a:r>
              <a:rPr lang="en-US" altLang="ko-KR" sz="1100" dirty="0" smtClean="0">
                <a:solidFill>
                  <a:srgbClr val="FF0000"/>
                </a:solidFill>
                <a:sym typeface="Wingdings" pitchFamily="2" charset="2"/>
              </a:rPr>
              <a:t> PCM )</a:t>
            </a:r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  <a:sym typeface="Wingdings" pitchFamily="2" charset="2"/>
              </a:rPr>
              <a:t>    3. </a:t>
            </a:r>
            <a:r>
              <a:rPr lang="ko-KR" altLang="en-US" sz="1100" dirty="0" smtClean="0">
                <a:solidFill>
                  <a:srgbClr val="FF0000"/>
                </a:solidFill>
                <a:sym typeface="Wingdings" pitchFamily="2" charset="2"/>
              </a:rPr>
              <a:t>지게차 전지에 일괄보수전지 사양은 코드 </a:t>
            </a:r>
            <a:r>
              <a:rPr lang="ko-KR" altLang="en-US" sz="1100" dirty="0" err="1" smtClean="0">
                <a:solidFill>
                  <a:srgbClr val="FF0000"/>
                </a:solidFill>
                <a:sym typeface="Wingdings" pitchFamily="2" charset="2"/>
              </a:rPr>
              <a:t>구분자에서는</a:t>
            </a:r>
            <a:r>
              <a:rPr lang="ko-KR" altLang="en-US" sz="1100" dirty="0" smtClean="0">
                <a:solidFill>
                  <a:srgbClr val="FF0000"/>
                </a:solidFill>
                <a:sym typeface="Wingdings" pitchFamily="2" charset="2"/>
              </a:rPr>
              <a:t> 삭제하고</a:t>
            </a:r>
            <a:r>
              <a:rPr lang="en-US" altLang="ko-KR" sz="1100" dirty="0" smtClean="0">
                <a:solidFill>
                  <a:srgbClr val="FF0000"/>
                </a:solidFill>
                <a:sym typeface="Wingdings" pitchFamily="2" charset="2"/>
              </a:rPr>
              <a:t>, DESCRIPTON</a:t>
            </a:r>
            <a:r>
              <a:rPr lang="ko-KR" altLang="en-US" sz="1100" dirty="0" smtClean="0">
                <a:solidFill>
                  <a:srgbClr val="FF0000"/>
                </a:solidFill>
                <a:sym typeface="Wingdings" pitchFamily="2" charset="2"/>
              </a:rPr>
              <a:t>으로 관리</a:t>
            </a:r>
            <a:r>
              <a:rPr lang="en-US" altLang="ko-KR" sz="1100" dirty="0" smtClean="0">
                <a:solidFill>
                  <a:srgbClr val="FF0000"/>
                </a:solidFill>
                <a:sym typeface="Wingdings" pitchFamily="2" charset="2"/>
              </a:rPr>
              <a:t>(PIJ00000W  PIJ00000)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523428" y="1678699"/>
          <a:ext cx="8023643" cy="4890970"/>
        </p:xfrm>
        <a:graphic>
          <a:graphicData uri="http://schemas.openxmlformats.org/drawingml/2006/table">
            <a:tbl>
              <a:tblPr/>
              <a:tblGrid>
                <a:gridCol w="747855"/>
                <a:gridCol w="608779"/>
                <a:gridCol w="608779"/>
                <a:gridCol w="324570"/>
                <a:gridCol w="1228869"/>
                <a:gridCol w="776719"/>
                <a:gridCol w="776719"/>
                <a:gridCol w="713742"/>
                <a:gridCol w="997139"/>
                <a:gridCol w="1240472"/>
              </a:tblGrid>
              <a:tr h="375178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대분류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42124">
                <a:tc rowSpan="1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1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10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10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PIG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J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PIJ8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PIJ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DIN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PIU8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VCP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PIM8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W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는 별도코드로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W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는 별도코드로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단전지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PIV8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PIV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PEE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MSB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PEM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GSL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PEU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7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VR1278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--&gt;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PCM</a:t>
                      </a:r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으로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맑은 고딕"/>
                        </a:rPr>
                        <a:t>코드변경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맑은 고딕"/>
                        </a:rPr>
                        <a:t>+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맑은 고딕"/>
                        </a:rPr>
                        <a:t>번호변경</a:t>
                      </a:r>
                      <a:endParaRPr lang="ko-KR" altLang="en-US" sz="1000" b="1" i="0" u="none" strike="noStrike" dirty="0">
                        <a:solidFill>
                          <a:srgbClr val="0000FF"/>
                        </a:solidFill>
                        <a:latin typeface="맑은 고딕"/>
                      </a:endParaRP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2355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PT,Longest,GC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PCT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AGM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PCM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VR1278</a:t>
                      </a:r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포함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6892">
                <a:tc rowSpan="9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9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SIP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SIG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J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SIJ8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SIJ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단전지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DRY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SIV8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WET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SIV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SEE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MSB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SEM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GSL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SEU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상품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QEE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6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중개무역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ES)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X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QEX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73" marR="5873" marT="63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2046" y="755195"/>
            <a:ext cx="8639908" cy="576263"/>
          </a:xfrm>
        </p:spPr>
        <p:txBody>
          <a:bodyPr/>
          <a:lstStyle/>
          <a:p>
            <a:pPr marL="0" indent="0"/>
            <a:r>
              <a:rPr lang="ko-KR" altLang="en-US" dirty="0" smtClean="0"/>
              <a:t>예</a:t>
            </a:r>
            <a:r>
              <a:rPr lang="en-US" altLang="ko-KR" dirty="0" smtClean="0"/>
              <a:t>)</a:t>
            </a:r>
            <a:r>
              <a:rPr lang="ko-KR" altLang="en-US" dirty="0" smtClean="0"/>
              <a:t>지게차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전지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44861" y="1476614"/>
            <a:ext cx="3988135" cy="3724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algn="ctr">
            <a:noFill/>
            <a:miter lim="800000"/>
            <a:headEnd/>
            <a:tailEnd/>
          </a:ln>
        </p:spPr>
        <p:txBody>
          <a:bodyPr wrap="square" lIns="54000" rIns="54000" anchor="ctr">
            <a:spAutoFit/>
          </a:bodyPr>
          <a:lstStyle/>
          <a:p>
            <a:pPr algn="ctr">
              <a:lnSpc>
                <a:spcPct val="130000"/>
              </a:lnSpc>
              <a:buSzPct val="80000"/>
              <a:defRPr/>
            </a:pPr>
            <a:r>
              <a:rPr lang="ko-KR" altLang="en-US" sz="1400" b="1" baseline="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 전</a:t>
            </a:r>
            <a:endParaRPr lang="ko-KR" altLang="en-US" sz="1400" b="1" baseline="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44862" y="1844803"/>
            <a:ext cx="798634" cy="4417988"/>
          </a:xfrm>
          <a:prstGeom prst="rect">
            <a:avLst/>
          </a:prstGeom>
          <a:solidFill>
            <a:srgbClr val="DDDDDD"/>
          </a:solidFill>
          <a:ln w="12700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lIns="54000" rIns="54000" anchor="ctr"/>
          <a:lstStyle/>
          <a:p>
            <a:pPr marL="176213" indent="-176213" algn="ctr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Naming </a:t>
            </a:r>
          </a:p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Rule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89577" y="1844804"/>
            <a:ext cx="3143419" cy="4417987"/>
          </a:xfrm>
          <a:prstGeom prst="rect">
            <a:avLst/>
          </a:prstGeom>
          <a:noFill/>
          <a:ln w="12700" algn="ctr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lIns="54000" rIns="54000"/>
          <a:lstStyle/>
          <a:p>
            <a:pPr marL="176213" indent="-176213" algn="l">
              <a:lnSpc>
                <a:spcPct val="130000"/>
              </a:lnSpc>
              <a:buSzPct val="90000"/>
              <a:buFont typeface="Wingdings" pitchFamily="2" charset="2"/>
              <a:buChar char="q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Code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체계는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유의미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3~4 </a:t>
            </a:r>
            <a:r>
              <a:rPr lang="ko-KR" altLang="en-US" sz="1200" baseline="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자리와 무의미 일련</a:t>
            </a:r>
            <a:endParaRPr lang="en-US" altLang="ko-KR" sz="1200" baseline="0" dirty="0" smtClean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 marL="176213" indent="-176213" algn="l">
              <a:lnSpc>
                <a:spcPct val="130000"/>
              </a:lnSpc>
              <a:buSzPct val="90000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</a:t>
            </a:r>
            <a:r>
              <a:rPr lang="ko-KR" altLang="en-US" sz="1200" baseline="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번호 </a:t>
            </a:r>
            <a:r>
              <a:rPr lang="en-US" altLang="ko-KR" sz="1200" baseline="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5</a:t>
            </a:r>
            <a:r>
              <a:rPr lang="ko-KR" altLang="en-US" sz="1200" baseline="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자리의 조합으로 구성됨</a:t>
            </a:r>
            <a:endParaRPr lang="en-US" altLang="ko-KR" sz="1200" baseline="0" dirty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599875" y="4424149"/>
            <a:ext cx="659597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중분류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I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산업용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E : 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무누액</a:t>
            </a:r>
            <a:endParaRPr lang="en-US" altLang="ko-KR" sz="9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C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차량용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1580751" y="2715027"/>
            <a:ext cx="303335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I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1998386" y="2715027"/>
            <a:ext cx="303334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J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2426278" y="2715027"/>
            <a:ext cx="338503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</a:rPr>
              <a:t>_</a:t>
            </a:r>
          </a:p>
        </p:txBody>
      </p:sp>
      <p:cxnSp>
        <p:nvCxnSpPr>
          <p:cNvPr id="12" name="AutoShape 11"/>
          <p:cNvCxnSpPr>
            <a:cxnSpLocks noChangeShapeType="1"/>
            <a:stCxn id="9" idx="2"/>
            <a:endCxn id="8" idx="3"/>
          </p:cNvCxnSpPr>
          <p:nvPr/>
        </p:nvCxnSpPr>
        <p:spPr bwMode="auto">
          <a:xfrm rot="16200000" flipH="1">
            <a:off x="1105078" y="3634469"/>
            <a:ext cx="1781737" cy="527053"/>
          </a:xfrm>
          <a:prstGeom prst="bentConnector4">
            <a:avLst>
              <a:gd name="adj1" fmla="val 14407"/>
              <a:gd name="adj2" fmla="val 140037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3" name="AutoShape 11"/>
          <p:cNvCxnSpPr>
            <a:cxnSpLocks noChangeShapeType="1"/>
            <a:stCxn id="10" idx="2"/>
            <a:endCxn id="14" idx="0"/>
          </p:cNvCxnSpPr>
          <p:nvPr/>
        </p:nvCxnSpPr>
        <p:spPr bwMode="auto">
          <a:xfrm rot="16200000" flipH="1">
            <a:off x="2450223" y="2706957"/>
            <a:ext cx="335101" cy="93544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2510260" y="3342228"/>
            <a:ext cx="115046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90488" algn="l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소분류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  <a:p>
            <a:pPr marL="176213" indent="-90488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V </a:t>
            </a:r>
            <a:r>
              <a:rPr lang="en-US" altLang="ko-KR" sz="900" baseline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단전지</a:t>
            </a:r>
            <a:endParaRPr lang="en-US" altLang="ko-KR" sz="90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90488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J :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SET</a:t>
            </a:r>
          </a:p>
          <a:p>
            <a:pPr marL="176213" indent="-90488" algn="l">
              <a:spcBef>
                <a:spcPct val="20000"/>
              </a:spcBef>
            </a:pPr>
            <a:r>
              <a:rPr lang="en-US" altLang="ko-KR" sz="1000" baseline="0" dirty="0" smtClean="0">
                <a:latin typeface="맑은 고딕" pitchFamily="50" charset="-127"/>
                <a:ea typeface="맑은 고딕" pitchFamily="50" charset="-127"/>
              </a:rPr>
              <a:t>U : DIN SET</a:t>
            </a:r>
          </a:p>
          <a:p>
            <a:pPr marL="176213" indent="-90488" algn="l">
              <a:spcBef>
                <a:spcPct val="200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  ..</a:t>
            </a:r>
            <a:endParaRPr lang="en-US" altLang="ko-KR" sz="10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1114758" y="5580460"/>
            <a:ext cx="1553893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 smtClean="0">
                <a:latin typeface="맑은 고딕" pitchFamily="50" charset="-127"/>
                <a:ea typeface="맑은 고딕" pitchFamily="50" charset="-127"/>
              </a:rPr>
              <a:t>00000*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138412" y="5893916"/>
            <a:ext cx="2329894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>
              <a:spcBef>
                <a:spcPct val="20000"/>
              </a:spcBef>
            </a:pP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체번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 순서에 따른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Seq. No. “*” OEM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구분자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1114759" y="2715027"/>
            <a:ext cx="303335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 smtClean="0">
                <a:latin typeface="맑은 고딕" pitchFamily="50" charset="-127"/>
                <a:ea typeface="맑은 고딕" pitchFamily="50" charset="-127"/>
              </a:rPr>
              <a:t>P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1069016" y="3277595"/>
            <a:ext cx="11191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자재유형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구분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P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S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반제품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Q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상품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부자재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C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소모성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설비자재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" name="AutoShape 11"/>
          <p:cNvCxnSpPr>
            <a:cxnSpLocks noChangeShapeType="1"/>
            <a:stCxn id="17" idx="2"/>
            <a:endCxn id="18" idx="0"/>
          </p:cNvCxnSpPr>
          <p:nvPr/>
        </p:nvCxnSpPr>
        <p:spPr bwMode="auto">
          <a:xfrm rot="16200000" flipH="1">
            <a:off x="1312272" y="2961282"/>
            <a:ext cx="270468" cy="36215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0" name="AutoShape 11"/>
          <p:cNvCxnSpPr>
            <a:cxnSpLocks noChangeShapeType="1"/>
            <a:stCxn id="11" idx="3"/>
            <a:endCxn id="21" idx="3"/>
          </p:cNvCxnSpPr>
          <p:nvPr/>
        </p:nvCxnSpPr>
        <p:spPr bwMode="auto">
          <a:xfrm>
            <a:off x="2764781" y="2861078"/>
            <a:ext cx="871638" cy="1840581"/>
          </a:xfrm>
          <a:prstGeom prst="bentConnector3">
            <a:avLst>
              <a:gd name="adj1" fmla="val 124209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868556" y="4401576"/>
            <a:ext cx="767863" cy="6001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l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소분류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1000" baseline="0" dirty="0" smtClean="0">
                <a:latin typeface="맑은 고딕" pitchFamily="50" charset="-127"/>
                <a:ea typeface="맑은 고딕" pitchFamily="50" charset="-127"/>
              </a:rPr>
              <a:t>D : Dry</a:t>
            </a:r>
          </a:p>
          <a:p>
            <a:pPr marL="176213" indent="-176213" algn="l">
              <a:spcBef>
                <a:spcPct val="20000"/>
              </a:spcBef>
            </a:pPr>
            <a:endParaRPr lang="en-US" altLang="ko-KR" sz="1000" baseline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50379" y="5188249"/>
            <a:ext cx="882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맑은 고딕" pitchFamily="50" charset="-127"/>
                <a:ea typeface="맑은 고딕" pitchFamily="50" charset="-127"/>
              </a:rPr>
              <a:t>+</a:t>
            </a:r>
            <a:endParaRPr 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4332403" y="1481953"/>
            <a:ext cx="3988135" cy="3724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algn="ctr">
            <a:noFill/>
            <a:miter lim="800000"/>
            <a:headEnd/>
            <a:tailEnd/>
          </a:ln>
        </p:spPr>
        <p:txBody>
          <a:bodyPr wrap="square" lIns="54000" rIns="54000" anchor="ctr">
            <a:spAutoFit/>
          </a:bodyPr>
          <a:lstStyle/>
          <a:p>
            <a:pPr algn="ctr">
              <a:lnSpc>
                <a:spcPct val="130000"/>
              </a:lnSpc>
              <a:buSzPct val="80000"/>
              <a:defRPr/>
            </a:pPr>
            <a:r>
              <a:rPr lang="ko-KR" altLang="en-US" sz="1400" b="1" baseline="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후</a:t>
            </a:r>
            <a:endParaRPr lang="ko-KR" altLang="en-US" sz="1400" b="1" baseline="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4332403" y="1850142"/>
            <a:ext cx="798634" cy="4417988"/>
          </a:xfrm>
          <a:prstGeom prst="rect">
            <a:avLst/>
          </a:prstGeom>
          <a:solidFill>
            <a:srgbClr val="DDDDDD"/>
          </a:solidFill>
          <a:ln w="12700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lIns="54000" rIns="54000" anchor="ctr"/>
          <a:lstStyle/>
          <a:p>
            <a:pPr marL="176213" indent="-176213" algn="ctr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Naming </a:t>
            </a:r>
          </a:p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Rule</a:t>
            </a: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177118" y="1850144"/>
            <a:ext cx="3143419" cy="4417987"/>
          </a:xfrm>
          <a:prstGeom prst="rect">
            <a:avLst/>
          </a:prstGeom>
          <a:noFill/>
          <a:ln w="12700" algn="ctr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lIns="54000" rIns="54000"/>
          <a:lstStyle/>
          <a:p>
            <a:pPr marL="176213" indent="-176213" algn="l">
              <a:lnSpc>
                <a:spcPct val="130000"/>
              </a:lnSpc>
              <a:buSzPct val="90000"/>
              <a:buFont typeface="Wingdings" pitchFamily="2" charset="2"/>
              <a:buChar char="q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Code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체계는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유의미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2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3 </a:t>
            </a:r>
            <a:r>
              <a:rPr lang="ko-KR" altLang="en-US" sz="1200" baseline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자리와 무의미 일련</a:t>
            </a:r>
            <a:endParaRPr lang="en-US" altLang="ko-KR" sz="1200" baseline="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 marL="176213" indent="-176213" algn="l">
              <a:lnSpc>
                <a:spcPct val="130000"/>
              </a:lnSpc>
              <a:buSzPct val="90000"/>
            </a:pPr>
            <a:r>
              <a:rPr lang="en-US" altLang="ko-KR" sz="12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</a:t>
            </a:r>
            <a:r>
              <a:rPr lang="ko-KR" altLang="en-US" sz="1200" baseline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번호 </a:t>
            </a:r>
            <a:r>
              <a:rPr lang="en-US" altLang="ko-KR" sz="1200" baseline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5</a:t>
            </a:r>
            <a:r>
              <a:rPr lang="ko-KR" altLang="en-US" sz="1200" baseline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자리의 조합으로 구성됨</a:t>
            </a:r>
            <a:endParaRPr lang="en-US" altLang="ko-KR" sz="1200" baseline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5787417" y="4429488"/>
            <a:ext cx="659597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중분류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I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산업용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E : 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무누액</a:t>
            </a:r>
            <a:endParaRPr lang="en-US" altLang="ko-KR" sz="9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C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차량용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10"/>
          <p:cNvSpPr>
            <a:spLocks noChangeArrowheads="1"/>
          </p:cNvSpPr>
          <p:nvPr/>
        </p:nvSpPr>
        <p:spPr bwMode="auto">
          <a:xfrm>
            <a:off x="5768293" y="2720366"/>
            <a:ext cx="303335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I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6185927" y="2720366"/>
            <a:ext cx="303334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 smtClean="0">
                <a:latin typeface="맑은 고딕" pitchFamily="50" charset="-127"/>
                <a:ea typeface="맑은 고딕" pitchFamily="50" charset="-127"/>
              </a:rPr>
              <a:t>J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Rectangle 16"/>
          <p:cNvSpPr>
            <a:spLocks noChangeArrowheads="1"/>
          </p:cNvSpPr>
          <p:nvPr/>
        </p:nvSpPr>
        <p:spPr bwMode="auto">
          <a:xfrm>
            <a:off x="6613820" y="2720366"/>
            <a:ext cx="338503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>
                <a:latin typeface="맑은 고딕" pitchFamily="50" charset="-127"/>
                <a:ea typeface="맑은 고딕" pitchFamily="50" charset="-127"/>
              </a:rPr>
              <a:t>_</a:t>
            </a:r>
          </a:p>
        </p:txBody>
      </p:sp>
      <p:cxnSp>
        <p:nvCxnSpPr>
          <p:cNvPr id="32" name="AutoShape 11"/>
          <p:cNvCxnSpPr>
            <a:cxnSpLocks noChangeShapeType="1"/>
            <a:stCxn id="27" idx="2"/>
            <a:endCxn id="26" idx="3"/>
          </p:cNvCxnSpPr>
          <p:nvPr/>
        </p:nvCxnSpPr>
        <p:spPr bwMode="auto">
          <a:xfrm rot="16200000" flipH="1">
            <a:off x="5292619" y="3639807"/>
            <a:ext cx="1781737" cy="527053"/>
          </a:xfrm>
          <a:prstGeom prst="bentConnector4">
            <a:avLst>
              <a:gd name="adj1" fmla="val 14407"/>
              <a:gd name="adj2" fmla="val 140037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3" name="AutoShape 11"/>
          <p:cNvCxnSpPr>
            <a:cxnSpLocks noChangeShapeType="1"/>
            <a:stCxn id="30" idx="2"/>
          </p:cNvCxnSpPr>
          <p:nvPr/>
        </p:nvCxnSpPr>
        <p:spPr bwMode="auto">
          <a:xfrm rot="16200000" flipH="1">
            <a:off x="6637764" y="2712296"/>
            <a:ext cx="335101" cy="93544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5302300" y="5585799"/>
            <a:ext cx="1553893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 smtClean="0">
                <a:latin typeface="맑은 고딕" pitchFamily="50" charset="-127"/>
                <a:ea typeface="맑은 고딕" pitchFamily="50" charset="-127"/>
              </a:rPr>
              <a:t>00000*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Rectangle 10"/>
          <p:cNvSpPr>
            <a:spLocks noChangeArrowheads="1"/>
          </p:cNvSpPr>
          <p:nvPr/>
        </p:nvSpPr>
        <p:spPr bwMode="auto">
          <a:xfrm>
            <a:off x="5302300" y="2720366"/>
            <a:ext cx="303335" cy="2921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54000" rIns="54000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ctr">
              <a:buFont typeface="Wingdings" pitchFamily="2" charset="2"/>
              <a:buNone/>
            </a:pPr>
            <a:r>
              <a:rPr lang="en-US" altLang="ko-KR" sz="1400" baseline="0" dirty="0" smtClean="0">
                <a:latin typeface="맑은 고딕" pitchFamily="50" charset="-127"/>
                <a:ea typeface="맑은 고딕" pitchFamily="50" charset="-127"/>
              </a:rPr>
              <a:t>P</a:t>
            </a:r>
            <a:endParaRPr lang="en-US" altLang="ko-KR" sz="14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5256557" y="3282934"/>
            <a:ext cx="11191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자재유형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구분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P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S : </a:t>
            </a:r>
            <a:r>
              <a:rPr lang="ko-KR" altLang="en-US" sz="900" baseline="0" dirty="0" smtClean="0">
                <a:latin typeface="맑은 고딕" pitchFamily="50" charset="-127"/>
                <a:ea typeface="맑은 고딕" pitchFamily="50" charset="-127"/>
              </a:rPr>
              <a:t>반제품</a:t>
            </a:r>
            <a:endParaRPr lang="en-US" altLang="ko-KR" sz="900" baseline="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Q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상품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부자재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C :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소모성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설비자재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AutoShape 11"/>
          <p:cNvCxnSpPr>
            <a:cxnSpLocks noChangeShapeType="1"/>
            <a:stCxn id="35" idx="2"/>
            <a:endCxn id="36" idx="0"/>
          </p:cNvCxnSpPr>
          <p:nvPr/>
        </p:nvCxnSpPr>
        <p:spPr bwMode="auto">
          <a:xfrm rot="16200000" flipH="1">
            <a:off x="5499813" y="2966621"/>
            <a:ext cx="270468" cy="36215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8" name="AutoShape 11"/>
          <p:cNvCxnSpPr>
            <a:cxnSpLocks noChangeShapeType="1"/>
            <a:stCxn id="31" idx="3"/>
            <a:endCxn id="39" idx="3"/>
          </p:cNvCxnSpPr>
          <p:nvPr/>
        </p:nvCxnSpPr>
        <p:spPr bwMode="auto">
          <a:xfrm>
            <a:off x="6952323" y="2866416"/>
            <a:ext cx="871638" cy="1748248"/>
          </a:xfrm>
          <a:prstGeom prst="bentConnector3">
            <a:avLst>
              <a:gd name="adj1" fmla="val 124209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9" name="Rectangle 9"/>
          <p:cNvSpPr>
            <a:spLocks noChangeArrowheads="1"/>
          </p:cNvSpPr>
          <p:nvPr/>
        </p:nvSpPr>
        <p:spPr bwMode="auto">
          <a:xfrm>
            <a:off x="7056097" y="4406915"/>
            <a:ext cx="767863" cy="41549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 algn="l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소분류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  <a:p>
            <a:pPr marL="176213" indent="-176213" algn="l">
              <a:spcBef>
                <a:spcPct val="200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8 : DRY</a:t>
            </a:r>
            <a:endParaRPr lang="en-US" altLang="ko-KR" sz="1000" baseline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37921" y="5193588"/>
            <a:ext cx="882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맑은 고딕" pitchFamily="50" charset="-127"/>
                <a:ea typeface="맑은 고딕" pitchFamily="50" charset="-127"/>
              </a:rPr>
              <a:t>+</a:t>
            </a:r>
            <a:endParaRPr 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Rectangle 9"/>
          <p:cNvSpPr>
            <a:spLocks noChangeArrowheads="1"/>
          </p:cNvSpPr>
          <p:nvPr/>
        </p:nvSpPr>
        <p:spPr bwMode="auto">
          <a:xfrm>
            <a:off x="6858222" y="3391352"/>
            <a:ext cx="115046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90488" algn="l">
              <a:spcBef>
                <a:spcPct val="20000"/>
              </a:spcBef>
            </a:pP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소분류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  <a:p>
            <a:pPr marL="176213" indent="-90488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V </a:t>
            </a:r>
            <a:r>
              <a:rPr lang="en-US" altLang="ko-KR" sz="900" baseline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단전지</a:t>
            </a:r>
            <a:endParaRPr lang="en-US" altLang="ko-KR" sz="900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indent="-90488" algn="l">
              <a:spcBef>
                <a:spcPct val="20000"/>
              </a:spcBef>
            </a:pPr>
            <a:r>
              <a:rPr lang="en-US" altLang="ko-KR" sz="900" baseline="0" dirty="0" smtClean="0">
                <a:latin typeface="맑은 고딕" pitchFamily="50" charset="-127"/>
                <a:ea typeface="맑은 고딕" pitchFamily="50" charset="-127"/>
              </a:rPr>
              <a:t>J :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SET</a:t>
            </a:r>
          </a:p>
          <a:p>
            <a:pPr marL="176213" indent="-90488" algn="l">
              <a:spcBef>
                <a:spcPct val="20000"/>
              </a:spcBef>
            </a:pPr>
            <a:r>
              <a:rPr lang="en-US" altLang="ko-KR" sz="1000" baseline="0" dirty="0" smtClean="0">
                <a:latin typeface="맑은 고딕" pitchFamily="50" charset="-127"/>
                <a:ea typeface="맑은 고딕" pitchFamily="50" charset="-127"/>
              </a:rPr>
              <a:t>U : DIN SET</a:t>
            </a:r>
          </a:p>
          <a:p>
            <a:pPr marL="176213" indent="-90488" algn="l">
              <a:spcBef>
                <a:spcPct val="200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  ..</a:t>
            </a:r>
            <a:endParaRPr lang="en-US" altLang="ko-KR" sz="10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Rectangle 9"/>
          <p:cNvSpPr>
            <a:spLocks noChangeArrowheads="1"/>
          </p:cNvSpPr>
          <p:nvPr/>
        </p:nvSpPr>
        <p:spPr bwMode="auto">
          <a:xfrm>
            <a:off x="5395905" y="5908090"/>
            <a:ext cx="2725226" cy="36933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176213" indent="-176213">
              <a:spcBef>
                <a:spcPct val="20000"/>
              </a:spcBef>
            </a:pP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체번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 순서에 따른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Seq. No. “*” OEM</a:t>
            </a:r>
            <a:r>
              <a:rPr lang="ko-KR" altLang="en-US" sz="900" dirty="0" err="1" smtClean="0">
                <a:latin typeface="맑은 고딕" pitchFamily="50" charset="-127"/>
                <a:ea typeface="맑은 고딕" pitchFamily="50" charset="-127"/>
              </a:rPr>
              <a:t>구분자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현행유지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]</a:t>
            </a:r>
            <a:endParaRPr lang="en-US" altLang="ko-KR" sz="900" baseline="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</p:spPr>
        <p:txBody>
          <a:bodyPr/>
          <a:lstStyle/>
          <a:p>
            <a:pPr marL="0" indent="0"/>
            <a:r>
              <a:rPr lang="ko-KR" altLang="en-US" dirty="0" smtClean="0"/>
              <a:t>기본적으로 </a:t>
            </a:r>
            <a:r>
              <a:rPr lang="ko-KR" altLang="en-US" dirty="0" err="1" smtClean="0"/>
              <a:t>오라클</a:t>
            </a:r>
            <a:r>
              <a:rPr lang="ko-KR" altLang="en-US" dirty="0" smtClean="0"/>
              <a:t> 코드 체계로 갔으나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</a:t>
            </a:r>
            <a:r>
              <a:rPr lang="en-US" altLang="ko-KR" dirty="0" smtClean="0"/>
              <a:t>ITEM</a:t>
            </a:r>
            <a:r>
              <a:rPr lang="ko-KR" altLang="en-US" dirty="0" smtClean="0"/>
              <a:t>에 대해 체계 변경 </a:t>
            </a:r>
            <a:endParaRPr lang="en-US" altLang="ko-KR" dirty="0" smtClean="0"/>
          </a:p>
          <a:p>
            <a:pPr marL="0" indent="0"/>
            <a:r>
              <a:rPr lang="en-US" altLang="ko-KR" sz="1200" dirty="0" smtClean="0">
                <a:solidFill>
                  <a:srgbClr val="FF0000"/>
                </a:solidFill>
              </a:rPr>
              <a:t>    1. </a:t>
            </a:r>
            <a:r>
              <a:rPr lang="ko-KR" altLang="en-US" sz="1200" dirty="0" smtClean="0">
                <a:solidFill>
                  <a:srgbClr val="FF0000"/>
                </a:solidFill>
              </a:rPr>
              <a:t>제공반제품에는 제품반제품과 같이 기존 코드에 </a:t>
            </a:r>
            <a:r>
              <a:rPr lang="en-US" altLang="ko-KR" sz="1200" dirty="0" smtClean="0">
                <a:solidFill>
                  <a:srgbClr val="FF0000"/>
                </a:solidFill>
              </a:rPr>
              <a:t>“S-” </a:t>
            </a:r>
            <a:r>
              <a:rPr lang="ko-KR" altLang="en-US" sz="1200" dirty="0" smtClean="0">
                <a:solidFill>
                  <a:srgbClr val="FF0000"/>
                </a:solidFill>
              </a:rPr>
              <a:t>붙임</a:t>
            </a:r>
            <a:r>
              <a:rPr lang="en-US" altLang="ko-KR" sz="1200" dirty="0" smtClean="0">
                <a:solidFill>
                  <a:srgbClr val="FF0000"/>
                </a:solidFill>
              </a:rPr>
              <a:t>,</a:t>
            </a:r>
          </a:p>
          <a:p>
            <a:pPr marL="0" indent="0"/>
            <a:r>
              <a:rPr lang="en-US" altLang="ko-KR" sz="1200" dirty="0" smtClean="0">
                <a:solidFill>
                  <a:srgbClr val="FF0000"/>
                </a:solidFill>
              </a:rPr>
              <a:t>    2. </a:t>
            </a:r>
            <a:r>
              <a:rPr lang="ko-KR" altLang="en-US" sz="1200" dirty="0" smtClean="0">
                <a:solidFill>
                  <a:srgbClr val="FF0000"/>
                </a:solidFill>
              </a:rPr>
              <a:t>판매용 제공 반제품은 기존코드에 </a:t>
            </a:r>
            <a:r>
              <a:rPr lang="en-US" altLang="ko-KR" sz="1200" dirty="0" smtClean="0">
                <a:solidFill>
                  <a:srgbClr val="FF0000"/>
                </a:solidFill>
              </a:rPr>
              <a:t>“T-” </a:t>
            </a:r>
            <a:r>
              <a:rPr lang="ko-KR" altLang="en-US" sz="1200" dirty="0" smtClean="0">
                <a:solidFill>
                  <a:srgbClr val="FF0000"/>
                </a:solidFill>
              </a:rPr>
              <a:t>붙임</a:t>
            </a:r>
            <a:r>
              <a:rPr lang="en-US" altLang="ko-KR" sz="1200" dirty="0" smtClean="0">
                <a:solidFill>
                  <a:srgbClr val="FF0000"/>
                </a:solidFill>
              </a:rPr>
              <a:t>.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43063" y="1864046"/>
          <a:ext cx="7874743" cy="3925088"/>
        </p:xfrm>
        <a:graphic>
          <a:graphicData uri="http://schemas.openxmlformats.org/drawingml/2006/table">
            <a:tbl>
              <a:tblPr/>
              <a:tblGrid>
                <a:gridCol w="711162"/>
                <a:gridCol w="711162"/>
                <a:gridCol w="403631"/>
                <a:gridCol w="557396"/>
                <a:gridCol w="711162"/>
                <a:gridCol w="711162"/>
                <a:gridCol w="711162"/>
                <a:gridCol w="711162"/>
                <a:gridCol w="653499"/>
                <a:gridCol w="912978"/>
                <a:gridCol w="1080267"/>
              </a:tblGrid>
              <a:tr h="116720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8792" marR="8792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rowSpan="15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재공반제품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5">
                  <a:txBody>
                    <a:bodyPr/>
                    <a:lstStyle/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5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lt"/>
                        </a:rPr>
                        <a:t>S</a:t>
                      </a:r>
                    </a:p>
                    <a:p>
                      <a:pPr algn="ctr" rtl="0" fontAlgn="ctr"/>
                      <a:endParaRPr lang="en-US" sz="1000" b="1" i="0" u="none" strike="noStrike" dirty="0">
                        <a:solidFill>
                          <a:srgbClr val="0000FF"/>
                        </a:solidFill>
                        <a:latin typeface="맑은 고딕"/>
                      </a:endParaRP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제조연류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lt"/>
                        </a:rPr>
                        <a:t>L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연구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SLA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연분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SLB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연호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SLC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STRIP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SLD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기판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SLE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생극판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F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SLF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화성극판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SLG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극판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H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SLH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미화성극판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SLI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가공연부품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SBC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SBE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SBI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SBG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SBV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SBZ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3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판매용재공반제품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000" b="1" i="0" u="none" strike="noStrike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T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L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극판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H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TLH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077" marR="7077" marT="76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9649" y="845813"/>
            <a:ext cx="8639908" cy="576263"/>
          </a:xfrm>
        </p:spPr>
        <p:txBody>
          <a:bodyPr/>
          <a:lstStyle/>
          <a:p>
            <a:pPr marL="0" indent="0"/>
            <a:r>
              <a:rPr lang="ko-KR" altLang="en-US" dirty="0" smtClean="0"/>
              <a:t>기본적으로 </a:t>
            </a:r>
            <a:r>
              <a:rPr lang="ko-KR" altLang="en-US" dirty="0" err="1" smtClean="0"/>
              <a:t>오라클</a:t>
            </a:r>
            <a:r>
              <a:rPr lang="ko-KR" altLang="en-US" dirty="0" smtClean="0"/>
              <a:t> 코드 체계로 갔으나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</a:t>
            </a:r>
            <a:r>
              <a:rPr lang="en-US" altLang="ko-KR" dirty="0" smtClean="0"/>
              <a:t>ITEM</a:t>
            </a:r>
            <a:r>
              <a:rPr lang="ko-KR" altLang="en-US" dirty="0" smtClean="0"/>
              <a:t>에 대해 체계 변경 </a:t>
            </a:r>
            <a:endParaRPr lang="en-US" altLang="ko-KR" dirty="0" smtClean="0"/>
          </a:p>
          <a:p>
            <a:pPr marL="0" indent="0"/>
            <a:r>
              <a:rPr lang="en-US" altLang="ko-KR" sz="1200" dirty="0" smtClean="0">
                <a:solidFill>
                  <a:srgbClr val="FF0000"/>
                </a:solidFill>
              </a:rPr>
              <a:t>    1. </a:t>
            </a:r>
            <a:r>
              <a:rPr lang="ko-KR" altLang="en-US" sz="1200" dirty="0" smtClean="0">
                <a:solidFill>
                  <a:srgbClr val="FF0000"/>
                </a:solidFill>
              </a:rPr>
              <a:t>원</a:t>
            </a:r>
            <a:r>
              <a:rPr lang="en-US" altLang="ko-KR" sz="1200" dirty="0" smtClean="0">
                <a:solidFill>
                  <a:srgbClr val="FF0000"/>
                </a:solidFill>
              </a:rPr>
              <a:t>/</a:t>
            </a:r>
            <a:r>
              <a:rPr lang="ko-KR" altLang="en-US" sz="1200" dirty="0" smtClean="0">
                <a:solidFill>
                  <a:srgbClr val="FF0000"/>
                </a:solidFill>
              </a:rPr>
              <a:t>부자재에 대해서는 기존 코드에 </a:t>
            </a:r>
            <a:r>
              <a:rPr lang="en-US" altLang="ko-KR" sz="1200" dirty="0" smtClean="0">
                <a:solidFill>
                  <a:srgbClr val="FF0000"/>
                </a:solidFill>
              </a:rPr>
              <a:t>“M-” </a:t>
            </a:r>
            <a:r>
              <a:rPr lang="ko-KR" altLang="en-US" sz="1200" dirty="0" smtClean="0">
                <a:solidFill>
                  <a:srgbClr val="FF0000"/>
                </a:solidFill>
              </a:rPr>
              <a:t>붙임</a:t>
            </a:r>
            <a:endParaRPr lang="en-US" altLang="ko-KR" sz="12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638754" y="1812325"/>
          <a:ext cx="7566132" cy="4002226"/>
        </p:xfrm>
        <a:graphic>
          <a:graphicData uri="http://schemas.openxmlformats.org/drawingml/2006/table">
            <a:tbl>
              <a:tblPr/>
              <a:tblGrid>
                <a:gridCol w="700524"/>
                <a:gridCol w="674491"/>
                <a:gridCol w="397594"/>
                <a:gridCol w="549060"/>
                <a:gridCol w="700524"/>
                <a:gridCol w="700524"/>
                <a:gridCol w="700524"/>
                <a:gridCol w="700524"/>
                <a:gridCol w="643723"/>
                <a:gridCol w="899322"/>
                <a:gridCol w="899322"/>
              </a:tblGrid>
              <a:tr h="354226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rowSpan="19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원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자재류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연괴류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MAZ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전조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MCZ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COVER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MDC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MDE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MDI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MDG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MDV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MDZ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격리판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MEC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MEE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MEI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MEG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MEV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MEZ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9649" y="845813"/>
            <a:ext cx="8884350" cy="576263"/>
          </a:xfrm>
        </p:spPr>
        <p:txBody>
          <a:bodyPr/>
          <a:lstStyle/>
          <a:p>
            <a:pPr marL="0" indent="0"/>
            <a:r>
              <a:rPr lang="ko-KR" altLang="en-US" sz="1100" dirty="0" smtClean="0"/>
              <a:t>기본적으로 </a:t>
            </a:r>
            <a:r>
              <a:rPr lang="ko-KR" altLang="en-US" sz="1100" dirty="0" err="1" smtClean="0"/>
              <a:t>오라클</a:t>
            </a:r>
            <a:r>
              <a:rPr lang="ko-KR" altLang="en-US" sz="1100" dirty="0" smtClean="0"/>
              <a:t> 코드 체계로 갔으나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일부 </a:t>
            </a:r>
            <a:r>
              <a:rPr lang="en-US" altLang="ko-KR" sz="1100" dirty="0" smtClean="0"/>
              <a:t>ITEM</a:t>
            </a:r>
            <a:r>
              <a:rPr lang="ko-KR" altLang="en-US" sz="1100" dirty="0" smtClean="0"/>
              <a:t>에 대해 체계 변경 </a:t>
            </a:r>
            <a:endParaRPr lang="en-US" altLang="ko-KR" sz="1100" dirty="0" smtClean="0"/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</a:rPr>
              <a:t>    1. </a:t>
            </a:r>
            <a:r>
              <a:rPr lang="ko-KR" altLang="en-US" sz="1100" dirty="0" smtClean="0">
                <a:solidFill>
                  <a:srgbClr val="FF0000"/>
                </a:solidFill>
              </a:rPr>
              <a:t>원</a:t>
            </a:r>
            <a:r>
              <a:rPr lang="en-US" altLang="ko-KR" sz="1100" dirty="0" smtClean="0">
                <a:solidFill>
                  <a:srgbClr val="FF0000"/>
                </a:solidFill>
              </a:rPr>
              <a:t>/</a:t>
            </a:r>
            <a:r>
              <a:rPr lang="ko-KR" altLang="en-US" sz="1100" dirty="0" smtClean="0">
                <a:solidFill>
                  <a:srgbClr val="FF0000"/>
                </a:solidFill>
              </a:rPr>
              <a:t>부자재에 대해서는 기존 코드에 </a:t>
            </a:r>
            <a:r>
              <a:rPr lang="en-US" altLang="ko-KR" sz="1100" dirty="0" smtClean="0">
                <a:solidFill>
                  <a:srgbClr val="FF0000"/>
                </a:solidFill>
              </a:rPr>
              <a:t>“M-” </a:t>
            </a:r>
            <a:r>
              <a:rPr lang="ko-KR" altLang="en-US" sz="1100" dirty="0" smtClean="0">
                <a:solidFill>
                  <a:srgbClr val="FF0000"/>
                </a:solidFill>
              </a:rPr>
              <a:t>붙임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</a:rPr>
              <a:t>    2. </a:t>
            </a:r>
            <a:r>
              <a:rPr lang="ko-KR" altLang="en-US" sz="1100" dirty="0" smtClean="0">
                <a:solidFill>
                  <a:srgbClr val="FF0000"/>
                </a:solidFill>
              </a:rPr>
              <a:t>의장재의 경우 제품별 부자재 체계에서 별도 코드체계로 분리하고</a:t>
            </a:r>
            <a:r>
              <a:rPr lang="en-US" altLang="ko-KR" sz="1100" dirty="0" smtClean="0">
                <a:solidFill>
                  <a:srgbClr val="FF0000"/>
                </a:solidFill>
              </a:rPr>
              <a:t>(FC,FZ</a:t>
            </a:r>
            <a:r>
              <a:rPr lang="ko-KR" altLang="en-US" sz="1100" dirty="0" smtClean="0">
                <a:solidFill>
                  <a:srgbClr val="FF0000"/>
                </a:solidFill>
              </a:rPr>
              <a:t>등</a:t>
            </a:r>
            <a:r>
              <a:rPr lang="en-US" altLang="ko-KR" sz="1100" dirty="0" smtClean="0">
                <a:solidFill>
                  <a:srgbClr val="FF0000"/>
                </a:solidFill>
                <a:sym typeface="Wingdings" pitchFamily="2" charset="2"/>
              </a:rPr>
              <a:t>MKC)</a:t>
            </a:r>
            <a:r>
              <a:rPr lang="en-US" altLang="ko-KR" sz="1100" dirty="0" smtClean="0">
                <a:solidFill>
                  <a:srgbClr val="FF0000"/>
                </a:solidFill>
              </a:rPr>
              <a:t>,</a:t>
            </a:r>
            <a:r>
              <a:rPr lang="ko-KR" altLang="en-US" sz="1100" dirty="0" smtClean="0">
                <a:solidFill>
                  <a:srgbClr val="FF0000"/>
                </a:solidFill>
              </a:rPr>
              <a:t>번호 구분은 </a:t>
            </a:r>
            <a:r>
              <a:rPr lang="en-US" altLang="ko-KR" sz="1100" dirty="0" smtClean="0">
                <a:solidFill>
                  <a:srgbClr val="FF0000"/>
                </a:solidFill>
              </a:rPr>
              <a:t>MIGRATION</a:t>
            </a:r>
            <a:r>
              <a:rPr lang="ko-KR" altLang="en-US" sz="1100" dirty="0" smtClean="0">
                <a:solidFill>
                  <a:srgbClr val="FF0000"/>
                </a:solidFill>
              </a:rPr>
              <a:t>에서만 구분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pPr marL="0" indent="0"/>
            <a:r>
              <a:rPr lang="en-US" altLang="ko-KR" sz="1100" dirty="0" smtClean="0">
                <a:solidFill>
                  <a:srgbClr val="FF0000"/>
                </a:solidFill>
              </a:rPr>
              <a:t>     </a:t>
            </a:r>
            <a:r>
              <a:rPr lang="ko-KR" altLang="en-US" sz="1100" dirty="0" smtClean="0">
                <a:solidFill>
                  <a:srgbClr val="FF0000"/>
                </a:solidFill>
              </a:rPr>
              <a:t>이후 </a:t>
            </a:r>
            <a:r>
              <a:rPr lang="en-US" altLang="ko-KR" sz="1100" dirty="0" smtClean="0">
                <a:solidFill>
                  <a:srgbClr val="FF0000"/>
                </a:solidFill>
              </a:rPr>
              <a:t>DESCRIPTION</a:t>
            </a:r>
            <a:r>
              <a:rPr lang="ko-KR" altLang="en-US" sz="1100" dirty="0" smtClean="0">
                <a:solidFill>
                  <a:srgbClr val="FF0000"/>
                </a:solidFill>
              </a:rPr>
              <a:t>으로 구분</a:t>
            </a:r>
            <a:r>
              <a:rPr lang="en-US" altLang="ko-KR" sz="1100" dirty="0" smtClean="0">
                <a:solidFill>
                  <a:srgbClr val="FF0000"/>
                </a:solidFill>
              </a:rPr>
              <a:t>(VC Table </a:t>
            </a:r>
            <a:r>
              <a:rPr lang="ko-KR" altLang="en-US" sz="1100" dirty="0" smtClean="0">
                <a:solidFill>
                  <a:srgbClr val="FF0000"/>
                </a:solidFill>
              </a:rPr>
              <a:t>구분</a:t>
            </a:r>
            <a:r>
              <a:rPr lang="en-US" altLang="ko-KR" sz="1100" dirty="0" smtClean="0">
                <a:solidFill>
                  <a:srgbClr val="FF0000"/>
                </a:solidFill>
              </a:rPr>
              <a:t>)</a:t>
            </a:r>
            <a:r>
              <a:rPr lang="ko-KR" altLang="en-US" sz="1100" dirty="0" smtClean="0">
                <a:solidFill>
                  <a:srgbClr val="FF0000"/>
                </a:solidFill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</a:rPr>
              <a:t>  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93610" y="1701936"/>
          <a:ext cx="7877419" cy="5039432"/>
        </p:xfrm>
        <a:graphic>
          <a:graphicData uri="http://schemas.openxmlformats.org/drawingml/2006/table">
            <a:tbl>
              <a:tblPr/>
              <a:tblGrid>
                <a:gridCol w="729345"/>
                <a:gridCol w="702243"/>
                <a:gridCol w="413951"/>
                <a:gridCol w="571650"/>
                <a:gridCol w="729345"/>
                <a:gridCol w="729345"/>
                <a:gridCol w="729345"/>
                <a:gridCol w="729345"/>
                <a:gridCol w="670208"/>
                <a:gridCol w="936321"/>
                <a:gridCol w="936321"/>
              </a:tblGrid>
              <a:tr h="177869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대분류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rowSpan="2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원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자재류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5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포장재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MGC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MGE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MGI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MGG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MGV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MGZ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2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의장재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K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solidFill>
                            <a:srgbClr val="FF0000"/>
                          </a:solidFill>
                          <a:latin typeface="맑은 고딕"/>
                        </a:rPr>
                        <a:t>의장재구분</a:t>
                      </a:r>
                      <a:endParaRPr lang="ko-KR" altLang="en-US" sz="1000" b="1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1,2,3</a:t>
                      </a:r>
                      <a:endParaRPr lang="en-US" altLang="ko-KR" sz="1000" b="1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MKC1/MKC2/MKC3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스티커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/2: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인쇄</a:t>
                      </a:r>
                      <a:b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3: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박스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H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MHC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MHE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MHG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MHV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MHZ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조제품</a:t>
                      </a:r>
                      <a:b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접착제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A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MIA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봉구제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B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MIB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조제황산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MIC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GEL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D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MID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첨가제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MIE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(Phantom</a:t>
                      </a:r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부자재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F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MFC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4028" marR="4028" marT="4028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4028" marR="4028" marT="4028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>
                        <a:solidFill>
                          <a:srgbClr val="0000FF"/>
                        </a:solidFill>
                        <a:latin typeface="맑은 고딕"/>
                      </a:endParaRPr>
                    </a:p>
                  </a:txBody>
                  <a:tcPr marL="4028" marR="4028" marT="4028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MFE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MFI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MFG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MFV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J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MFJ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공용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MFZ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3718" marR="3718" marT="40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1-2. CODE </a:t>
            </a:r>
            <a:r>
              <a:rPr lang="ko-KR" altLang="en-US" sz="2000" dirty="0" smtClean="0">
                <a:latin typeface="+mn-ea"/>
              </a:rPr>
              <a:t>체계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창원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9649" y="845813"/>
            <a:ext cx="8639908" cy="576263"/>
          </a:xfrm>
        </p:spPr>
        <p:txBody>
          <a:bodyPr/>
          <a:lstStyle/>
          <a:p>
            <a:pPr marL="0" indent="0"/>
            <a:r>
              <a:rPr lang="ko-KR" altLang="en-US" dirty="0" smtClean="0"/>
              <a:t>기본적으로 </a:t>
            </a:r>
            <a:r>
              <a:rPr lang="ko-KR" altLang="en-US" dirty="0" err="1" smtClean="0"/>
              <a:t>오라클</a:t>
            </a:r>
            <a:r>
              <a:rPr lang="ko-KR" altLang="en-US" dirty="0" smtClean="0"/>
              <a:t> 코드 체계로 갔으나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</a:t>
            </a:r>
            <a:r>
              <a:rPr lang="en-US" altLang="ko-KR" dirty="0" smtClean="0"/>
              <a:t>ITEM</a:t>
            </a:r>
            <a:r>
              <a:rPr lang="ko-KR" altLang="en-US" dirty="0" smtClean="0"/>
              <a:t>에 대해 체계 변경 </a:t>
            </a:r>
            <a:endParaRPr lang="en-US" altLang="ko-KR" dirty="0" smtClean="0"/>
          </a:p>
          <a:p>
            <a:pPr marL="0" indent="0"/>
            <a:r>
              <a:rPr lang="en-US" altLang="ko-KR" sz="1200" dirty="0" smtClean="0">
                <a:solidFill>
                  <a:srgbClr val="FF0000"/>
                </a:solidFill>
              </a:rPr>
              <a:t>  1. </a:t>
            </a:r>
            <a:r>
              <a:rPr lang="ko-KR" altLang="en-US" sz="1200" dirty="0" err="1" smtClean="0">
                <a:solidFill>
                  <a:srgbClr val="FF0000"/>
                </a:solidFill>
              </a:rPr>
              <a:t>부대품</a:t>
            </a:r>
            <a:r>
              <a:rPr lang="ko-KR" altLang="en-US" sz="1200" dirty="0" smtClean="0">
                <a:solidFill>
                  <a:srgbClr val="FF0000"/>
                </a:solidFill>
              </a:rPr>
              <a:t> 경우 기존 코드 체계에 </a:t>
            </a:r>
            <a:r>
              <a:rPr lang="en-US" altLang="ko-KR" sz="1200" dirty="0" smtClean="0">
                <a:solidFill>
                  <a:srgbClr val="FF0000"/>
                </a:solidFill>
              </a:rPr>
              <a:t>MIGRATION</a:t>
            </a:r>
            <a:r>
              <a:rPr lang="ko-KR" altLang="en-US" sz="1200" dirty="0" smtClean="0">
                <a:solidFill>
                  <a:srgbClr val="FF0000"/>
                </a:solidFill>
              </a:rPr>
              <a:t>시 </a:t>
            </a:r>
            <a:r>
              <a:rPr lang="ko-KR" altLang="en-US" sz="1200" dirty="0" err="1" smtClean="0">
                <a:solidFill>
                  <a:srgbClr val="FF0000"/>
                </a:solidFill>
              </a:rPr>
              <a:t>큐비클</a:t>
            </a:r>
            <a:r>
              <a:rPr lang="en-US" altLang="ko-KR" sz="1200" dirty="0" smtClean="0">
                <a:solidFill>
                  <a:srgbClr val="FF0000"/>
                </a:solidFill>
              </a:rPr>
              <a:t>(C</a:t>
            </a:r>
            <a:r>
              <a:rPr lang="en-US" altLang="ko-KR" sz="1200" dirty="0" smtClean="0">
                <a:solidFill>
                  <a:srgbClr val="FF0000"/>
                </a:solidFill>
                <a:sym typeface="Wingdings" pitchFamily="2" charset="2"/>
              </a:rPr>
              <a:t></a:t>
            </a:r>
            <a:r>
              <a:rPr lang="en-US" altLang="ko-KR" sz="1200" dirty="0" smtClean="0">
                <a:solidFill>
                  <a:srgbClr val="FF0000"/>
                </a:solidFill>
              </a:rPr>
              <a:t>1)/RACK(R</a:t>
            </a:r>
            <a:r>
              <a:rPr lang="en-US" altLang="ko-KR" sz="1200" dirty="0" smtClean="0">
                <a:solidFill>
                  <a:srgbClr val="FF0000"/>
                </a:solidFill>
                <a:sym typeface="Wingdings" pitchFamily="2" charset="2"/>
              </a:rPr>
              <a:t>2)/</a:t>
            </a:r>
            <a:r>
              <a:rPr lang="ko-KR" altLang="en-US" sz="1200" dirty="0" err="1" smtClean="0">
                <a:solidFill>
                  <a:srgbClr val="FF0000"/>
                </a:solidFill>
                <a:sym typeface="Wingdings" pitchFamily="2" charset="2"/>
              </a:rPr>
              <a:t>목가대</a:t>
            </a:r>
            <a:r>
              <a:rPr lang="en-US" altLang="ko-KR" sz="1200" dirty="0" smtClean="0">
                <a:solidFill>
                  <a:srgbClr val="FF0000"/>
                </a:solidFill>
                <a:sym typeface="Wingdings" pitchFamily="2" charset="2"/>
              </a:rPr>
              <a:t>(W 3)</a:t>
            </a:r>
            <a:r>
              <a:rPr lang="ko-KR" altLang="en-US" sz="1200" dirty="0" smtClean="0">
                <a:solidFill>
                  <a:srgbClr val="FF0000"/>
                </a:solidFill>
                <a:sym typeface="Wingdings" pitchFamily="2" charset="2"/>
              </a:rPr>
              <a:t>로 변경하고</a:t>
            </a:r>
            <a:r>
              <a:rPr lang="en-US" altLang="ko-KR" sz="1200" dirty="0" smtClean="0">
                <a:solidFill>
                  <a:srgbClr val="FF0000"/>
                </a:solidFill>
                <a:sym typeface="Wingdings" pitchFamily="2" charset="2"/>
              </a:rPr>
              <a:t>,</a:t>
            </a:r>
            <a:r>
              <a:rPr lang="ko-KR" altLang="en-US" sz="1200" dirty="0" smtClean="0">
                <a:solidFill>
                  <a:srgbClr val="FF0000"/>
                </a:solidFill>
                <a:sym typeface="Wingdings" pitchFamily="2" charset="2"/>
              </a:rPr>
              <a:t>이후 번호 구분 없이</a:t>
            </a:r>
            <a:endParaRPr lang="en-US" altLang="ko-KR" sz="1200" dirty="0" smtClean="0">
              <a:solidFill>
                <a:srgbClr val="FF0000"/>
              </a:solidFill>
              <a:sym typeface="Wingdings" pitchFamily="2" charset="2"/>
            </a:endParaRPr>
          </a:p>
          <a:p>
            <a:pPr marL="0" indent="0"/>
            <a:r>
              <a:rPr lang="en-US" altLang="ko-KR" sz="1200" dirty="0" smtClean="0">
                <a:solidFill>
                  <a:srgbClr val="FF0000"/>
                </a:solidFill>
                <a:sym typeface="Wingdings" pitchFamily="2" charset="2"/>
              </a:rPr>
              <a:t>    DESCRIPTION</a:t>
            </a:r>
            <a:r>
              <a:rPr lang="ko-KR" altLang="en-US" sz="1200" dirty="0" smtClean="0">
                <a:solidFill>
                  <a:srgbClr val="FF0000"/>
                </a:solidFill>
                <a:sym typeface="Wingdings" pitchFamily="2" charset="2"/>
              </a:rPr>
              <a:t>으로 관리</a:t>
            </a:r>
            <a:r>
              <a:rPr lang="ko-KR" altLang="en-US" sz="1200" dirty="0" smtClean="0">
                <a:solidFill>
                  <a:srgbClr val="FF0000"/>
                </a:solidFill>
              </a:rPr>
              <a:t> </a:t>
            </a:r>
            <a:r>
              <a:rPr lang="en-US" altLang="ko-KR" sz="1200" dirty="0" smtClean="0">
                <a:solidFill>
                  <a:srgbClr val="FF0000"/>
                </a:solidFill>
              </a:rPr>
              <a:t>  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81085" y="1805195"/>
          <a:ext cx="7319636" cy="3878911"/>
        </p:xfrm>
        <a:graphic>
          <a:graphicData uri="http://schemas.openxmlformats.org/drawingml/2006/table">
            <a:tbl>
              <a:tblPr/>
              <a:tblGrid>
                <a:gridCol w="719096"/>
                <a:gridCol w="423887"/>
                <a:gridCol w="585369"/>
                <a:gridCol w="746850"/>
                <a:gridCol w="746850"/>
                <a:gridCol w="746850"/>
                <a:gridCol w="746850"/>
                <a:gridCol w="686296"/>
                <a:gridCol w="958794"/>
                <a:gridCol w="958794"/>
              </a:tblGrid>
              <a:tr h="396544"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대분류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중분류 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소분류 </a:t>
                      </a: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생성코드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rowSpan="21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부대품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1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R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I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PS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P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FF"/>
                          </a:solidFill>
                          <a:latin typeface="맑은 고딕"/>
                        </a:rPr>
                        <a:t>RIP1</a:t>
                      </a:r>
                      <a:endParaRPr lang="en-US" sz="1000" b="1" i="0" u="none" strike="noStrike" dirty="0">
                        <a:solidFill>
                          <a:srgbClr val="0000FF"/>
                        </a:solidFill>
                        <a:latin typeface="맑은 고딕"/>
                      </a:endParaRP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RIP2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목가대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RIP3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RIP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VGS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RIG1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RIG2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목가대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RIG3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RIG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지게차 </a:t>
                      </a: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SET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J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RIJ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2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ES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E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REE1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REE2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목가대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REE3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REE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MSB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M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REM1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REM2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목가대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REM3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REM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GSL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U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큐비클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REU1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RACK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REU2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목가대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REU3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없음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FF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REU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532" marR="6532" marT="70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3-1. SAP BOM LAY OUT</a:t>
            </a:r>
            <a:endParaRPr lang="en-US" sz="2000" dirty="0">
              <a:latin typeface="+mn-ea"/>
              <a:ea typeface="+mn-ea"/>
            </a:endParaRPr>
          </a:p>
        </p:txBody>
      </p:sp>
      <p:pic>
        <p:nvPicPr>
          <p:cNvPr id="7" name="그림 6" descr="K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528" y="786059"/>
            <a:ext cx="7789985" cy="381952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935311" y="2924422"/>
            <a:ext cx="304167" cy="142514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97657" y="2928538"/>
            <a:ext cx="304167" cy="142514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43645" y="3155078"/>
            <a:ext cx="4205100" cy="19772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88277" y="3962390"/>
            <a:ext cx="619737" cy="21006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299994" y="2977967"/>
            <a:ext cx="258539" cy="136336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99583" y="2767911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1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281301" y="2739078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387705" y="2866764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3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315254" y="3653478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208742" y="2734959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988328" y="3624646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6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79426" y="4543162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87394" y="4481378"/>
            <a:ext cx="7535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/>
              <a:t>공정 내에서 자재가 할당되는 </a:t>
            </a:r>
            <a:r>
              <a:rPr lang="en-US" altLang="ko-KR" sz="1000" dirty="0" smtClean="0"/>
              <a:t>SUB </a:t>
            </a:r>
            <a:r>
              <a:rPr lang="ko-KR" altLang="en-US" sz="1000" dirty="0" smtClean="0"/>
              <a:t>공정 지정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조립반제품이 있는 </a:t>
            </a:r>
            <a:r>
              <a:rPr lang="en-US" altLang="ko-KR" sz="1000" dirty="0" smtClean="0"/>
              <a:t>ITEM</a:t>
            </a:r>
            <a:r>
              <a:rPr lang="ko-KR" altLang="en-US" sz="1000" dirty="0" smtClean="0"/>
              <a:t>은 </a:t>
            </a:r>
            <a:r>
              <a:rPr lang="en-US" altLang="ko-KR" sz="1000" dirty="0" smtClean="0"/>
              <a:t>10</a:t>
            </a:r>
            <a:r>
              <a:rPr lang="ko-KR" altLang="en-US" sz="1000" dirty="0" smtClean="0"/>
              <a:t>번으로 통일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</a:t>
            </a:r>
            <a:endParaRPr lang="en-US" altLang="ko-KR" sz="1000" dirty="0" smtClean="0"/>
          </a:p>
          <a:p>
            <a:pPr algn="l"/>
            <a:r>
              <a:rPr lang="ko-KR" altLang="en-US" sz="1000" dirty="0" smtClean="0"/>
              <a:t>조립 반제품이 없는 차량용의 경우 조립</a:t>
            </a:r>
            <a:r>
              <a:rPr lang="en-US" altLang="ko-KR" sz="1000" dirty="0" smtClean="0"/>
              <a:t>(10)/</a:t>
            </a:r>
            <a:r>
              <a:rPr lang="ko-KR" altLang="en-US" sz="1000" dirty="0" smtClean="0"/>
              <a:t>충전</a:t>
            </a:r>
            <a:r>
              <a:rPr lang="en-US" altLang="ko-KR" sz="1000" dirty="0" smtClean="0"/>
              <a:t>(20)/</a:t>
            </a:r>
            <a:r>
              <a:rPr lang="ko-KR" altLang="en-US" sz="1000" dirty="0" smtClean="0"/>
              <a:t>완성</a:t>
            </a:r>
            <a:r>
              <a:rPr lang="en-US" altLang="ko-KR" sz="1000" dirty="0" smtClean="0"/>
              <a:t>(30) </a:t>
            </a:r>
            <a:r>
              <a:rPr lang="ko-KR" altLang="en-US" sz="1000" dirty="0" smtClean="0"/>
              <a:t>지정함</a:t>
            </a:r>
            <a:r>
              <a:rPr lang="en-US" altLang="ko-KR" sz="1000" dirty="0" smtClean="0"/>
              <a:t>-</a:t>
            </a:r>
            <a:r>
              <a:rPr lang="en-US" altLang="ko-KR" sz="1000" dirty="0" smtClean="0">
                <a:sym typeface="Wingdings" pitchFamily="2" charset="2"/>
              </a:rPr>
              <a:t> </a:t>
            </a:r>
            <a:r>
              <a:rPr lang="ko-KR" altLang="en-US" sz="1000" dirty="0" smtClean="0">
                <a:sym typeface="Wingdings" pitchFamily="2" charset="2"/>
              </a:rPr>
              <a:t>틀리면 생산에서 </a:t>
            </a:r>
            <a:r>
              <a:rPr lang="en-US" altLang="ko-KR" sz="1000" dirty="0" smtClean="0">
                <a:sym typeface="Wingdings" pitchFamily="2" charset="2"/>
              </a:rPr>
              <a:t>ERROR </a:t>
            </a:r>
            <a:r>
              <a:rPr lang="ko-KR" altLang="en-US" sz="1000" dirty="0" smtClean="0">
                <a:sym typeface="Wingdings" pitchFamily="2" charset="2"/>
              </a:rPr>
              <a:t>발생 </a:t>
            </a:r>
            <a:r>
              <a:rPr lang="en-US" altLang="ko-KR" sz="1000" dirty="0" smtClean="0">
                <a:sym typeface="Wingdings" pitchFamily="2" charset="2"/>
              </a:rPr>
              <a:t>(</a:t>
            </a:r>
            <a:r>
              <a:rPr lang="ko-KR" altLang="en-US" sz="1000" dirty="0" err="1" smtClean="0">
                <a:sym typeface="Wingdings" pitchFamily="2" charset="2"/>
              </a:rPr>
              <a:t>유첨</a:t>
            </a:r>
            <a:r>
              <a:rPr lang="ko-KR" altLang="en-US" sz="1000" dirty="0" smtClean="0">
                <a:sym typeface="Wingdings" pitchFamily="2" charset="2"/>
              </a:rPr>
              <a:t> 참조</a:t>
            </a:r>
            <a:r>
              <a:rPr lang="en-US" altLang="ko-KR" sz="1000" dirty="0" smtClean="0">
                <a:sym typeface="Wingdings" pitchFamily="2" charset="2"/>
              </a:rPr>
              <a:t>)</a:t>
            </a:r>
            <a:endParaRPr lang="ko-KR" altLang="en-US" sz="1000" dirty="0"/>
          </a:p>
        </p:txBody>
      </p:sp>
      <p:sp>
        <p:nvSpPr>
          <p:cNvPr id="23" name="타원 22"/>
          <p:cNvSpPr/>
          <p:nvPr/>
        </p:nvSpPr>
        <p:spPr>
          <a:xfrm>
            <a:off x="768020" y="4909744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44425" y="4913866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sym typeface="Wingdings" pitchFamily="2" charset="2"/>
              </a:rPr>
              <a:t>일반 </a:t>
            </a:r>
            <a:r>
              <a:rPr lang="en-US" altLang="ko-KR" sz="1000" dirty="0" smtClean="0">
                <a:sym typeface="Wingdings" pitchFamily="2" charset="2"/>
              </a:rPr>
              <a:t>BOM</a:t>
            </a:r>
            <a:r>
              <a:rPr lang="ko-KR" altLang="en-US" sz="1000" dirty="0" smtClean="0">
                <a:sym typeface="Wingdings" pitchFamily="2" charset="2"/>
              </a:rPr>
              <a:t>에서는 </a:t>
            </a:r>
            <a:r>
              <a:rPr lang="en-US" altLang="ko-KR" sz="1000" dirty="0" smtClean="0">
                <a:sym typeface="Wingdings" pitchFamily="2" charset="2"/>
              </a:rPr>
              <a:t>“L” </a:t>
            </a:r>
            <a:r>
              <a:rPr lang="ko-KR" altLang="en-US" sz="1000" dirty="0" smtClean="0">
                <a:sym typeface="Wingdings" pitchFamily="2" charset="2"/>
              </a:rPr>
              <a:t>이나 </a:t>
            </a:r>
            <a:r>
              <a:rPr lang="en-US" altLang="ko-KR" sz="1000" dirty="0" smtClean="0">
                <a:sym typeface="Wingdings" pitchFamily="2" charset="2"/>
              </a:rPr>
              <a:t>SUPER BOM </a:t>
            </a:r>
            <a:r>
              <a:rPr lang="ko-KR" altLang="en-US" sz="1000" dirty="0" smtClean="0">
                <a:sym typeface="Wingdings" pitchFamily="2" charset="2"/>
              </a:rPr>
              <a:t>적용</a:t>
            </a:r>
            <a:r>
              <a:rPr lang="en-US" altLang="ko-KR" sz="1000" dirty="0" smtClean="0">
                <a:sym typeface="Wingdings" pitchFamily="2" charset="2"/>
              </a:rPr>
              <a:t>(EB/GC, </a:t>
            </a:r>
            <a:r>
              <a:rPr lang="ko-KR" altLang="en-US" sz="1000" dirty="0" smtClean="0">
                <a:sym typeface="Wingdings" pitchFamily="2" charset="2"/>
              </a:rPr>
              <a:t>차량 </a:t>
            </a:r>
            <a:r>
              <a:rPr lang="en-US" altLang="ko-KR" sz="1000" dirty="0" smtClean="0">
                <a:sym typeface="Wingdings" pitchFamily="2" charset="2"/>
              </a:rPr>
              <a:t>AGM)</a:t>
            </a:r>
            <a:r>
              <a:rPr lang="ko-KR" altLang="en-US" sz="1000" dirty="0" smtClean="0">
                <a:sym typeface="Wingdings" pitchFamily="2" charset="2"/>
              </a:rPr>
              <a:t>의 </a:t>
            </a:r>
            <a:r>
              <a:rPr lang="en-US" altLang="ko-KR" sz="1000" dirty="0" smtClean="0">
                <a:sym typeface="Wingdings" pitchFamily="2" charset="2"/>
              </a:rPr>
              <a:t>VC</a:t>
            </a:r>
            <a:r>
              <a:rPr lang="ko-KR" altLang="en-US" sz="1000" dirty="0" smtClean="0">
                <a:sym typeface="Wingdings" pitchFamily="2" charset="2"/>
              </a:rPr>
              <a:t>적용 </a:t>
            </a:r>
            <a:r>
              <a:rPr lang="en-US" altLang="ko-KR" sz="1000" dirty="0" smtClean="0">
                <a:sym typeface="Wingdings" pitchFamily="2" charset="2"/>
              </a:rPr>
              <a:t>ITEM</a:t>
            </a:r>
            <a:r>
              <a:rPr lang="ko-KR" altLang="en-US" sz="1000" dirty="0" smtClean="0">
                <a:sym typeface="Wingdings" pitchFamily="2" charset="2"/>
              </a:rPr>
              <a:t>에는 </a:t>
            </a:r>
            <a:r>
              <a:rPr lang="en-US" altLang="ko-KR" sz="1000" dirty="0" smtClean="0">
                <a:sym typeface="Wingdings" pitchFamily="2" charset="2"/>
              </a:rPr>
              <a:t>“K” </a:t>
            </a:r>
            <a:r>
              <a:rPr lang="ko-KR" altLang="en-US" sz="1000" dirty="0" smtClean="0">
                <a:sym typeface="Wingdings" pitchFamily="2" charset="2"/>
              </a:rPr>
              <a:t>붙임</a:t>
            </a:r>
            <a:r>
              <a:rPr lang="en-US" altLang="ko-KR" sz="1000" dirty="0" smtClean="0">
                <a:sym typeface="Wingdings" pitchFamily="2" charset="2"/>
              </a:rPr>
              <a:t>.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433437" y="2166550"/>
            <a:ext cx="2608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smtClean="0">
                <a:solidFill>
                  <a:srgbClr val="FF0000"/>
                </a:solidFill>
              </a:rPr>
              <a:t>CHECK </a:t>
            </a:r>
            <a:r>
              <a:rPr lang="ko-KR" altLang="en-US" b="1" dirty="0" smtClean="0">
                <a:solidFill>
                  <a:srgbClr val="FF0000"/>
                </a:solidFill>
              </a:rPr>
              <a:t>주안점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771821" y="5210424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78644" y="5231021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sym typeface="Wingdings" pitchFamily="2" charset="2"/>
              </a:rPr>
              <a:t>코드 </a:t>
            </a:r>
            <a:r>
              <a:rPr lang="ko-KR" altLang="en-US" sz="1000" dirty="0" err="1" smtClean="0">
                <a:sym typeface="Wingdings" pitchFamily="2" charset="2"/>
              </a:rPr>
              <a:t>발번</a:t>
            </a:r>
            <a:r>
              <a:rPr lang="ko-KR" altLang="en-US" sz="1000" dirty="0" smtClean="0">
                <a:sym typeface="Wingdings" pitchFamily="2" charset="2"/>
              </a:rPr>
              <a:t> 체계 및 </a:t>
            </a:r>
            <a:r>
              <a:rPr lang="en-US" altLang="ko-KR" sz="1000" dirty="0" smtClean="0">
                <a:sym typeface="Wingdings" pitchFamily="2" charset="2"/>
              </a:rPr>
              <a:t>DESCRIPTION(</a:t>
            </a:r>
            <a:r>
              <a:rPr lang="ko-KR" altLang="en-US" sz="1000" dirty="0" smtClean="0">
                <a:sym typeface="Wingdings" pitchFamily="2" charset="2"/>
              </a:rPr>
              <a:t>별첨</a:t>
            </a:r>
            <a:r>
              <a:rPr lang="en-US" altLang="ko-KR" sz="1000" dirty="0" smtClean="0">
                <a:sym typeface="Wingdings" pitchFamily="2" charset="2"/>
              </a:rPr>
              <a:t>:</a:t>
            </a:r>
            <a:r>
              <a:rPr lang="ko-KR" altLang="en-US" sz="1000" dirty="0" smtClean="0">
                <a:sym typeface="Wingdings" pitchFamily="2" charset="2"/>
              </a:rPr>
              <a:t> </a:t>
            </a:r>
            <a:r>
              <a:rPr lang="en-US" altLang="ko-KR" sz="1000" dirty="0" smtClean="0">
                <a:sym typeface="Wingdings" pitchFamily="2" charset="2"/>
              </a:rPr>
              <a:t>Class 1.7 </a:t>
            </a:r>
            <a:r>
              <a:rPr lang="ko-KR" altLang="en-US" sz="1000" dirty="0" err="1" smtClean="0">
                <a:sym typeface="Wingdings" pitchFamily="2" charset="2"/>
              </a:rPr>
              <a:t>액셀파일</a:t>
            </a:r>
            <a:r>
              <a:rPr lang="en-US" altLang="ko-KR" sz="1000" dirty="0" smtClean="0">
                <a:sym typeface="Wingdings" pitchFamily="2" charset="2"/>
              </a:rPr>
              <a:t>)  </a:t>
            </a:r>
            <a:r>
              <a:rPr lang="ko-KR" altLang="en-US" sz="1000" dirty="0" smtClean="0">
                <a:sym typeface="Wingdings" pitchFamily="2" charset="2"/>
              </a:rPr>
              <a:t>체계 확인 </a:t>
            </a:r>
            <a:r>
              <a:rPr lang="en-US" altLang="ko-KR" sz="1000" dirty="0" smtClean="0">
                <a:sym typeface="Wingdings" pitchFamily="2" charset="2"/>
              </a:rPr>
              <a:t> </a:t>
            </a:r>
            <a:r>
              <a:rPr lang="ko-KR" altLang="en-US" sz="1000" dirty="0" smtClean="0">
                <a:sym typeface="Wingdings" pitchFamily="2" charset="2"/>
              </a:rPr>
              <a:t>특히 표현되는 </a:t>
            </a:r>
            <a:r>
              <a:rPr lang="en-US" altLang="ko-KR" sz="1000" dirty="0" smtClean="0">
                <a:sym typeface="Wingdings" pitchFamily="2" charset="2"/>
              </a:rPr>
              <a:t>Description</a:t>
            </a:r>
            <a:r>
              <a:rPr lang="ko-KR" altLang="en-US" sz="1000" dirty="0" smtClean="0">
                <a:sym typeface="Wingdings" pitchFamily="2" charset="2"/>
              </a:rPr>
              <a:t>은 </a:t>
            </a:r>
            <a:r>
              <a:rPr lang="en-US" altLang="ko-KR" sz="1000" dirty="0" smtClean="0">
                <a:sym typeface="Wingdings" pitchFamily="2" charset="2"/>
              </a:rPr>
              <a:t>40 </a:t>
            </a:r>
            <a:r>
              <a:rPr lang="ko-KR" altLang="en-US" sz="1000" dirty="0" smtClean="0">
                <a:sym typeface="Wingdings" pitchFamily="2" charset="2"/>
              </a:rPr>
              <a:t>자 제한됨</a:t>
            </a:r>
            <a:endParaRPr lang="ko-KR" altLang="en-US" sz="1000" dirty="0"/>
          </a:p>
        </p:txBody>
      </p:sp>
      <p:sp>
        <p:nvSpPr>
          <p:cNvPr id="29" name="타원 28"/>
          <p:cNvSpPr/>
          <p:nvPr/>
        </p:nvSpPr>
        <p:spPr>
          <a:xfrm>
            <a:off x="760416" y="5544057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05258" y="5548178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/>
              <a:t>소요량 확인 </a:t>
            </a:r>
            <a:r>
              <a:rPr lang="en-US" altLang="ko-KR" sz="1000" dirty="0" smtClean="0"/>
              <a:t>–SAP</a:t>
            </a:r>
            <a:r>
              <a:rPr lang="ko-KR" altLang="en-US" sz="1000" dirty="0" smtClean="0"/>
              <a:t>의 경우 소수점 </a:t>
            </a:r>
            <a:r>
              <a:rPr lang="en-US" altLang="ko-KR" sz="1000" dirty="0" smtClean="0"/>
              <a:t>3</a:t>
            </a:r>
            <a:r>
              <a:rPr lang="ko-KR" altLang="en-US" sz="1000" dirty="0" err="1" smtClean="0"/>
              <a:t>째자리</a:t>
            </a:r>
            <a:r>
              <a:rPr lang="ko-KR" altLang="en-US" sz="1000" dirty="0" smtClean="0"/>
              <a:t> 까지만 가능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파렛트는</a:t>
            </a:r>
            <a:r>
              <a:rPr lang="ko-KR" altLang="en-US" sz="1000" dirty="0" smtClean="0"/>
              <a:t> 무조건 올림 처리</a:t>
            </a:r>
            <a:r>
              <a:rPr lang="en-US" altLang="ko-KR" sz="1000" dirty="0" smtClean="0"/>
              <a:t>///</a:t>
            </a:r>
            <a:r>
              <a:rPr lang="ko-KR" altLang="en-US" sz="1000" dirty="0" smtClean="0"/>
              <a:t>기타는 반올림 처리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31" name="타원 30"/>
          <p:cNvSpPr/>
          <p:nvPr/>
        </p:nvSpPr>
        <p:spPr>
          <a:xfrm>
            <a:off x="764215" y="5836503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09057" y="5840624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/>
              <a:t>단위 확인 및 소요량 확인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기본단위는 기존 </a:t>
            </a:r>
            <a:r>
              <a:rPr lang="en-US" altLang="ko-KR" sz="1000" dirty="0" smtClean="0"/>
              <a:t>g </a:t>
            </a:r>
            <a:r>
              <a:rPr lang="en-US" altLang="ko-KR" sz="1000" dirty="0" smtClean="0">
                <a:sym typeface="Wingdings" pitchFamily="2" charset="2"/>
              </a:rPr>
              <a:t> KG </a:t>
            </a:r>
            <a:r>
              <a:rPr lang="ko-KR" altLang="en-US" sz="1000" dirty="0" smtClean="0">
                <a:sym typeface="Wingdings" pitchFamily="2" charset="2"/>
              </a:rPr>
              <a:t>으로 변경</a:t>
            </a:r>
            <a:r>
              <a:rPr lang="en-US" altLang="ko-KR" sz="1000" dirty="0" smtClean="0">
                <a:sym typeface="Wingdings" pitchFamily="2" charset="2"/>
              </a:rPr>
              <a:t>//</a:t>
            </a:r>
            <a:r>
              <a:rPr lang="ko-KR" altLang="en-US" sz="1000" dirty="0" smtClean="0">
                <a:sym typeface="Wingdings" pitchFamily="2" charset="2"/>
              </a:rPr>
              <a:t>대문자만 사용</a:t>
            </a:r>
            <a:r>
              <a:rPr lang="en-US" altLang="ko-KR" sz="1000" dirty="0" smtClean="0">
                <a:sym typeface="Wingdings" pitchFamily="2" charset="2"/>
              </a:rPr>
              <a:t>)</a:t>
            </a:r>
            <a:endParaRPr lang="ko-KR" altLang="en-US" sz="1000" dirty="0"/>
          </a:p>
        </p:txBody>
      </p:sp>
      <p:sp>
        <p:nvSpPr>
          <p:cNvPr id="33" name="타원 32"/>
          <p:cNvSpPr/>
          <p:nvPr/>
        </p:nvSpPr>
        <p:spPr>
          <a:xfrm>
            <a:off x="749010" y="6116594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67236" y="6075401"/>
            <a:ext cx="7535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/>
              <a:t>구성 오류 찾기 </a:t>
            </a:r>
            <a:r>
              <a:rPr lang="en-US" altLang="ko-KR" sz="1000" dirty="0" smtClean="0">
                <a:sym typeface="Wingdings" pitchFamily="2" charset="2"/>
              </a:rPr>
              <a:t> </a:t>
            </a:r>
            <a:r>
              <a:rPr lang="ko-KR" altLang="en-US" sz="1000" dirty="0" smtClean="0">
                <a:sym typeface="Wingdings" pitchFamily="2" charset="2"/>
              </a:rPr>
              <a:t> ㈜ 완성품의 경우 박스 기준 외부 </a:t>
            </a:r>
            <a:r>
              <a:rPr lang="ko-KR" altLang="en-US" sz="1000" dirty="0" err="1" smtClean="0">
                <a:sym typeface="Wingdings" pitchFamily="2" charset="2"/>
              </a:rPr>
              <a:t>자재중</a:t>
            </a:r>
            <a:r>
              <a:rPr lang="ko-KR" altLang="en-US" sz="1000" dirty="0" smtClean="0">
                <a:sym typeface="Wingdings" pitchFamily="2" charset="2"/>
              </a:rPr>
              <a:t> </a:t>
            </a:r>
            <a:r>
              <a:rPr lang="ko-KR" altLang="en-US" sz="1000" dirty="0" err="1" smtClean="0">
                <a:sym typeface="Wingdings" pitchFamily="2" charset="2"/>
              </a:rPr>
              <a:t>파랫트와</a:t>
            </a:r>
            <a:r>
              <a:rPr lang="ko-KR" altLang="en-US" sz="1000" dirty="0" smtClean="0">
                <a:sym typeface="Wingdings" pitchFamily="2" charset="2"/>
              </a:rPr>
              <a:t> 목상자</a:t>
            </a:r>
            <a:r>
              <a:rPr lang="en-US" altLang="ko-KR" sz="1000" dirty="0" smtClean="0">
                <a:sym typeface="Wingdings" pitchFamily="2" charset="2"/>
              </a:rPr>
              <a:t>, </a:t>
            </a:r>
            <a:r>
              <a:rPr lang="ko-KR" altLang="en-US" sz="1000" dirty="0" smtClean="0">
                <a:sym typeface="Wingdings" pitchFamily="2" charset="2"/>
              </a:rPr>
              <a:t>개별목상자만 달고</a:t>
            </a:r>
            <a:r>
              <a:rPr lang="en-US" altLang="ko-KR" sz="1000" dirty="0" smtClean="0">
                <a:sym typeface="Wingdings" pitchFamily="2" charset="2"/>
              </a:rPr>
              <a:t>, </a:t>
            </a:r>
          </a:p>
          <a:p>
            <a:pPr algn="l"/>
            <a:r>
              <a:rPr lang="en-US" altLang="ko-KR" sz="1000" dirty="0" smtClean="0">
                <a:sym typeface="Wingdings" pitchFamily="2" charset="2"/>
              </a:rPr>
              <a:t> </a:t>
            </a:r>
            <a:r>
              <a:rPr lang="ko-KR" altLang="en-US" sz="1000" dirty="0" smtClean="0">
                <a:sym typeface="Wingdings" pitchFamily="2" charset="2"/>
              </a:rPr>
              <a:t>포장에 필요한 부수 자재는 삭제함</a:t>
            </a:r>
            <a:r>
              <a:rPr lang="en-US" altLang="ko-KR" sz="1000" dirty="0" smtClean="0">
                <a:sym typeface="Wingdings" pitchFamily="2" charset="2"/>
              </a:rPr>
              <a:t>.(</a:t>
            </a:r>
            <a:r>
              <a:rPr lang="ko-KR" altLang="en-US" sz="1000" dirty="0" smtClean="0">
                <a:sym typeface="Wingdings" pitchFamily="2" charset="2"/>
              </a:rPr>
              <a:t>스티로폼</a:t>
            </a:r>
            <a:r>
              <a:rPr lang="en-US" altLang="ko-KR" sz="1000" dirty="0" smtClean="0">
                <a:sym typeface="Wingdings" pitchFamily="2" charset="2"/>
              </a:rPr>
              <a:t>, </a:t>
            </a:r>
            <a:r>
              <a:rPr lang="ko-KR" altLang="en-US" sz="1000" dirty="0" smtClean="0">
                <a:sym typeface="Wingdings" pitchFamily="2" charset="2"/>
              </a:rPr>
              <a:t>골판지패드</a:t>
            </a:r>
            <a:r>
              <a:rPr lang="en-US" altLang="ko-KR" sz="1000" dirty="0" smtClean="0">
                <a:sym typeface="Wingdings" pitchFamily="2" charset="2"/>
              </a:rPr>
              <a:t>,</a:t>
            </a:r>
            <a:r>
              <a:rPr lang="ko-KR" altLang="en-US" sz="1000" dirty="0" smtClean="0">
                <a:sym typeface="Wingdings" pitchFamily="2" charset="2"/>
              </a:rPr>
              <a:t>등</a:t>
            </a:r>
            <a:r>
              <a:rPr lang="en-US" altLang="ko-KR" sz="1000" dirty="0" smtClean="0">
                <a:sym typeface="Wingdings" pitchFamily="2" charset="2"/>
              </a:rPr>
              <a:t>)</a:t>
            </a:r>
            <a:endParaRPr lang="ko-KR" altLang="en-US" sz="1000" dirty="0"/>
          </a:p>
        </p:txBody>
      </p:sp>
      <p:sp>
        <p:nvSpPr>
          <p:cNvPr id="35" name="타원 34"/>
          <p:cNvSpPr/>
          <p:nvPr/>
        </p:nvSpPr>
        <p:spPr>
          <a:xfrm>
            <a:off x="730000" y="6417274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28067" y="6454343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000" dirty="0" smtClean="0"/>
              <a:t>10</a:t>
            </a:r>
            <a:r>
              <a:rPr lang="ko-KR" altLang="en-US" sz="1000" dirty="0" err="1" smtClean="0"/>
              <a:t>월이후</a:t>
            </a:r>
            <a:r>
              <a:rPr lang="ko-KR" altLang="en-US" sz="1000" dirty="0" smtClean="0"/>
              <a:t> 사양 변경 아이템 </a:t>
            </a:r>
            <a:r>
              <a:rPr lang="ko-KR" altLang="en-US" sz="1000" dirty="0" err="1" smtClean="0"/>
              <a:t>찿기</a:t>
            </a:r>
            <a:endParaRPr lang="ko-KR" altLang="en-US" sz="1000" dirty="0"/>
          </a:p>
        </p:txBody>
      </p:sp>
      <p:sp>
        <p:nvSpPr>
          <p:cNvPr id="37" name="타원 36"/>
          <p:cNvSpPr/>
          <p:nvPr/>
        </p:nvSpPr>
        <p:spPr>
          <a:xfrm>
            <a:off x="5265880" y="3645242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6322857" y="1993557"/>
            <a:ext cx="239532" cy="284201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3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516873" y="1486920"/>
            <a:ext cx="129268" cy="21006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163280" y="4168336"/>
            <a:ext cx="129268" cy="21006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직선 연결선 41"/>
          <p:cNvCxnSpPr/>
          <p:nvPr/>
        </p:nvCxnSpPr>
        <p:spPr>
          <a:xfrm>
            <a:off x="4722182" y="1721709"/>
            <a:ext cx="1566457" cy="337751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4326766" y="2339546"/>
            <a:ext cx="2037914" cy="184527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 descr="K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1352" y="863600"/>
            <a:ext cx="6487523" cy="3835400"/>
          </a:xfrm>
          <a:prstGeom prst="rect">
            <a:avLst/>
          </a:prstGeom>
        </p:spPr>
      </p:pic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3-1. SAP BOM LAY OUT</a:t>
            </a:r>
            <a:endParaRPr lang="en-US" sz="2000" dirty="0">
              <a:latin typeface="+mn-ea"/>
              <a:ea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024554" y="4198537"/>
            <a:ext cx="1086339" cy="32266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675685" y="4001297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3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768020" y="5239957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44425" y="5244079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sym typeface="Wingdings" pitchFamily="2" charset="2"/>
              </a:rPr>
              <a:t>일반 </a:t>
            </a:r>
            <a:r>
              <a:rPr lang="en-US" altLang="ko-KR" sz="1000" dirty="0" smtClean="0">
                <a:sym typeface="Wingdings" pitchFamily="2" charset="2"/>
              </a:rPr>
              <a:t>BOM</a:t>
            </a:r>
            <a:r>
              <a:rPr lang="ko-KR" altLang="en-US" sz="1000" dirty="0" smtClean="0">
                <a:sym typeface="Wingdings" pitchFamily="2" charset="2"/>
              </a:rPr>
              <a:t>에서는 </a:t>
            </a:r>
            <a:r>
              <a:rPr lang="en-US" altLang="ko-KR" sz="1000" dirty="0" smtClean="0">
                <a:sym typeface="Wingdings" pitchFamily="2" charset="2"/>
              </a:rPr>
              <a:t>“L” </a:t>
            </a:r>
            <a:r>
              <a:rPr lang="ko-KR" altLang="en-US" sz="1000" dirty="0" smtClean="0">
                <a:sym typeface="Wingdings" pitchFamily="2" charset="2"/>
              </a:rPr>
              <a:t>이나 </a:t>
            </a:r>
            <a:r>
              <a:rPr lang="en-US" altLang="ko-KR" sz="1000" dirty="0" smtClean="0">
                <a:sym typeface="Wingdings" pitchFamily="2" charset="2"/>
              </a:rPr>
              <a:t>SUPER BOM </a:t>
            </a:r>
            <a:r>
              <a:rPr lang="ko-KR" altLang="en-US" sz="1000" dirty="0" smtClean="0">
                <a:sym typeface="Wingdings" pitchFamily="2" charset="2"/>
              </a:rPr>
              <a:t>적용</a:t>
            </a:r>
            <a:r>
              <a:rPr lang="en-US" altLang="ko-KR" sz="1000" dirty="0" smtClean="0">
                <a:sym typeface="Wingdings" pitchFamily="2" charset="2"/>
              </a:rPr>
              <a:t>(EB/GC, </a:t>
            </a:r>
            <a:r>
              <a:rPr lang="ko-KR" altLang="en-US" sz="1000" dirty="0" smtClean="0">
                <a:sym typeface="Wingdings" pitchFamily="2" charset="2"/>
              </a:rPr>
              <a:t>차량 </a:t>
            </a:r>
            <a:r>
              <a:rPr lang="en-US" altLang="ko-KR" sz="1000" dirty="0" smtClean="0">
                <a:sym typeface="Wingdings" pitchFamily="2" charset="2"/>
              </a:rPr>
              <a:t>AGM)</a:t>
            </a:r>
            <a:r>
              <a:rPr lang="ko-KR" altLang="en-US" sz="1000" dirty="0" smtClean="0">
                <a:sym typeface="Wingdings" pitchFamily="2" charset="2"/>
              </a:rPr>
              <a:t>의 </a:t>
            </a:r>
            <a:r>
              <a:rPr lang="en-US" altLang="ko-KR" sz="1000" dirty="0" smtClean="0">
                <a:sym typeface="Wingdings" pitchFamily="2" charset="2"/>
              </a:rPr>
              <a:t>VC</a:t>
            </a:r>
            <a:r>
              <a:rPr lang="ko-KR" altLang="en-US" sz="1000" dirty="0" smtClean="0">
                <a:sym typeface="Wingdings" pitchFamily="2" charset="2"/>
              </a:rPr>
              <a:t>적용 </a:t>
            </a:r>
            <a:r>
              <a:rPr lang="en-US" altLang="ko-KR" sz="1000" dirty="0" smtClean="0">
                <a:sym typeface="Wingdings" pitchFamily="2" charset="2"/>
              </a:rPr>
              <a:t>ITEM</a:t>
            </a:r>
            <a:r>
              <a:rPr lang="ko-KR" altLang="en-US" sz="1000" dirty="0" smtClean="0">
                <a:sym typeface="Wingdings" pitchFamily="2" charset="2"/>
              </a:rPr>
              <a:t>에는 </a:t>
            </a:r>
            <a:r>
              <a:rPr lang="en-US" altLang="ko-KR" sz="1000" dirty="0" smtClean="0">
                <a:sym typeface="Wingdings" pitchFamily="2" charset="2"/>
              </a:rPr>
              <a:t>“K” </a:t>
            </a:r>
            <a:r>
              <a:rPr lang="ko-KR" altLang="en-US" sz="1000" dirty="0" smtClean="0">
                <a:sym typeface="Wingdings" pitchFamily="2" charset="2"/>
              </a:rPr>
              <a:t>붙임</a:t>
            </a:r>
            <a:r>
              <a:rPr lang="en-US" altLang="ko-KR" sz="1000" dirty="0" smtClean="0">
                <a:sym typeface="Wingdings" pitchFamily="2" charset="2"/>
              </a:rPr>
              <a:t>.</a:t>
            </a:r>
            <a:endParaRPr lang="ko-KR" altLang="en-US" sz="1000" dirty="0"/>
          </a:p>
        </p:txBody>
      </p:sp>
      <p:sp>
        <p:nvSpPr>
          <p:cNvPr id="31" name="타원 30"/>
          <p:cNvSpPr/>
          <p:nvPr/>
        </p:nvSpPr>
        <p:spPr>
          <a:xfrm>
            <a:off x="764215" y="5650229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09057" y="5654350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err="1" smtClean="0"/>
              <a:t>파렛트의</a:t>
            </a:r>
            <a:r>
              <a:rPr lang="ko-KR" altLang="en-US" sz="1000" dirty="0" smtClean="0"/>
              <a:t> 경우 해당 경우 </a:t>
            </a:r>
            <a:r>
              <a:rPr lang="ko-KR" altLang="en-US" sz="1000" dirty="0" err="1" smtClean="0"/>
              <a:t>파랫트를</a:t>
            </a:r>
            <a:r>
              <a:rPr lang="ko-KR" altLang="en-US" sz="1000" dirty="0" smtClean="0"/>
              <a:t> 전부 달고</a:t>
            </a:r>
            <a:r>
              <a:rPr lang="en-US" altLang="ko-KR" sz="1000" dirty="0" smtClean="0"/>
              <a:t>, Object dependency</a:t>
            </a:r>
            <a:r>
              <a:rPr lang="ko-KR" altLang="en-US" sz="1000" dirty="0" smtClean="0"/>
              <a:t>를 설정한다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sp>
        <p:nvSpPr>
          <p:cNvPr id="44" name="직사각형 43"/>
          <p:cNvSpPr/>
          <p:nvPr/>
        </p:nvSpPr>
        <p:spPr>
          <a:xfrm>
            <a:off x="1305169" y="3175001"/>
            <a:ext cx="1797539" cy="104987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693958" y="2984621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641231" y="1100667"/>
            <a:ext cx="2039815" cy="22013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771611" y="4881829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60056" y="4896945"/>
            <a:ext cx="75357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000" dirty="0" smtClean="0">
                <a:sym typeface="Wingdings" pitchFamily="2" charset="2"/>
              </a:rPr>
              <a:t>SUPER BOM </a:t>
            </a:r>
            <a:r>
              <a:rPr lang="ko-KR" altLang="en-US" sz="1000" dirty="0" smtClean="0">
                <a:sym typeface="Wingdings" pitchFamily="2" charset="2"/>
              </a:rPr>
              <a:t>적용</a:t>
            </a:r>
            <a:r>
              <a:rPr lang="en-US" altLang="ko-KR" sz="1000" dirty="0" smtClean="0">
                <a:sym typeface="Wingdings" pitchFamily="2" charset="2"/>
              </a:rPr>
              <a:t>(EB/GC, </a:t>
            </a:r>
            <a:r>
              <a:rPr lang="ko-KR" altLang="en-US" sz="1000" dirty="0" smtClean="0">
                <a:sym typeface="Wingdings" pitchFamily="2" charset="2"/>
              </a:rPr>
              <a:t>차량 </a:t>
            </a:r>
            <a:r>
              <a:rPr lang="en-US" altLang="ko-KR" sz="1000" dirty="0" smtClean="0">
                <a:sym typeface="Wingdings" pitchFamily="2" charset="2"/>
              </a:rPr>
              <a:t>AGM)</a:t>
            </a:r>
            <a:r>
              <a:rPr lang="ko-KR" altLang="en-US" sz="1000" dirty="0" smtClean="0">
                <a:sym typeface="Wingdings" pitchFamily="2" charset="2"/>
              </a:rPr>
              <a:t>의 </a:t>
            </a:r>
            <a:r>
              <a:rPr lang="en-US" altLang="ko-KR" sz="1000" dirty="0" smtClean="0">
                <a:sym typeface="Wingdings" pitchFamily="2" charset="2"/>
              </a:rPr>
              <a:t>VC</a:t>
            </a:r>
            <a:r>
              <a:rPr lang="ko-KR" altLang="en-US" sz="1000" dirty="0" smtClean="0">
                <a:sym typeface="Wingdings" pitchFamily="2" charset="2"/>
              </a:rPr>
              <a:t>적용 </a:t>
            </a:r>
            <a:r>
              <a:rPr lang="en-US" altLang="ko-KR" sz="1000" dirty="0" smtClean="0">
                <a:sym typeface="Wingdings" pitchFamily="2" charset="2"/>
              </a:rPr>
              <a:t>ITEM</a:t>
            </a:r>
            <a:r>
              <a:rPr lang="ko-KR" altLang="en-US" sz="1000" dirty="0" smtClean="0">
                <a:sym typeface="Wingdings" pitchFamily="2" charset="2"/>
              </a:rPr>
              <a:t>에는 </a:t>
            </a:r>
            <a:r>
              <a:rPr lang="en-US" altLang="ko-KR" sz="1000" dirty="0" smtClean="0">
                <a:sym typeface="Wingdings" pitchFamily="2" charset="2"/>
              </a:rPr>
              <a:t>“</a:t>
            </a:r>
            <a:r>
              <a:rPr lang="ko-KR" altLang="en-US" sz="1000" dirty="0" err="1" smtClean="0">
                <a:sym typeface="Wingdings" pitchFamily="2" charset="2"/>
              </a:rPr>
              <a:t>기존코드뒤에</a:t>
            </a:r>
            <a:r>
              <a:rPr lang="en-US" altLang="ko-KR" sz="1000" dirty="0" smtClean="0">
                <a:sym typeface="Wingdings" pitchFamily="2" charset="2"/>
              </a:rPr>
              <a:t>-”K” </a:t>
            </a:r>
            <a:r>
              <a:rPr lang="ko-KR" altLang="en-US" sz="1000" dirty="0" smtClean="0">
                <a:sym typeface="Wingdings" pitchFamily="2" charset="2"/>
              </a:rPr>
              <a:t>붙임</a:t>
            </a:r>
            <a:r>
              <a:rPr lang="en-US" altLang="ko-KR" sz="1000" dirty="0" smtClean="0">
                <a:sym typeface="Wingdings" pitchFamily="2" charset="2"/>
              </a:rPr>
              <a:t>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250588" y="244576"/>
            <a:ext cx="8270419" cy="307777"/>
          </a:xfrm>
        </p:spPr>
        <p:txBody>
          <a:bodyPr anchor="ctr"/>
          <a:lstStyle/>
          <a:p>
            <a:pPr>
              <a:defRPr/>
            </a:pPr>
            <a:r>
              <a:rPr lang="en-US" altLang="ko-KR" sz="2000" dirty="0" smtClean="0">
                <a:latin typeface="+mn-ea"/>
              </a:rPr>
              <a:t>4-1. </a:t>
            </a:r>
            <a:r>
              <a:rPr lang="ko-KR" altLang="en-US" sz="2000" dirty="0" smtClean="0">
                <a:latin typeface="+mn-ea"/>
              </a:rPr>
              <a:t>검증 방안 </a:t>
            </a:r>
            <a:r>
              <a:rPr lang="en-US" altLang="ko-KR" sz="2000" dirty="0" smtClean="0">
                <a:latin typeface="+mn-ea"/>
              </a:rPr>
              <a:t>(BOM </a:t>
            </a:r>
            <a:r>
              <a:rPr lang="ko-KR" altLang="en-US" sz="2000" dirty="0" smtClean="0">
                <a:latin typeface="+mn-ea"/>
              </a:rPr>
              <a:t>전개 </a:t>
            </a:r>
            <a:r>
              <a:rPr lang="en-US" altLang="ko-KR" sz="2000" dirty="0" smtClean="0">
                <a:latin typeface="+mn-ea"/>
              </a:rPr>
              <a:t>REPORT)</a:t>
            </a:r>
            <a:endParaRPr lang="en-US" sz="2000" dirty="0">
              <a:latin typeface="+mn-ea"/>
              <a:ea typeface="+mn-ea"/>
            </a:endParaRPr>
          </a:p>
        </p:txBody>
      </p:sp>
      <p:pic>
        <p:nvPicPr>
          <p:cNvPr id="6" name="그림 5" descr="K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1564" y="1079157"/>
            <a:ext cx="7953947" cy="5165589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493963" y="1511630"/>
            <a:ext cx="395414" cy="47656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919794" y="1515749"/>
            <a:ext cx="532280" cy="47656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63812" y="1515751"/>
            <a:ext cx="414415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50735" y="1519870"/>
            <a:ext cx="471447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790620" y="1491038"/>
            <a:ext cx="1513228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478690" y="1528107"/>
            <a:ext cx="300364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961560" y="1548699"/>
            <a:ext cx="300364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623393" y="1515751"/>
            <a:ext cx="376395" cy="48356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20726" y="1342765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1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630932" y="1392191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3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680253" y="1322170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형 설명선 17"/>
          <p:cNvSpPr/>
          <p:nvPr/>
        </p:nvSpPr>
        <p:spPr>
          <a:xfrm>
            <a:off x="6874158" y="799070"/>
            <a:ext cx="1323124" cy="642552"/>
          </a:xfrm>
          <a:prstGeom prst="wedgeEllipseCallou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Extended Quantity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형 설명선 18"/>
          <p:cNvSpPr/>
          <p:nvPr/>
        </p:nvSpPr>
        <p:spPr>
          <a:xfrm>
            <a:off x="5680307" y="741405"/>
            <a:ext cx="1285102" cy="720812"/>
          </a:xfrm>
          <a:prstGeom prst="wedgeEllipseCallout">
            <a:avLst>
              <a:gd name="adj1" fmla="val 18812"/>
              <a:gd name="adj2" fmla="val 6935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Quantity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550929" y="1416905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8079418" y="1445737"/>
            <a:ext cx="243333" cy="263610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368760" y="6441989"/>
            <a:ext cx="2691860" cy="30068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err="1" smtClean="0">
                <a:solidFill>
                  <a:schemeClr val="tx1"/>
                </a:solidFill>
              </a:rPr>
              <a:t>오라클</a:t>
            </a:r>
            <a:r>
              <a:rPr lang="ko-KR" altLang="en-US" sz="1200" dirty="0" smtClean="0">
                <a:solidFill>
                  <a:schemeClr val="tx1"/>
                </a:solidFill>
              </a:rPr>
              <a:t> 대비 </a:t>
            </a:r>
            <a:r>
              <a:rPr lang="en-US" altLang="ko-KR" sz="1200" dirty="0" smtClean="0">
                <a:solidFill>
                  <a:schemeClr val="tx1"/>
                </a:solidFill>
              </a:rPr>
              <a:t>SAP </a:t>
            </a:r>
            <a:r>
              <a:rPr lang="ko-KR" altLang="en-US" sz="1200" dirty="0" smtClean="0">
                <a:solidFill>
                  <a:schemeClr val="tx1"/>
                </a:solidFill>
              </a:rPr>
              <a:t>비교 </a:t>
            </a:r>
            <a:r>
              <a:rPr lang="en-US" altLang="ko-KR" sz="1200" dirty="0" smtClean="0">
                <a:solidFill>
                  <a:schemeClr val="tx1"/>
                </a:solidFill>
              </a:rPr>
              <a:t>DATA</a:t>
            </a:r>
            <a:r>
              <a:rPr lang="ko-KR" altLang="en-US" sz="1200" dirty="0" smtClean="0">
                <a:solidFill>
                  <a:schemeClr val="tx1"/>
                </a:solidFill>
              </a:rPr>
              <a:t>별도 제공</a:t>
            </a:r>
          </a:p>
        </p:txBody>
      </p:sp>
    </p:spTree>
    <p:extLst>
      <p:ext uri="{BB962C8B-B14F-4D97-AF65-F5344CB8AC3E}">
        <p14:creationId xmlns:p14="http://schemas.microsoft.com/office/powerpoint/2010/main" xmlns="" val="25525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822122" y="2557710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코드 확인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56079" y="2557710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295402"/>
          <a:ext cx="8506557" cy="5013325"/>
        </p:xfrm>
        <a:graphic>
          <a:graphicData uri="http://schemas.openxmlformats.org/drawingml/2006/table">
            <a:tbl>
              <a:tblPr/>
              <a:tblGrid>
                <a:gridCol w="6127572"/>
                <a:gridCol w="237898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해당 자재 검색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자재마스트 교안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해당자재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코드군을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)PIP* (PS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③        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527" y="1662546"/>
            <a:ext cx="5398057" cy="45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71433" y="2814455"/>
            <a:ext cx="1753821" cy="2493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16624" y="2683823"/>
            <a:ext cx="131468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069316" y="3928755"/>
            <a:ext cx="1008489" cy="2394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8510" y="3374077"/>
            <a:ext cx="21980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5195912" y="5781309"/>
            <a:ext cx="230198" cy="215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914023" y="3857504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996773" y="5674429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295402"/>
          <a:ext cx="8506557" cy="5665717"/>
        </p:xfrm>
        <a:graphic>
          <a:graphicData uri="http://schemas.openxmlformats.org/drawingml/2006/table">
            <a:tbl>
              <a:tblPr/>
              <a:tblGrid>
                <a:gridCol w="6127572"/>
                <a:gridCol w="237898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확인할 코드를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정보를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확인하여면 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기본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BOM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  2~: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BOM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유효일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별도 지정이 없을 때는 항상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오늘 날짜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만약 과거이력을 보려면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날짜를 과거로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 ECO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발행된 미래 상태를 알려면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ECO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발행시점으로 날짜 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⑥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별도 기입이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안하면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개의 소요량이 나옴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연분등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비교시에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해서 보면 일치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소수점 단위 차이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.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⑦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276" y="1635483"/>
            <a:ext cx="4473742" cy="443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447036" y="3206340"/>
            <a:ext cx="1030338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326457" y="3040083"/>
            <a:ext cx="131468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434246" y="3418117"/>
            <a:ext cx="429266" cy="1563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423285" y="3596246"/>
            <a:ext cx="297724" cy="191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43383" y="3788229"/>
            <a:ext cx="277627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786780" y="4486898"/>
            <a:ext cx="778291" cy="2276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885437" y="5235041"/>
            <a:ext cx="350779" cy="2394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4950" y="6089732"/>
            <a:ext cx="243330" cy="175738"/>
          </a:xfrm>
          <a:prstGeom prst="rect">
            <a:avLst/>
          </a:prstGeom>
          <a:noFill/>
        </p:spPr>
      </p:pic>
      <p:sp>
        <p:nvSpPr>
          <p:cNvPr id="21" name="타원 20"/>
          <p:cNvSpPr/>
          <p:nvPr/>
        </p:nvSpPr>
        <p:spPr>
          <a:xfrm>
            <a:off x="1236862" y="3346866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235039" y="3594263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246002" y="3760516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563891" y="4473042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684472" y="5256814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3060" y="5565241"/>
            <a:ext cx="680092" cy="491177"/>
          </a:xfrm>
          <a:prstGeom prst="rect">
            <a:avLst/>
          </a:prstGeom>
          <a:noFill/>
        </p:spPr>
      </p:pic>
      <p:sp>
        <p:nvSpPr>
          <p:cNvPr id="27" name="타원 26"/>
          <p:cNvSpPr/>
          <p:nvPr/>
        </p:nvSpPr>
        <p:spPr>
          <a:xfrm>
            <a:off x="4751960" y="5432965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7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062332"/>
          <a:ext cx="8506557" cy="5516880"/>
        </p:xfrm>
        <a:graphic>
          <a:graphicData uri="http://schemas.openxmlformats.org/drawingml/2006/table">
            <a:tbl>
              <a:tblPr/>
              <a:tblGrid>
                <a:gridCol w="6127572"/>
                <a:gridCol w="2378985"/>
              </a:tblGrid>
              <a:tr h="5301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화면으로만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algn="l"/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lang="ko-KR" altLang="en-US" sz="1200" dirty="0" smtClean="0"/>
                        <a:t>공정 내에서 자재가 할당되는 </a:t>
                      </a:r>
                      <a:r>
                        <a:rPr lang="en-US" altLang="ko-KR" sz="1200" dirty="0" smtClean="0"/>
                        <a:t>SUB </a:t>
                      </a:r>
                      <a:r>
                        <a:rPr lang="ko-KR" altLang="en-US" sz="1200" dirty="0" smtClean="0"/>
                        <a:t>공정 지정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조립반제품이 있는 </a:t>
                      </a:r>
                      <a:r>
                        <a:rPr lang="en-US" altLang="ko-KR" sz="1200" dirty="0" smtClean="0"/>
                        <a:t>ITEM</a:t>
                      </a:r>
                      <a:r>
                        <a:rPr lang="ko-KR" altLang="en-US" sz="1200" dirty="0" smtClean="0"/>
                        <a:t>은 </a:t>
                      </a:r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번으로 통일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 </a:t>
                      </a:r>
                      <a:endParaRPr lang="en-US" altLang="ko-KR" sz="1200" dirty="0" smtClean="0"/>
                    </a:p>
                    <a:p>
                      <a:pPr algn="l"/>
                      <a:endParaRPr lang="en-US" altLang="ko-KR" sz="1200" dirty="0" smtClean="0"/>
                    </a:p>
                    <a:p>
                      <a:pPr algn="l"/>
                      <a:r>
                        <a:rPr lang="ko-KR" altLang="en-US" sz="1200" dirty="0" smtClean="0"/>
                        <a:t>조립 반제품이 없는 차량용의 경우 조립</a:t>
                      </a:r>
                      <a:r>
                        <a:rPr lang="en-US" altLang="ko-KR" sz="1200" dirty="0" smtClean="0"/>
                        <a:t>(10)/</a:t>
                      </a:r>
                      <a:r>
                        <a:rPr lang="ko-KR" altLang="en-US" sz="1200" dirty="0" smtClean="0"/>
                        <a:t>충전</a:t>
                      </a:r>
                      <a:r>
                        <a:rPr lang="en-US" altLang="ko-KR" sz="1200" dirty="0" smtClean="0"/>
                        <a:t>(20)/</a:t>
                      </a:r>
                      <a:r>
                        <a:rPr lang="ko-KR" altLang="en-US" sz="1200" dirty="0" smtClean="0"/>
                        <a:t>완성</a:t>
                      </a:r>
                      <a:r>
                        <a:rPr lang="en-US" altLang="ko-KR" sz="1200" dirty="0" smtClean="0"/>
                        <a:t>(30) </a:t>
                      </a:r>
                      <a:r>
                        <a:rPr lang="ko-KR" altLang="en-US" sz="1200" dirty="0" smtClean="0"/>
                        <a:t>지정함</a:t>
                      </a:r>
                      <a:r>
                        <a:rPr lang="en-US" altLang="ko-KR" sz="1200" dirty="0" smtClean="0"/>
                        <a:t>-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틀리면 생산에서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ERROR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발생               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②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일반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BOM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에서는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“L”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이나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SUPER BOM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적용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(EB/GC,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차량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AGM)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VC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적용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ITEM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에는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“K”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붙임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.</a:t>
                      </a:r>
                      <a:endParaRPr lang="ko-KR" altLang="en-US" sz="1200" dirty="0" smtClean="0"/>
                    </a:p>
                    <a:p>
                      <a:pPr algn="l"/>
                      <a:endParaRPr lang="en-US" altLang="ko-KR" sz="1200" dirty="0" smtClean="0"/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  ③ </a:t>
                      </a:r>
                      <a:r>
                        <a:rPr lang="ko-KR" altLang="en-US" sz="1200" dirty="0" smtClean="0"/>
                        <a:t>단위 확인 및 소요량 확인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기본단위는 기존 </a:t>
                      </a:r>
                      <a:r>
                        <a:rPr lang="en-US" altLang="ko-KR" sz="1200" dirty="0" smtClean="0"/>
                        <a:t>g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KG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으로 변경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//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대문자만 사용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수량의 경우 앞에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요청수량을 곱한 수량이 나옴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연분등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오라클 자료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비교시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소수점 처리로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X1000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확인필요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260648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509" y="1284589"/>
            <a:ext cx="4972792" cy="4934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602902" y="2676390"/>
            <a:ext cx="164429" cy="34913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575" y="2676390"/>
            <a:ext cx="177145" cy="35012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82068" y="2615035"/>
            <a:ext cx="1023033" cy="35012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48093" y="2474509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76466" y="2448780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649118" y="2363671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168400"/>
          <a:ext cx="8506557" cy="5806440"/>
        </p:xfrm>
        <a:graphic>
          <a:graphicData uri="http://schemas.openxmlformats.org/drawingml/2006/table">
            <a:tbl>
              <a:tblPr/>
              <a:tblGrid>
                <a:gridCol w="6127572"/>
                <a:gridCol w="237898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CS11 :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algn="l"/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전개할 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ITEM </a:t>
                      </a:r>
                      <a:r>
                        <a:rPr lang="ko-KR" altLang="en-US" sz="1200" dirty="0" smtClean="0"/>
                        <a:t>및 해당 플랜트 입력 </a:t>
                      </a:r>
                      <a:endParaRPr lang="en-US" altLang="ko-KR" sz="1200" dirty="0" smtClean="0"/>
                    </a:p>
                    <a:p>
                      <a:pPr algn="l"/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②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어플리케이션 선택 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: PP01(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생산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-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일반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)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사용</a:t>
                      </a: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dirty="0" smtClean="0"/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  ③       </a:t>
                      </a:r>
                      <a:r>
                        <a:rPr lang="ko-KR" altLang="en-US" sz="1200" dirty="0" smtClean="0"/>
                        <a:t>실행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조회화면 생성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④      </a:t>
                      </a:r>
                      <a:r>
                        <a:rPr lang="ko-KR" altLang="en-US" sz="1200" dirty="0" err="1" smtClean="0">
                          <a:sym typeface="Wingdings" pitchFamily="2" charset="2"/>
                        </a:rPr>
                        <a:t>액셀파일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Export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가 필요할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 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 때 선택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    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CS11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078" y="2420592"/>
            <a:ext cx="3731648" cy="404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7772" y="1290691"/>
            <a:ext cx="3409132" cy="5193239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 flipH="1">
            <a:off x="1523696" y="3598223"/>
            <a:ext cx="1161954" cy="391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1478023" y="4154387"/>
            <a:ext cx="1140030" cy="199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489631" y="3309259"/>
            <a:ext cx="190003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315422" y="3693229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5044" y="2700400"/>
            <a:ext cx="1173830" cy="1462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H="1">
            <a:off x="3127781" y="1488376"/>
            <a:ext cx="190003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269749" y="4118763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92322" y="3321134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945086" y="1492334"/>
            <a:ext cx="186352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96968" y="4647153"/>
            <a:ext cx="219808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60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987" y="4312227"/>
            <a:ext cx="23739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168400"/>
          <a:ext cx="8506557" cy="5334000"/>
        </p:xfrm>
        <a:graphic>
          <a:graphicData uri="http://schemas.openxmlformats.org/drawingml/2006/table">
            <a:tbl>
              <a:tblPr/>
              <a:tblGrid>
                <a:gridCol w="6127572"/>
                <a:gridCol w="237898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CS12 :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CS12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202" y="2645418"/>
            <a:ext cx="34290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3684" y="1579418"/>
            <a:ext cx="3690073" cy="4714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 flipH="1">
            <a:off x="1468887" y="3384471"/>
            <a:ext cx="1161954" cy="5225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 flipH="1">
            <a:off x="1478023" y="4000011"/>
            <a:ext cx="1140030" cy="199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 flipH="1">
            <a:off x="467708" y="3036134"/>
            <a:ext cx="190003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 flipH="1">
            <a:off x="2886621" y="1714006"/>
            <a:ext cx="190003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89" y="1267025"/>
          <a:ext cx="8539176" cy="5252528"/>
        </p:xfrm>
        <a:graphic>
          <a:graphicData uri="http://schemas.openxmlformats.org/drawingml/2006/table">
            <a:tbl>
              <a:tblPr/>
              <a:tblGrid>
                <a:gridCol w="6151068"/>
                <a:gridCol w="2388108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“AND”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논리 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자재유형별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구조별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⑥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⑦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⑧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전개레벨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LEVEL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 : 1LEVEL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2 : 1~2 LEVEL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⑨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ZPPR0010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직사각형 26"/>
          <p:cNvSpPr/>
          <p:nvPr/>
        </p:nvSpPr>
        <p:spPr>
          <a:xfrm flipH="1">
            <a:off x="2689305" y="2521526"/>
            <a:ext cx="270391" cy="2929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91" y="1579420"/>
            <a:ext cx="5909701" cy="47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 flipH="1">
            <a:off x="2703921" y="2561117"/>
            <a:ext cx="442127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 flipH="1">
            <a:off x="2724017" y="2820395"/>
            <a:ext cx="442127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 flipH="1">
            <a:off x="2711226" y="3063837"/>
            <a:ext cx="489630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2700264" y="3245927"/>
            <a:ext cx="1278882" cy="245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2678342" y="4397834"/>
            <a:ext cx="442127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 flipH="1">
            <a:off x="2742285" y="4843156"/>
            <a:ext cx="721657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 flipH="1">
            <a:off x="2720362" y="5080663"/>
            <a:ext cx="489630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466415" y="2588825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475550" y="2824352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473722" y="3048004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473723" y="3261760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473722" y="3701147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495645" y="4425541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517570" y="4841178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7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 flipH="1">
            <a:off x="2698437" y="3707085"/>
            <a:ext cx="1278882" cy="245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515742" y="5076705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8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 flipH="1">
            <a:off x="460395" y="2002974"/>
            <a:ext cx="489630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979258" y="1975264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9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6834" y="5725391"/>
            <a:ext cx="23739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89" y="1267025"/>
          <a:ext cx="8539176" cy="5252528"/>
        </p:xfrm>
        <a:graphic>
          <a:graphicData uri="http://schemas.openxmlformats.org/drawingml/2006/table">
            <a:tbl>
              <a:tblPr/>
              <a:tblGrid>
                <a:gridCol w="6151068"/>
                <a:gridCol w="2388108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수량은 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1LEVEL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에서의 수량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Q’ty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LEVEL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EXTENDED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Q’ty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  EXPORT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ZPPR0010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" name="그림 23" descr="캡처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9819" y="1721925"/>
            <a:ext cx="6161334" cy="4286991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 flipH="1">
            <a:off x="4351851" y="2339445"/>
            <a:ext cx="285007" cy="36932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 flipH="1">
            <a:off x="4680706" y="2349341"/>
            <a:ext cx="305104" cy="36932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0479" y="3907105"/>
            <a:ext cx="1046285" cy="1276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5453" y="3507056"/>
            <a:ext cx="35169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 flipH="1">
            <a:off x="1806878" y="2090060"/>
            <a:ext cx="221063" cy="2731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351851" y="2149438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4744650" y="2147459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826974" y="1907972"/>
            <a:ext cx="164449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5201</Words>
  <Application>Microsoft Office PowerPoint</Application>
  <PresentationFormat>화면 슬라이드 쇼(4:3)</PresentationFormat>
  <Paragraphs>2307</Paragraphs>
  <Slides>50</Slides>
  <Notes>17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50</vt:i4>
      </vt:variant>
    </vt:vector>
  </HeadingPairs>
  <TitlesOfParts>
    <vt:vector size="54" baseType="lpstr">
      <vt:lpstr>1_Office Theme</vt:lpstr>
      <vt:lpstr>2_Office Theme</vt:lpstr>
      <vt:lpstr>비트맵 이미지</vt:lpstr>
      <vt:lpstr>클립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Agenda</vt:lpstr>
      <vt:lpstr>사용자 교육 – 목적 및 추진 방안 </vt:lpstr>
      <vt:lpstr>사용자 교육 – 교육 과정 및 대상 (1/2)</vt:lpstr>
      <vt:lpstr>사용자 교육 – 교육 과정 및 대상 (2/2)</vt:lpstr>
      <vt:lpstr>Data Migration 및 Cut-Over 안내 </vt:lpstr>
      <vt:lpstr>Data Migration 및 Cut-Over에 따른 현업 공지/협조 사항 (1/3)</vt:lpstr>
      <vt:lpstr>Data Migration 및 Cut-Over에 따른 현업 공지/협조 사항 (2/3)</vt:lpstr>
      <vt:lpstr>Data Migration 및 Cut-Over에 따른 현업 공지/협조 사항 (3/3)</vt:lpstr>
      <vt:lpstr>0-. 향후 일정 계획</vt:lpstr>
      <vt:lpstr>1-1. CODE 체계(광주)</vt:lpstr>
      <vt:lpstr>1-1. CODE 체계(광주)</vt:lpstr>
      <vt:lpstr>1-1. CODE 체계(광주)</vt:lpstr>
      <vt:lpstr>1-2. CODE 체계(창원)</vt:lpstr>
      <vt:lpstr>1-2. CODE 체계(창원)</vt:lpstr>
      <vt:lpstr>1-2. CODE 체계(창원)</vt:lpstr>
      <vt:lpstr>1-2. CODE 체계(창원)</vt:lpstr>
      <vt:lpstr>1-2. CODE 체계(창원)</vt:lpstr>
      <vt:lpstr>1-2. CODE 체계(창원)</vt:lpstr>
      <vt:lpstr>3-1. SAP BOM LAY OUT</vt:lpstr>
      <vt:lpstr>3-1. SAP BOM LAY OUT</vt:lpstr>
      <vt:lpstr>4-1. 검증 방안 (BOM 전개 REPORT)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gbattery</dc:creator>
  <cp:lastModifiedBy>gbattery</cp:lastModifiedBy>
  <cp:revision>37</cp:revision>
  <dcterms:created xsi:type="dcterms:W3CDTF">2013-02-26T05:23:31Z</dcterms:created>
  <dcterms:modified xsi:type="dcterms:W3CDTF">2013-03-05T01:39:22Z</dcterms:modified>
</cp:coreProperties>
</file>