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57" r:id="rId2"/>
    <p:sldId id="265" r:id="rId3"/>
    <p:sldId id="271" r:id="rId4"/>
    <p:sldId id="272" r:id="rId5"/>
    <p:sldId id="273" r:id="rId6"/>
    <p:sldId id="274" r:id="rId7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4963" autoAdjust="0"/>
    <p:restoredTop sz="94660"/>
  </p:normalViewPr>
  <p:slideViewPr>
    <p:cSldViewPr>
      <p:cViewPr>
        <p:scale>
          <a:sx n="90" d="100"/>
          <a:sy n="90" d="100"/>
        </p:scale>
        <p:origin x="-183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AE3C09-E2F6-4AF1-B57E-9A7AD7477940}" type="datetimeFigureOut">
              <a:rPr lang="ko-KR" altLang="en-US" smtClean="0"/>
              <a:pPr/>
              <a:t>2013-11-14</a:t>
            </a:fld>
            <a:endParaRPr lang="ko-KR" alt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462CCD-22EB-4BA8-903F-7FFCABD99AB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864095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val="1449785893"/>
              </p:ext>
            </p:extLst>
          </p:nvPr>
        </p:nvGraphicFramePr>
        <p:xfrm>
          <a:off x="52755" y="6540500"/>
          <a:ext cx="1123950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18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755" y="6540500"/>
                        <a:ext cx="1123950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Picture 19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4174" y="6535738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8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val="3487082193"/>
              </p:ext>
            </p:extLst>
          </p:nvPr>
        </p:nvGraphicFramePr>
        <p:xfrm>
          <a:off x="52755" y="6540500"/>
          <a:ext cx="1123950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19" name="비트맵 이미지" r:id="rId6" imgW="4029637" imgH="1228571" progId="PBrush">
                  <p:embed/>
                </p:oleObj>
              </mc:Choice>
              <mc:Fallback>
                <p:oleObj name="비트맵 이미지" r:id="rId6" imgW="4029637" imgH="1228571" progId="PBrush">
                  <p:embed/>
                  <p:pic>
                    <p:nvPicPr>
                      <p:cNvPr id="0" name="Picture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755" y="6540500"/>
                        <a:ext cx="1123950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Picture 19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4174" y="6535738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505200" y="6465889"/>
            <a:ext cx="21336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latinLnBrk="0">
              <a:defRPr/>
            </a:pPr>
            <a:fld id="{DAF38886-140C-4545-929E-F40C57073A52}" type="slidenum">
              <a:rPr lang="en-US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pPr latinLnBrk="0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52046" y="70024"/>
            <a:ext cx="6446959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52046" y="804618"/>
            <a:ext cx="8639908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6765475" y="80206"/>
            <a:ext cx="2325454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282935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4593" y="0"/>
            <a:ext cx="1557704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2910254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algn="ctr" eaLnBrk="0" fontAlgn="base" latinLnBrk="0" hangingPunct="0">
              <a:spcBef>
                <a:spcPct val="25000"/>
              </a:spcBef>
              <a:spcAft>
                <a:spcPct val="0"/>
              </a:spcAft>
            </a:pPr>
            <a:endParaRPr lang="ko-KR" altLang="ko-KR" sz="14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144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algn="ctr" eaLnBrk="0" fontAlgn="base" latinLnBrk="0" hangingPunct="0">
              <a:spcBef>
                <a:spcPct val="25000"/>
              </a:spcBef>
              <a:spcAft>
                <a:spcPct val="0"/>
              </a:spcAft>
            </a:pPr>
            <a:endParaRPr lang="ko-KR" altLang="ko-KR" sz="14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93" y="1185863"/>
            <a:ext cx="2312377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1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0420" y="6373813"/>
            <a:ext cx="1393580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2297" y="0"/>
            <a:ext cx="1547446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9743" y="0"/>
            <a:ext cx="1534257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0254" y="0"/>
            <a:ext cx="1594338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103936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val="362256520"/>
              </p:ext>
            </p:extLst>
          </p:nvPr>
        </p:nvGraphicFramePr>
        <p:xfrm>
          <a:off x="52755" y="6540500"/>
          <a:ext cx="1123950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56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755" y="6540500"/>
                        <a:ext cx="1123950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" name="Picture 19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4174" y="6535738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8"/>
            <a:ext cx="77724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93335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oleObject" Target="../embeddings/oleObject1.bin"/><Relationship Id="rId5" Type="http://schemas.openxmlformats.org/officeDocument/2006/relationships/vmlDrawing" Target="../drawings/vmlDrawing1.v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val="2286817369"/>
              </p:ext>
            </p:extLst>
          </p:nvPr>
        </p:nvGraphicFramePr>
        <p:xfrm>
          <a:off x="52755" y="6540500"/>
          <a:ext cx="1123950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0" name="비트맵 이미지" r:id="rId6" imgW="4029637" imgH="1228571" progId="PBrush">
                  <p:embed/>
                </p:oleObj>
              </mc:Choice>
              <mc:Fallback>
                <p:oleObj name="비트맵 이미지" r:id="rId6" imgW="4029637" imgH="1228571" progId="PBrush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755" y="6540500"/>
                        <a:ext cx="1123950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28" name="Picture 19"/>
          <p:cNvPicPr>
            <a:picLocks noChangeAspect="1" noChangeArrowheads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4174" y="6535738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505200" y="646588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fontAlgn="base" latinLnBrk="0">
              <a:spcBef>
                <a:spcPct val="0"/>
              </a:spcBef>
              <a:spcAft>
                <a:spcPct val="0"/>
              </a:spcAft>
              <a:defRPr/>
            </a:pPr>
            <a:fld id="{104EC927-9575-4CD6-B15D-88D333E939E4}" type="slidenum">
              <a:rPr lang="en-US" smtClean="0">
                <a:solidFill>
                  <a:prstClr val="black"/>
                </a:solidFill>
              </a:rPr>
              <a:pPr fontAlgn="base" latinLnBrk="0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6133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6" r:id="rId3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2904394" y="3073400"/>
            <a:ext cx="6239608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ko-KR" altLang="en-US" sz="2400" b="1" dirty="0" smtClean="0">
                <a:solidFill>
                  <a:srgbClr val="333333"/>
                </a:solidFill>
                <a:cs typeface="Arial" pitchFamily="34" charset="0"/>
              </a:rPr>
              <a:t>사용자 </a:t>
            </a:r>
            <a:r>
              <a:rPr lang="ko-KR" altLang="en-US" sz="2400" b="1" dirty="0">
                <a:solidFill>
                  <a:srgbClr val="333333"/>
                </a:solidFill>
                <a:cs typeface="Arial" pitchFamily="34" charset="0"/>
              </a:rPr>
              <a:t>매뉴얼</a:t>
            </a:r>
            <a:endParaRPr lang="en-US" altLang="ko-KR" sz="2400" b="1" dirty="0">
              <a:solidFill>
                <a:srgbClr val="333333"/>
              </a:solidFill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5843954" y="5424491"/>
            <a:ext cx="2096966" cy="515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 smtClean="0">
                <a:solidFill>
                  <a:srgbClr val="333333"/>
                </a:solidFill>
                <a:cs typeface="Arial" pitchFamily="34" charset="0"/>
              </a:rPr>
              <a:t>2013.11.13</a:t>
            </a:r>
            <a:endParaRPr lang="en-US" altLang="ko-KR" sz="1200" b="1" dirty="0">
              <a:solidFill>
                <a:srgbClr val="333333"/>
              </a:solidFill>
              <a:cs typeface="Arial" pitchFamily="34" charset="0"/>
            </a:endParaRPr>
          </a:p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>
                <a:solidFill>
                  <a:srgbClr val="333333"/>
                </a:solidFill>
                <a:cs typeface="Arial" pitchFamily="34" charset="0"/>
              </a:rPr>
              <a:t>ERP </a:t>
            </a:r>
            <a:r>
              <a:rPr lang="ko-KR" altLang="en-US" sz="1200" b="1" dirty="0">
                <a:solidFill>
                  <a:srgbClr val="333333"/>
                </a:solidFill>
                <a:cs typeface="Arial" pitchFamily="34" charset="0"/>
              </a:rPr>
              <a:t>구축 </a:t>
            </a:r>
            <a:r>
              <a:rPr lang="en-US" altLang="ko-KR" sz="1200" b="1" dirty="0">
                <a:solidFill>
                  <a:srgbClr val="333333"/>
                </a:solidFill>
                <a:cs typeface="Arial" pitchFamily="34" charset="0"/>
              </a:rPr>
              <a:t>2</a:t>
            </a:r>
            <a:r>
              <a:rPr lang="ko-KR" altLang="en-US" sz="1200" b="1" dirty="0">
                <a:solidFill>
                  <a:srgbClr val="333333"/>
                </a:solidFill>
                <a:cs typeface="Arial" pitchFamily="34" charset="0"/>
              </a:rPr>
              <a:t>차 </a:t>
            </a:r>
            <a:r>
              <a:rPr lang="en-US" altLang="ko-KR" sz="1200" b="1" dirty="0">
                <a:solidFill>
                  <a:srgbClr val="333333"/>
                </a:solidFill>
                <a:cs typeface="Arial" pitchFamily="34" charset="0"/>
              </a:rPr>
              <a:t>TFT</a:t>
            </a:r>
            <a:endParaRPr lang="ko-KR" altLang="en-US" sz="1200" b="1" dirty="0">
              <a:solidFill>
                <a:srgbClr val="333333"/>
              </a:solidFill>
              <a:cs typeface="Arial" pitchFamily="34" charset="0"/>
            </a:endParaRP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gray">
          <a:xfrm>
            <a:off x="4355976" y="4149080"/>
            <a:ext cx="4788024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ko-KR" altLang="en-US" sz="2000" b="1" dirty="0">
                <a:solidFill>
                  <a:srgbClr val="333333"/>
                </a:solidFill>
                <a:cs typeface="Arial" pitchFamily="34" charset="0"/>
              </a:rPr>
              <a:t>적정재고 산출 백그라운드 </a:t>
            </a:r>
            <a:r>
              <a:rPr lang="ko-KR" altLang="en-US" sz="2000" b="1" dirty="0" err="1">
                <a:solidFill>
                  <a:srgbClr val="333333"/>
                </a:solidFill>
                <a:cs typeface="Arial" pitchFamily="34" charset="0"/>
              </a:rPr>
              <a:t>잡</a:t>
            </a:r>
            <a:r>
              <a:rPr lang="ko-KR" altLang="en-US" sz="2000" b="1" dirty="0">
                <a:solidFill>
                  <a:srgbClr val="333333"/>
                </a:solidFill>
                <a:cs typeface="Arial" pitchFamily="34" charset="0"/>
              </a:rPr>
              <a:t> 수행</a:t>
            </a:r>
            <a:endParaRPr lang="en-US" altLang="ko-KR" sz="2000" b="1" dirty="0">
              <a:solidFill>
                <a:srgbClr val="333333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252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0014528"/>
              </p:ext>
            </p:extLst>
          </p:nvPr>
        </p:nvGraphicFramePr>
        <p:xfrm>
          <a:off x="317989" y="1295402"/>
          <a:ext cx="8506557" cy="5157934"/>
        </p:xfrm>
        <a:graphic>
          <a:graphicData uri="http://schemas.openxmlformats.org/drawingml/2006/table">
            <a:tbl>
              <a:tblPr/>
              <a:tblGrid>
                <a:gridCol w="8506557"/>
              </a:tblGrid>
              <a:tr h="314171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16224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Both"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 북 별 적정재고 보유일수와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Working Day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입력 후 본 프로그램을 수행 함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Both"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 번호의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Possible Entry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누른 후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본인이 작업해야 할 백그라운드 잡을 선택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(1)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후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실행버튼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(2)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누른다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Both"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다음 화면으로 이동 함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4600797"/>
              </p:ext>
            </p:extLst>
          </p:nvPr>
        </p:nvGraphicFramePr>
        <p:xfrm>
          <a:off x="317990" y="493716"/>
          <a:ext cx="8508023" cy="717551"/>
        </p:xfrm>
        <a:graphic>
          <a:graphicData uri="http://schemas.openxmlformats.org/drawingml/2006/table">
            <a:tbl>
              <a:tblPr/>
              <a:tblGrid>
                <a:gridCol w="1301682"/>
                <a:gridCol w="7206341"/>
              </a:tblGrid>
              <a:tr h="2245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/SAPAPO/MC8G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백그라운드의 수요 계획 일정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사용 목적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적정재고 수량 산출을 위하여 적정재고 산출 매크로를 백그라운드로 수행함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412776"/>
            <a:ext cx="4105275" cy="1390650"/>
          </a:xfrm>
          <a:prstGeom prst="rect">
            <a:avLst/>
          </a:prstGeom>
          <a:noFill/>
          <a:ln w="19050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직사각형 35"/>
          <p:cNvSpPr/>
          <p:nvPr/>
        </p:nvSpPr>
        <p:spPr>
          <a:xfrm>
            <a:off x="1835696" y="2348880"/>
            <a:ext cx="936104" cy="216024"/>
          </a:xfrm>
          <a:prstGeom prst="rect">
            <a:avLst/>
          </a:prstGeom>
          <a:noFill/>
          <a:ln w="19050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8" name="타원 37"/>
          <p:cNvSpPr/>
          <p:nvPr/>
        </p:nvSpPr>
        <p:spPr>
          <a:xfrm>
            <a:off x="1691680" y="2172965"/>
            <a:ext cx="216024" cy="216024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 smtClean="0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40" name="직사각형 39"/>
          <p:cNvSpPr/>
          <p:nvPr/>
        </p:nvSpPr>
        <p:spPr>
          <a:xfrm>
            <a:off x="465121" y="1791659"/>
            <a:ext cx="237290" cy="197181"/>
          </a:xfrm>
          <a:prstGeom prst="rect">
            <a:avLst/>
          </a:prstGeom>
          <a:noFill/>
          <a:ln w="19050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41" name="타원 40"/>
          <p:cNvSpPr/>
          <p:nvPr/>
        </p:nvSpPr>
        <p:spPr>
          <a:xfrm>
            <a:off x="361214" y="1628800"/>
            <a:ext cx="216024" cy="216024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 smtClean="0">
                <a:solidFill>
                  <a:srgbClr val="FF0000"/>
                </a:solidFill>
              </a:rPr>
              <a:t>2</a:t>
            </a: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484784"/>
            <a:ext cx="3829050" cy="2657475"/>
          </a:xfrm>
          <a:prstGeom prst="rect">
            <a:avLst/>
          </a:prstGeom>
          <a:noFill/>
          <a:ln w="19050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" name="구부러진 연결선 2"/>
          <p:cNvCxnSpPr>
            <a:stCxn id="36" idx="3"/>
            <a:endCxn id="6147" idx="1"/>
          </p:cNvCxnSpPr>
          <p:nvPr/>
        </p:nvCxnSpPr>
        <p:spPr>
          <a:xfrm>
            <a:off x="2771800" y="2456892"/>
            <a:ext cx="2088232" cy="356630"/>
          </a:xfrm>
          <a:prstGeom prst="curvedConnector3">
            <a:avLst/>
          </a:prstGeom>
          <a:ln>
            <a:solidFill>
              <a:srgbClr val="FF33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5674935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0190901"/>
              </p:ext>
            </p:extLst>
          </p:nvPr>
        </p:nvGraphicFramePr>
        <p:xfrm>
          <a:off x="317989" y="1295402"/>
          <a:ext cx="8506557" cy="5157934"/>
        </p:xfrm>
        <a:graphic>
          <a:graphicData uri="http://schemas.openxmlformats.org/drawingml/2006/table">
            <a:tbl>
              <a:tblPr/>
              <a:tblGrid>
                <a:gridCol w="8506557"/>
              </a:tblGrid>
              <a:tr h="314171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16224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Both"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즉시 버튼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(1)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누르고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Both"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점검 버튼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(2)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을 누른 후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Both"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 버튼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(3)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누르면 백그라운드 잡이 실행 됨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Both"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Both"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백그라운드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잡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수행 결과 조회는 다음 화면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(SM37)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확인 가능함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8943692"/>
              </p:ext>
            </p:extLst>
          </p:nvPr>
        </p:nvGraphicFramePr>
        <p:xfrm>
          <a:off x="317990" y="493716"/>
          <a:ext cx="8508023" cy="717551"/>
        </p:xfrm>
        <a:graphic>
          <a:graphicData uri="http://schemas.openxmlformats.org/drawingml/2006/table">
            <a:tbl>
              <a:tblPr/>
              <a:tblGrid>
                <a:gridCol w="1301682"/>
                <a:gridCol w="7206341"/>
              </a:tblGrid>
              <a:tr h="2245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/SAPAPO/MC8G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백그라운드의 수요 계획 일정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사용 목적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적정재고 수량 산출을 위하여 적정재고 산출 매크로를 백그라운드로 수행함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340768"/>
            <a:ext cx="4536504" cy="2961464"/>
          </a:xfrm>
          <a:prstGeom prst="rect">
            <a:avLst/>
          </a:prstGeom>
          <a:noFill/>
          <a:ln w="19050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직사각형 11"/>
          <p:cNvSpPr/>
          <p:nvPr/>
        </p:nvSpPr>
        <p:spPr>
          <a:xfrm>
            <a:off x="654092" y="1639433"/>
            <a:ext cx="576064" cy="144016"/>
          </a:xfrm>
          <a:prstGeom prst="rect">
            <a:avLst/>
          </a:prstGeom>
          <a:noFill/>
          <a:ln w="19050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510076" y="1463518"/>
            <a:ext cx="216024" cy="216024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 smtClean="0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14" name="직사각형 13"/>
          <p:cNvSpPr/>
          <p:nvPr/>
        </p:nvSpPr>
        <p:spPr>
          <a:xfrm>
            <a:off x="4294601" y="4138447"/>
            <a:ext cx="360040" cy="144016"/>
          </a:xfrm>
          <a:prstGeom prst="rect">
            <a:avLst/>
          </a:prstGeom>
          <a:noFill/>
          <a:ln w="19050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4131742" y="3973165"/>
            <a:ext cx="216024" cy="216024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 smtClean="0">
                <a:solidFill>
                  <a:srgbClr val="FF0000"/>
                </a:solidFill>
              </a:rPr>
              <a:t>2</a:t>
            </a:r>
            <a:endParaRPr lang="en-US" sz="1200" b="1" dirty="0" smtClean="0">
              <a:solidFill>
                <a:srgbClr val="FF0000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4684117" y="4149080"/>
            <a:ext cx="175915" cy="144016"/>
          </a:xfrm>
          <a:prstGeom prst="rect">
            <a:avLst/>
          </a:prstGeom>
          <a:noFill/>
          <a:ln w="19050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4788024" y="3973165"/>
            <a:ext cx="216024" cy="216024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 smtClean="0">
                <a:solidFill>
                  <a:srgbClr val="FF0000"/>
                </a:solidFill>
              </a:rPr>
              <a:t>3</a:t>
            </a:r>
            <a:endParaRPr lang="en-US" sz="1200" b="1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79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8402638"/>
              </p:ext>
            </p:extLst>
          </p:nvPr>
        </p:nvGraphicFramePr>
        <p:xfrm>
          <a:off x="317989" y="1295402"/>
          <a:ext cx="8506557" cy="5157934"/>
        </p:xfrm>
        <a:graphic>
          <a:graphicData uri="http://schemas.openxmlformats.org/drawingml/2006/table">
            <a:tbl>
              <a:tblPr/>
              <a:tblGrid>
                <a:gridCol w="8506557"/>
              </a:tblGrid>
              <a:tr h="314171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16224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Both"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작업이름 에는 전체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(*)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선택하고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 Default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로 나타남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anose="05000000000000000000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Both"/>
                        <a:tabLst/>
                        <a:defRPr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사용자 이름에는 본인의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ID(Log in ID)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를 선택하고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,  Default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로 나타남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anose="05000000000000000000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Both"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실행버튼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(2)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누르면 백그라운드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잡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수행 결과 확인 화면으로 이동 함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9184648"/>
              </p:ext>
            </p:extLst>
          </p:nvPr>
        </p:nvGraphicFramePr>
        <p:xfrm>
          <a:off x="317990" y="493716"/>
          <a:ext cx="8508023" cy="717551"/>
        </p:xfrm>
        <a:graphic>
          <a:graphicData uri="http://schemas.openxmlformats.org/drawingml/2006/table">
            <a:tbl>
              <a:tblPr/>
              <a:tblGrid>
                <a:gridCol w="1301682"/>
                <a:gridCol w="7206341"/>
              </a:tblGrid>
              <a:tr h="2245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SM37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작업선택개요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사용 목적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백그라운드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잡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수행 결과를 확인하는 화면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340768"/>
            <a:ext cx="4234606" cy="3060996"/>
          </a:xfrm>
          <a:prstGeom prst="rect">
            <a:avLst/>
          </a:prstGeom>
          <a:noFill/>
          <a:ln w="19050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직사각형 11"/>
          <p:cNvSpPr/>
          <p:nvPr/>
        </p:nvSpPr>
        <p:spPr>
          <a:xfrm>
            <a:off x="1774320" y="2018316"/>
            <a:ext cx="709447" cy="114540"/>
          </a:xfrm>
          <a:prstGeom prst="rect">
            <a:avLst/>
          </a:prstGeom>
          <a:noFill/>
          <a:ln w="19050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1630305" y="1842401"/>
            <a:ext cx="216024" cy="216024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 smtClean="0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16" name="직사각형 15"/>
          <p:cNvSpPr/>
          <p:nvPr/>
        </p:nvSpPr>
        <p:spPr>
          <a:xfrm>
            <a:off x="619770" y="1607534"/>
            <a:ext cx="351830" cy="165282"/>
          </a:xfrm>
          <a:prstGeom prst="rect">
            <a:avLst/>
          </a:prstGeom>
          <a:noFill/>
          <a:ln w="19050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467544" y="1420986"/>
            <a:ext cx="216024" cy="216024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 smtClean="0">
                <a:solidFill>
                  <a:srgbClr val="FF0000"/>
                </a:solidFill>
              </a:rPr>
              <a:t>2</a:t>
            </a:r>
            <a:endParaRPr lang="en-US" sz="1200" b="1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2953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2139260"/>
              </p:ext>
            </p:extLst>
          </p:nvPr>
        </p:nvGraphicFramePr>
        <p:xfrm>
          <a:off x="317989" y="1295402"/>
          <a:ext cx="8506557" cy="5157934"/>
        </p:xfrm>
        <a:graphic>
          <a:graphicData uri="http://schemas.openxmlformats.org/drawingml/2006/table">
            <a:tbl>
              <a:tblPr/>
              <a:tblGrid>
                <a:gridCol w="8506557"/>
              </a:tblGrid>
              <a:tr h="314171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1622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(1)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수행된 백그라운드 </a:t>
                      </a:r>
                      <a:r>
                        <a:rPr kumimoji="0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잡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이름이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</a:t>
                      </a:r>
                      <a:r>
                        <a:rPr kumimoji="0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작업명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” column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나타나고 상태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(1)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종료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”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값이 되면 작업이 정상적으로 수행되었음을 나타냄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3114608"/>
              </p:ext>
            </p:extLst>
          </p:nvPr>
        </p:nvGraphicFramePr>
        <p:xfrm>
          <a:off x="317990" y="493716"/>
          <a:ext cx="8508023" cy="717551"/>
        </p:xfrm>
        <a:graphic>
          <a:graphicData uri="http://schemas.openxmlformats.org/drawingml/2006/table">
            <a:tbl>
              <a:tblPr/>
              <a:tblGrid>
                <a:gridCol w="1301682"/>
                <a:gridCol w="7206341"/>
              </a:tblGrid>
              <a:tr h="2245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SM37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작업선택개요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사용 목적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백그라운드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잡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수행 결과를 확인하는 화면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556792"/>
            <a:ext cx="8458200" cy="1285875"/>
          </a:xfrm>
          <a:prstGeom prst="rect">
            <a:avLst/>
          </a:prstGeom>
          <a:noFill/>
          <a:ln w="19050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직사각형 9"/>
          <p:cNvSpPr/>
          <p:nvPr/>
        </p:nvSpPr>
        <p:spPr>
          <a:xfrm>
            <a:off x="5395988" y="1986416"/>
            <a:ext cx="360040" cy="506479"/>
          </a:xfrm>
          <a:prstGeom prst="rect">
            <a:avLst/>
          </a:prstGeom>
          <a:noFill/>
          <a:ln w="19050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5220073" y="1810502"/>
            <a:ext cx="216024" cy="216024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 smtClean="0">
                <a:solidFill>
                  <a:srgbClr val="FF0000"/>
                </a:solidFill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877791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1264025"/>
              </p:ext>
            </p:extLst>
          </p:nvPr>
        </p:nvGraphicFramePr>
        <p:xfrm>
          <a:off x="317989" y="1295402"/>
          <a:ext cx="8506557" cy="5157934"/>
        </p:xfrm>
        <a:graphic>
          <a:graphicData uri="http://schemas.openxmlformats.org/drawingml/2006/table">
            <a:tbl>
              <a:tblPr/>
              <a:tblGrid>
                <a:gridCol w="8506557"/>
              </a:tblGrid>
              <a:tr h="3717774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401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-.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산출된 적정재고 수량을 확인할 수 있음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6245683"/>
              </p:ext>
            </p:extLst>
          </p:nvPr>
        </p:nvGraphicFramePr>
        <p:xfrm>
          <a:off x="317990" y="493716"/>
          <a:ext cx="8508023" cy="717551"/>
        </p:xfrm>
        <a:graphic>
          <a:graphicData uri="http://schemas.openxmlformats.org/drawingml/2006/table">
            <a:tbl>
              <a:tblPr/>
              <a:tblGrid>
                <a:gridCol w="1301682"/>
                <a:gridCol w="7206341"/>
              </a:tblGrid>
              <a:tr h="2245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en-US" altLang="ko-KR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sapapo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/sdp94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 및 수요 계획자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초기 화면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사용 목적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적정재고 산출 백그라운드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잡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수행 후 산출된 적정재고 수량을 조회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340768"/>
            <a:ext cx="6896100" cy="3476625"/>
          </a:xfrm>
          <a:prstGeom prst="rect">
            <a:avLst/>
          </a:prstGeom>
          <a:noFill/>
          <a:ln w="19050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직사각형 7"/>
          <p:cNvSpPr/>
          <p:nvPr/>
        </p:nvSpPr>
        <p:spPr>
          <a:xfrm>
            <a:off x="3923928" y="3933056"/>
            <a:ext cx="3456384" cy="216024"/>
          </a:xfrm>
          <a:prstGeom prst="rect">
            <a:avLst/>
          </a:prstGeom>
          <a:noFill/>
          <a:ln w="19050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3779912" y="3757141"/>
            <a:ext cx="216024" cy="216024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 smtClean="0">
                <a:solidFill>
                  <a:srgbClr val="FF0000"/>
                </a:solidFill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6198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Grayscale">
    <a:dk1>
      <a:sysClr val="windowText" lastClr="000000"/>
    </a:dk1>
    <a:lt1>
      <a:sysClr val="window" lastClr="FFFFFF"/>
    </a:lt1>
    <a:dk2>
      <a:srgbClr val="000000"/>
    </a:dk2>
    <a:lt2>
      <a:srgbClr val="F8F8F8"/>
    </a:lt2>
    <a:accent1>
      <a:srgbClr val="DDDDDD"/>
    </a:accent1>
    <a:accent2>
      <a:srgbClr val="B2B2B2"/>
    </a:accent2>
    <a:accent3>
      <a:srgbClr val="969696"/>
    </a:accent3>
    <a:accent4>
      <a:srgbClr val="808080"/>
    </a:accent4>
    <a:accent5>
      <a:srgbClr val="5F5F5F"/>
    </a:accent5>
    <a:accent6>
      <a:srgbClr val="4D4D4D"/>
    </a:accent6>
    <a:hlink>
      <a:srgbClr val="5F5F5F"/>
    </a:hlink>
    <a:folHlink>
      <a:srgbClr val="919191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2251</TotalTime>
  <Words>272</Words>
  <Application>Microsoft Office PowerPoint</Application>
  <PresentationFormat>화면 슬라이드 쇼(4:3)</PresentationFormat>
  <Paragraphs>56</Paragraphs>
  <Slides>6</Slides>
  <Notes>1</Notes>
  <HiddenSlides>0</HiddenSlides>
  <MMClips>0</MMClips>
  <ScaleCrop>false</ScaleCrop>
  <HeadingPairs>
    <vt:vector size="6" baseType="variant"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8" baseType="lpstr">
      <vt:lpstr>1_Office Theme</vt:lpstr>
      <vt:lpstr>비트맵 이미지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Accenture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사용자 교육 매뉴얼</dc:title>
  <dc:creator>gbattery</dc:creator>
  <cp:lastModifiedBy>Gang, Dong-Hyong</cp:lastModifiedBy>
  <cp:revision>226</cp:revision>
  <dcterms:created xsi:type="dcterms:W3CDTF">2013-06-03T09:19:07Z</dcterms:created>
  <dcterms:modified xsi:type="dcterms:W3CDTF">2013-11-14T02:40:28Z</dcterms:modified>
</cp:coreProperties>
</file>