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sldIdLst>
    <p:sldId id="256" r:id="rId2"/>
    <p:sldId id="270" r:id="rId3"/>
    <p:sldId id="272" r:id="rId4"/>
  </p:sldIdLst>
  <p:sldSz cx="9906000" cy="6858000" type="A4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254" y="-1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세방2"/>
          <p:cNvSpPr>
            <a:spLocks noChangeArrowheads="1"/>
          </p:cNvSpPr>
          <p:nvPr userDrawn="1"/>
        </p:nvSpPr>
        <p:spPr bwMode="auto">
          <a:xfrm>
            <a:off x="2854325" y="2497138"/>
            <a:ext cx="3851275" cy="19891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222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" name="Rectangle 3" descr="세방6"/>
          <p:cNvSpPr>
            <a:spLocks noChangeArrowheads="1"/>
          </p:cNvSpPr>
          <p:nvPr userDrawn="1"/>
        </p:nvSpPr>
        <p:spPr bwMode="auto">
          <a:xfrm>
            <a:off x="0" y="2489200"/>
            <a:ext cx="3094038" cy="1998663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2225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4" name="Rectangle 6" descr="세방1"/>
          <p:cNvSpPr>
            <a:spLocks noChangeArrowheads="1"/>
          </p:cNvSpPr>
          <p:nvPr userDrawn="1"/>
        </p:nvSpPr>
        <p:spPr bwMode="auto">
          <a:xfrm>
            <a:off x="6507163" y="2473325"/>
            <a:ext cx="3398837" cy="20193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5" name="Picture 8"/>
          <p:cNvPicPr preferRelativeResize="0">
            <a:picLocks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241617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 preferRelativeResize="0">
            <a:picLocks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4510088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8484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3513138" y="333375"/>
            <a:ext cx="3240087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1588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86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4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D02F7-71D1-49F8-9B7A-26C3AA89F2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8EBB6-8FB6-4174-B255-4F91635569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5580-258D-48A1-91CD-A650F6CA12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F6B63-D6B9-4F3E-9474-EC54715016D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32A9-E643-4572-98F4-2756BB7E3C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A42D-283F-47CC-8087-6D5A61F0303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72A2F-0922-4042-A9AD-A57432E5C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C5625-3FF2-4A02-8620-5004AA068EF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0E04-1885-4138-B468-C317D89ED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1" y="1590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" y="6486527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" y="644527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8161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614B88-5DDA-4C9F-99F1-9A6C512391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6" r:id="rId12"/>
  </p:sldLayoutIdLst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174875" y="836613"/>
            <a:ext cx="5226050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150000"/>
              </a:lnSpc>
            </a:pPr>
            <a:r>
              <a:rPr lang="ko-KR" altLang="en-US" sz="4000" b="1" u="sng" dirty="0">
                <a:latin typeface="HY헤드라인M" pitchFamily="18" charset="-127"/>
                <a:ea typeface="HY헤드라인M" pitchFamily="18" charset="-127"/>
              </a:rPr>
              <a:t>축전지 점검결과 </a:t>
            </a:r>
            <a:endParaRPr lang="en-US" altLang="ko-KR" sz="4000" b="1" u="sng" dirty="0">
              <a:latin typeface="HY헤드라인M" pitchFamily="18" charset="-127"/>
              <a:ea typeface="HY헤드라인M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3200" b="1" u="sng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3200" b="1" u="sng" dirty="0" smtClean="0">
                <a:latin typeface="HY헤드라인M" pitchFamily="18" charset="-127"/>
                <a:ea typeface="HY헤드라인M" pitchFamily="18" charset="-127"/>
              </a:rPr>
              <a:t>수</a:t>
            </a:r>
            <a:r>
              <a:rPr lang="ko-KR" altLang="en-US" sz="3200" b="1" u="sng" dirty="0" smtClean="0">
                <a:latin typeface="HY헤드라인M" pitchFamily="18" charset="-127"/>
                <a:ea typeface="HY헤드라인M" pitchFamily="18" charset="-127"/>
              </a:rPr>
              <a:t>완</a:t>
            </a:r>
            <a:r>
              <a:rPr lang="ko-KR" altLang="en-US" sz="3200" b="1" u="sng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3200" b="1" u="sng" dirty="0" err="1" smtClean="0">
                <a:latin typeface="HY헤드라인M" pitchFamily="18" charset="-127"/>
                <a:ea typeface="HY헤드라인M" pitchFamily="18" charset="-127"/>
              </a:rPr>
              <a:t>휴먼시아</a:t>
            </a:r>
            <a:r>
              <a:rPr lang="ko-KR" altLang="en-US" sz="3200" b="1" u="sng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3200" b="1" u="sng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3200" b="1" u="sng" dirty="0" smtClean="0"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ko-KR" altLang="en-US" sz="3200" b="1" u="sng" dirty="0" smtClean="0">
                <a:latin typeface="HY헤드라인M" pitchFamily="18" charset="-127"/>
                <a:ea typeface="HY헤드라인M" pitchFamily="18" charset="-127"/>
              </a:rPr>
              <a:t>단</a:t>
            </a:r>
            <a:r>
              <a:rPr lang="ko-KR" altLang="en-US" sz="3200" b="1" u="sng" dirty="0" smtClean="0">
                <a:latin typeface="HY헤드라인M" pitchFamily="18" charset="-127"/>
                <a:ea typeface="HY헤드라인M" pitchFamily="18" charset="-127"/>
              </a:rPr>
              <a:t>지</a:t>
            </a:r>
            <a:r>
              <a:rPr lang="en-US" altLang="ko-KR" sz="3200" b="1" u="sng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3200" b="1" u="sng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627438" y="4652963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2018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年 </a:t>
            </a:r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02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月 </a:t>
            </a:r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09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627438" y="5805488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세방전지㈜ </a:t>
            </a:r>
            <a:r>
              <a:rPr lang="en-US" altLang="ko-KR" sz="2400" b="1"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700558-B00D-4CD6-BC24-3C638AA8A8DD}" type="slidenum">
              <a:rPr lang="en-US" altLang="ko-KR" smtClean="0"/>
              <a:pPr>
                <a:defRPr/>
              </a:pPr>
              <a:t>1</a:t>
            </a:fld>
            <a:endParaRPr lang="en-US" altLang="ko-KR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675" y="733335"/>
            <a:ext cx="94789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1. </a:t>
            </a:r>
            <a:r>
              <a:rPr lang="ko-KR" altLang="en-US" sz="1200" b="1" dirty="0">
                <a:solidFill>
                  <a:srgbClr val="000000"/>
                </a:solidFill>
              </a:rPr>
              <a:t>점검일자</a:t>
            </a:r>
            <a:r>
              <a:rPr lang="en-US" altLang="ko-KR" sz="1200" b="1" dirty="0">
                <a:solidFill>
                  <a:srgbClr val="000000"/>
                </a:solidFill>
              </a:rPr>
              <a:t>: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2018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년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02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월 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09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일</a:t>
            </a:r>
            <a:r>
              <a:rPr lang="ko-KR" altLang="en-US" sz="1200" dirty="0" smtClean="0">
                <a:solidFill>
                  <a:srgbClr val="000000"/>
                </a:solidFill>
              </a:rPr>
              <a:t> </a:t>
            </a:r>
            <a:endParaRPr lang="ko-KR" altLang="en-US" sz="1200" dirty="0" smtClean="0"/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0000"/>
                </a:solidFill>
              </a:rPr>
              <a:t>2.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점검장소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: 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수완휴먼시아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4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단지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  </a:t>
            </a:r>
            <a:endParaRPr lang="ko-KR" altLang="en-US" sz="1200" dirty="0" smtClean="0"/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0000"/>
                </a:solidFill>
              </a:rPr>
              <a:t>3</a:t>
            </a:r>
            <a:r>
              <a:rPr lang="en-US" altLang="ko-KR" sz="1200" b="1" dirty="0">
                <a:solidFill>
                  <a:srgbClr val="000000"/>
                </a:solidFill>
              </a:rPr>
              <a:t>. </a:t>
            </a:r>
            <a:r>
              <a:rPr lang="ko-KR" altLang="en-US" sz="1200" b="1" dirty="0">
                <a:solidFill>
                  <a:srgbClr val="000000"/>
                </a:solidFill>
              </a:rPr>
              <a:t>점 검 자</a:t>
            </a:r>
            <a:r>
              <a:rPr lang="en-US" altLang="ko-KR" sz="1200" b="1" dirty="0">
                <a:solidFill>
                  <a:srgbClr val="000000"/>
                </a:solidFill>
              </a:rPr>
              <a:t>: </a:t>
            </a:r>
            <a:r>
              <a:rPr lang="ko-KR" altLang="en-US" sz="1200" b="1" dirty="0" err="1">
                <a:solidFill>
                  <a:srgbClr val="000000"/>
                </a:solidFill>
              </a:rPr>
              <a:t>세방전지</a:t>
            </a:r>
            <a:r>
              <a:rPr lang="en-US" altLang="ko-KR" sz="1200" b="1" dirty="0">
                <a:solidFill>
                  <a:srgbClr val="000000"/>
                </a:solidFill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</a:rPr>
              <a:t>주</a:t>
            </a:r>
            <a:r>
              <a:rPr lang="en-US" altLang="ko-KR" sz="1200" b="1" dirty="0">
                <a:solidFill>
                  <a:srgbClr val="000000"/>
                </a:solidFill>
              </a:rPr>
              <a:t>)</a:t>
            </a:r>
            <a:r>
              <a:rPr lang="ko-KR" altLang="en-US" sz="1200" b="1" dirty="0">
                <a:solidFill>
                  <a:srgbClr val="000000"/>
                </a:solidFill>
              </a:rPr>
              <a:t> </a:t>
            </a:r>
            <a:r>
              <a:rPr lang="en-US" altLang="ko-KR" sz="1200" b="1" dirty="0">
                <a:solidFill>
                  <a:srgbClr val="000000"/>
                </a:solidFill>
              </a:rPr>
              <a:t>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CS</a:t>
            </a:r>
            <a:r>
              <a:rPr lang="ko-KR" altLang="en-US" sz="1200" b="1" dirty="0">
                <a:solidFill>
                  <a:srgbClr val="000000"/>
                </a:solidFill>
              </a:rPr>
              <a:t>팀  박성철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차장</a:t>
            </a:r>
            <a:r>
              <a:rPr lang="ko-KR" altLang="en-US" sz="1200" dirty="0" smtClean="0">
                <a:solidFill>
                  <a:srgbClr val="000000"/>
                </a:solidFill>
              </a:rPr>
              <a:t> </a:t>
            </a:r>
            <a:endParaRPr lang="ko-KR" altLang="en-US" sz="1200" dirty="0"/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4. </a:t>
            </a:r>
            <a:r>
              <a:rPr lang="ko-KR" altLang="en-US" sz="1200" b="1" dirty="0">
                <a:solidFill>
                  <a:srgbClr val="000000"/>
                </a:solidFill>
              </a:rPr>
              <a:t>점검결과 및 소견</a:t>
            </a:r>
            <a:endParaRPr lang="ko-KR" altLang="en-US" sz="900" dirty="0">
              <a:solidFill>
                <a:srgbClr val="800000"/>
              </a:solidFill>
            </a:endParaRPr>
          </a:p>
        </p:txBody>
      </p:sp>
      <p:sp>
        <p:nvSpPr>
          <p:cNvPr id="4" name="Rectangle 79"/>
          <p:cNvSpPr>
            <a:spLocks noChangeArrowheads="1"/>
          </p:cNvSpPr>
          <p:nvPr/>
        </p:nvSpPr>
        <p:spPr bwMode="auto">
          <a:xfrm>
            <a:off x="0" y="670242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ko-KR"/>
          </a:p>
        </p:txBody>
      </p:sp>
      <p:graphicFrame>
        <p:nvGraphicFramePr>
          <p:cNvPr id="5" name="Group 7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6044127"/>
              </p:ext>
            </p:extLst>
          </p:nvPr>
        </p:nvGraphicFramePr>
        <p:xfrm>
          <a:off x="192949" y="1945505"/>
          <a:ext cx="9536896" cy="2558098"/>
        </p:xfrm>
        <a:graphic>
          <a:graphicData uri="http://schemas.openxmlformats.org/drawingml/2006/table">
            <a:tbl>
              <a:tblPr/>
              <a:tblGrid>
                <a:gridCol w="687070"/>
                <a:gridCol w="815657"/>
                <a:gridCol w="687070"/>
                <a:gridCol w="687070"/>
                <a:gridCol w="687070"/>
                <a:gridCol w="652145"/>
                <a:gridCol w="953770"/>
                <a:gridCol w="3776345"/>
                <a:gridCol w="590699"/>
              </a:tblGrid>
              <a:tr h="40829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설치장소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제품명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설치수량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설치일자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기대수명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점검결과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점검소견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비 고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117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전 </a:t>
                      </a: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압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(V)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내부저항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en-US" altLang="ko-KR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mΩ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92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정류기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ESH 100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9EA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’09.02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월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3-4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년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12.81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~15.03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30.3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~O.F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▶수명종료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Total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충전전압은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118.6V (13.17V/CELL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로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양호한 수준이나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기대수명 경과상태로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수명종료 됨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정상작동 불가하며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배터리 파열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화재 발생 우려되므로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즉시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교체가 필요 함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교체要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5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비상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발전기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ESH 200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2EA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’09.02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월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3~4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년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11.86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13.41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O.F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9.44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▶수명종료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-.Total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충전전압은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26.6V (13.3/CELL)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로 양호한 수준이나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기대수명 경과상태로 수명종료 됨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정상작동 불가하며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배터리 파열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화재 발생 우려되므로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즉시 교체가 필요 함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교체要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-15875" y="36513"/>
            <a:ext cx="3136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>
                <a:latin typeface="HY헤드라인M" pitchFamily="18" charset="-127"/>
                <a:ea typeface="HY헤드라인M" pitchFamily="18" charset="-127"/>
              </a:rPr>
              <a:t>배터리 점검결과</a:t>
            </a:r>
          </a:p>
        </p:txBody>
      </p:sp>
      <p:sp>
        <p:nvSpPr>
          <p:cNvPr id="7" name="슬라이드 번호 개체 틀 14"/>
          <p:cNvSpPr txBox="1">
            <a:spLocks/>
          </p:cNvSpPr>
          <p:nvPr/>
        </p:nvSpPr>
        <p:spPr bwMode="auto">
          <a:xfrm>
            <a:off x="2613025" y="6553200"/>
            <a:ext cx="23114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60C6F2-2217-4E51-B892-679A88BF0B3F}" type="slidenum">
              <a:rPr kumimoji="0" lang="en-US" altLang="ko-KR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82128" y="4964975"/>
            <a:ext cx="956741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5. </a:t>
            </a:r>
            <a:r>
              <a:rPr lang="ko-KR" altLang="en-US" sz="1200" b="1" dirty="0">
                <a:solidFill>
                  <a:srgbClr val="000000"/>
                </a:solidFill>
              </a:rPr>
              <a:t>결론</a:t>
            </a:r>
            <a:endParaRPr lang="en-US" altLang="ko-KR" sz="1200" b="1" dirty="0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altLang="ko-KR" sz="1200" b="1" dirty="0"/>
              <a:t>-.</a:t>
            </a:r>
            <a:r>
              <a:rPr lang="ko-KR" altLang="en-US" sz="1200" b="1" dirty="0"/>
              <a:t>현재 </a:t>
            </a:r>
            <a:r>
              <a:rPr lang="ko-KR" altLang="en-US" sz="1200" b="1" dirty="0" smtClean="0"/>
              <a:t>정류기</a:t>
            </a:r>
            <a:r>
              <a:rPr lang="en-US" altLang="ko-KR" sz="1200" b="1" dirty="0"/>
              <a:t> </a:t>
            </a:r>
            <a:r>
              <a:rPr lang="ko-KR" altLang="en-US" sz="1200" b="1" dirty="0" smtClean="0"/>
              <a:t>및 비상발전기 </a:t>
            </a:r>
            <a:r>
              <a:rPr lang="ko-KR" altLang="en-US" sz="1200" b="1" dirty="0"/>
              <a:t>배터리 </a:t>
            </a:r>
            <a:r>
              <a:rPr lang="ko-KR" altLang="en-US" sz="1200" b="1" dirty="0" smtClean="0"/>
              <a:t>는 </a:t>
            </a:r>
            <a:r>
              <a:rPr lang="ko-KR" altLang="en-US" sz="1200" b="1" dirty="0" smtClean="0"/>
              <a:t>수명이 종료된 상태로서 정상작동 불가함에 따라 즉시 교체가 </a:t>
            </a:r>
            <a:r>
              <a:rPr lang="ko-KR" altLang="en-US" sz="1200" b="1" dirty="0" smtClean="0"/>
              <a:t>필요 함</a:t>
            </a:r>
            <a:r>
              <a:rPr lang="en-US" altLang="ko-KR" sz="1200" b="1" dirty="0" smtClean="0"/>
              <a:t>.</a:t>
            </a:r>
            <a:endParaRPr lang="en-US" altLang="ko-KR" sz="1200" b="1" dirty="0"/>
          </a:p>
          <a:p>
            <a:pPr algn="just">
              <a:lnSpc>
                <a:spcPct val="150000"/>
              </a:lnSpc>
            </a:pPr>
            <a:r>
              <a:rPr lang="en-US" altLang="ko-KR" sz="1200" b="1" dirty="0"/>
              <a:t> </a:t>
            </a:r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▶수명이 종료된 배터리를  지속사용 시  배터리 </a:t>
            </a:r>
            <a:r>
              <a:rPr lang="en-US" altLang="ko-KR" sz="1200" b="1" dirty="0" smtClean="0"/>
              <a:t> </a:t>
            </a:r>
            <a:r>
              <a:rPr lang="ko-KR" altLang="en-US" sz="1200" b="1" dirty="0"/>
              <a:t>파열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폭발</a:t>
            </a:r>
            <a:r>
              <a:rPr lang="en-US" altLang="ko-KR" sz="1200" b="1" dirty="0" smtClean="0"/>
              <a:t>), </a:t>
            </a:r>
            <a:r>
              <a:rPr lang="ko-KR" altLang="en-US" sz="1200" b="1" dirty="0" smtClean="0"/>
              <a:t>화재 가 발생될 </a:t>
            </a:r>
            <a:r>
              <a:rPr lang="ko-KR" altLang="en-US" sz="1200" b="1" dirty="0"/>
              <a:t>수 </a:t>
            </a:r>
            <a:r>
              <a:rPr lang="ko-KR" altLang="en-US" sz="1200" b="1" dirty="0" smtClean="0"/>
              <a:t>있으므로  안정적인 </a:t>
            </a:r>
            <a:r>
              <a:rPr lang="ko-KR" altLang="en-US" sz="1200" b="1" dirty="0"/>
              <a:t>운용을 </a:t>
            </a:r>
            <a:r>
              <a:rPr lang="ko-KR" altLang="en-US" sz="1200" b="1" dirty="0" smtClean="0"/>
              <a:t>위해 </a:t>
            </a:r>
            <a:endParaRPr lang="en-US" altLang="ko-KR" sz="12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1200" b="1" dirty="0" smtClean="0"/>
              <a:t> </a:t>
            </a:r>
            <a:r>
              <a:rPr lang="en-US" altLang="ko-KR" sz="1200" b="1" dirty="0" smtClean="0"/>
              <a:t>     </a:t>
            </a:r>
            <a:r>
              <a:rPr lang="ko-KR" altLang="en-US" sz="1200" b="1" dirty="0" smtClean="0"/>
              <a:t>정류기 </a:t>
            </a:r>
            <a:r>
              <a:rPr lang="ko-KR" altLang="en-US" sz="1200" b="1" dirty="0" smtClean="0"/>
              <a:t>및</a:t>
            </a:r>
            <a:r>
              <a:rPr lang="en-US" altLang="ko-KR" sz="1200" b="1" dirty="0" smtClean="0"/>
              <a:t> </a:t>
            </a:r>
            <a:r>
              <a:rPr lang="ko-KR" altLang="en-US" sz="1200" b="1" dirty="0"/>
              <a:t>비상발전기  배터리 </a:t>
            </a:r>
            <a:r>
              <a:rPr lang="ko-KR" altLang="en-US" sz="1200" b="1" dirty="0" smtClean="0"/>
              <a:t>교체가  필요 </a:t>
            </a:r>
            <a:r>
              <a:rPr lang="ko-KR" altLang="en-US" sz="1200" b="1" dirty="0"/>
              <a:t>합니다</a:t>
            </a:r>
            <a:r>
              <a:rPr lang="en-US" altLang="ko-KR" sz="1200" b="1" dirty="0"/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00472" y="4581128"/>
            <a:ext cx="4953000" cy="2872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00" b="1" dirty="0" smtClean="0">
                <a:solidFill>
                  <a:prstClr val="black"/>
                </a:solidFill>
              </a:rPr>
              <a:t>※</a:t>
            </a:r>
            <a:r>
              <a:rPr lang="ko-KR" altLang="en-US" sz="1000" b="1" dirty="0" smtClean="0">
                <a:solidFill>
                  <a:prstClr val="black"/>
                </a:solidFill>
              </a:rPr>
              <a:t>내부저항 </a:t>
            </a:r>
            <a:r>
              <a:rPr lang="en-US" altLang="ko-KR" sz="1000" b="1" baseline="30000" dirty="0" smtClean="0">
                <a:solidFill>
                  <a:prstClr val="black"/>
                </a:solidFill>
              </a:rPr>
              <a:t>※</a:t>
            </a:r>
            <a:r>
              <a:rPr lang="en-US" altLang="ko-KR" sz="1000" b="1" dirty="0" smtClean="0">
                <a:solidFill>
                  <a:prstClr val="black"/>
                </a:solidFill>
              </a:rPr>
              <a:t>O.F : </a:t>
            </a:r>
            <a:r>
              <a:rPr lang="ko-KR" altLang="en-US" sz="1000" b="1" dirty="0" smtClean="0">
                <a:solidFill>
                  <a:prstClr val="black"/>
                </a:solidFill>
              </a:rPr>
              <a:t>내부저항  값이 </a:t>
            </a:r>
            <a:r>
              <a:rPr lang="en-US" altLang="ko-KR" sz="1000" b="1" dirty="0" smtClean="0">
                <a:solidFill>
                  <a:prstClr val="black"/>
                </a:solidFill>
              </a:rPr>
              <a:t>300mΩ </a:t>
            </a:r>
            <a:r>
              <a:rPr lang="ko-KR" altLang="en-US" sz="1000" b="1" dirty="0" smtClean="0">
                <a:solidFill>
                  <a:prstClr val="black"/>
                </a:solidFill>
              </a:rPr>
              <a:t>이상인 경우</a:t>
            </a:r>
            <a:r>
              <a:rPr lang="en-US" altLang="ko-KR" sz="1000" b="1" dirty="0" smtClean="0">
                <a:solidFill>
                  <a:prstClr val="black"/>
                </a:solidFill>
              </a:rPr>
              <a:t>. (</a:t>
            </a:r>
            <a:r>
              <a:rPr lang="ko-KR" altLang="en-US" sz="1000" b="1" dirty="0" smtClean="0">
                <a:solidFill>
                  <a:prstClr val="black"/>
                </a:solidFill>
              </a:rPr>
              <a:t>배터리 수명종료 시 </a:t>
            </a:r>
            <a:r>
              <a:rPr lang="en-US" altLang="ko-KR" sz="1000" b="1" dirty="0" smtClean="0">
                <a:solidFill>
                  <a:prstClr val="black"/>
                </a:solidFill>
              </a:rPr>
              <a:t>O.F )</a:t>
            </a:r>
            <a:r>
              <a:rPr lang="ko-KR" altLang="en-US" sz="1000" b="1" dirty="0" smtClean="0">
                <a:solidFill>
                  <a:prstClr val="black"/>
                </a:solidFill>
              </a:rPr>
              <a:t> </a:t>
            </a:r>
            <a:r>
              <a:rPr lang="en-US" altLang="ko-KR" sz="1000" b="1" dirty="0" smtClean="0">
                <a:solidFill>
                  <a:prstClr val="black"/>
                </a:solidFill>
              </a:rPr>
              <a:t> </a:t>
            </a:r>
            <a:endParaRPr lang="ko-KR" altLang="en-US" sz="1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74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700558-B00D-4CD6-BC24-3C638AA8A8DD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12"/>
          <p:cNvSpPr txBox="1">
            <a:spLocks noChangeArrowheads="1"/>
          </p:cNvSpPr>
          <p:nvPr/>
        </p:nvSpPr>
        <p:spPr bwMode="auto">
          <a:xfrm>
            <a:off x="-15875" y="36489"/>
            <a:ext cx="313579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배터리 점검결과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16463" y="764704"/>
            <a:ext cx="9595066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1)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부동충전전압</a:t>
            </a: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▶</a:t>
            </a:r>
            <a:r>
              <a:rPr lang="en-US" altLang="ko-KR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ESH Type   : 13.4±0.1V × </a:t>
            </a:r>
            <a:r>
              <a:rPr lang="ko-KR" altLang="en-US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배터리 수량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축전지의 부동 충전전압 설정불량은 전지의 수명저하와 문제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화재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파열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등을 발생시킬 수 있으므로 축전지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Type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별 충전전압 재 설정과 </a:t>
            </a: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주기적 </a:t>
            </a:r>
            <a:r>
              <a:rPr lang="ko-KR" altLang="en-US" sz="1100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점검등이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필요합니다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2)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사용환경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온도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에 따른 충전전압 보상</a:t>
            </a: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배터리 사용환경 관리 온도는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25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 기준이며 관리온도 유지를 위해 적절한 환기 및 냉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난방장치가 필요하며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관리온도 변화 시 </a:t>
            </a: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충전부족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과충전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현상을 방지하기 위해 부동충전 전압 보상이 필요합니다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▶주위온도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℃상승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하강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시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3mV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하향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상향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조정</a:t>
            </a: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예</a:t>
            </a: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b="1" dirty="0" smtClean="0"/>
              <a:t> 사용환경 온도가 </a:t>
            </a:r>
            <a:r>
              <a:rPr lang="en-US" altLang="ko-KR" sz="1100" b="1" dirty="0" smtClean="0"/>
              <a:t>30</a:t>
            </a:r>
            <a:r>
              <a:rPr lang="ko-KR" altLang="en-US" sz="1100" b="1" dirty="0" smtClean="0"/>
              <a:t>℃인 경우 </a:t>
            </a:r>
            <a:r>
              <a:rPr lang="en-US" altLang="ko-KR" sz="1100" b="1" dirty="0" smtClean="0"/>
              <a:t>ESH-Type</a:t>
            </a:r>
            <a:r>
              <a:rPr lang="ko-KR" altLang="en-US" sz="1100" b="1" dirty="0" smtClean="0"/>
              <a:t>제품 부동충전전압</a:t>
            </a:r>
            <a:r>
              <a:rPr lang="en-US" altLang="ko-KR" sz="1100" b="1" dirty="0" smtClean="0"/>
              <a:t>=13.4V+[(30</a:t>
            </a:r>
            <a:r>
              <a:rPr lang="ko-KR" altLang="en-US" sz="1100" b="1" dirty="0" smtClean="0"/>
              <a:t>℃</a:t>
            </a:r>
            <a:r>
              <a:rPr lang="en-US" altLang="ko-KR" sz="1100" b="1" dirty="0" smtClean="0"/>
              <a:t>-25</a:t>
            </a:r>
            <a:r>
              <a:rPr lang="ko-KR" altLang="en-US" sz="1100" b="1" dirty="0" smtClean="0"/>
              <a:t>℃</a:t>
            </a:r>
            <a:r>
              <a:rPr lang="en-US" altLang="ko-KR" sz="1100" b="1" dirty="0" smtClean="0"/>
              <a:t>)×(-3mV)×6Cell]=13.31V</a:t>
            </a:r>
            <a:endParaRPr lang="ko-KR" altLang="en-US" sz="11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06616178"/>
              </p:ext>
            </p:extLst>
          </p:nvPr>
        </p:nvGraphicFramePr>
        <p:xfrm>
          <a:off x="272480" y="3717032"/>
          <a:ext cx="3312368" cy="2448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  <a:gridCol w="1080120"/>
                <a:gridCol w="1368152"/>
              </a:tblGrid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구분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전압</a:t>
                      </a:r>
                      <a:r>
                        <a:rPr lang="en-US" altLang="ko-KR" sz="1000" dirty="0" smtClean="0"/>
                        <a:t>(V)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내부저항 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en-US" altLang="ko-KR" sz="1000" dirty="0" err="1" smtClean="0"/>
                        <a:t>mΩ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12.81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76.4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12.85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85.7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12.97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48.0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13.04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39.4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13.04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53.6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12.83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53.8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15.03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O.F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12.94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44.6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13.09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30.3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261463" y="3470811"/>
            <a:ext cx="375543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altLang="ko-KR" sz="1000" b="1" dirty="0" smtClean="0">
                <a:latin typeface="HY헤드라인M" pitchFamily="18" charset="-127"/>
                <a:ea typeface="HY헤드라인M" pitchFamily="18" charset="-127"/>
              </a:rPr>
              <a:t>-.</a:t>
            </a:r>
            <a:r>
              <a:rPr lang="ko-KR" altLang="en-US" sz="1000" b="1" dirty="0" smtClean="0">
                <a:latin typeface="HY헤드라인M" pitchFamily="18" charset="-127"/>
                <a:ea typeface="HY헤드라인M" pitchFamily="18" charset="-127"/>
              </a:rPr>
              <a:t>정류기 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[ESH 100- 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12V 100AH] </a:t>
            </a:r>
            <a:endParaRPr lang="ko-KR" altLang="en-US" sz="10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53921714"/>
              </p:ext>
            </p:extLst>
          </p:nvPr>
        </p:nvGraphicFramePr>
        <p:xfrm>
          <a:off x="3739881" y="3717032"/>
          <a:ext cx="3312368" cy="7344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  <a:gridCol w="1080120"/>
                <a:gridCol w="1368152"/>
              </a:tblGrid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구분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전압</a:t>
                      </a:r>
                      <a:r>
                        <a:rPr lang="en-US" altLang="ko-KR" sz="1000" dirty="0" smtClean="0"/>
                        <a:t>(V)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내부저항 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en-US" altLang="ko-KR" sz="1000" dirty="0" err="1" smtClean="0"/>
                        <a:t>mΩ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11.86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O.F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13.23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9.44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3728864" y="3470811"/>
            <a:ext cx="375543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altLang="ko-KR" sz="1000" b="1" dirty="0" smtClean="0">
                <a:latin typeface="HY헤드라인M" pitchFamily="18" charset="-127"/>
                <a:ea typeface="HY헤드라인M" pitchFamily="18" charset="-127"/>
              </a:rPr>
              <a:t>-.</a:t>
            </a:r>
            <a:r>
              <a:rPr lang="ko-KR" altLang="en-US" sz="1000" b="1" dirty="0" smtClean="0">
                <a:latin typeface="HY헤드라인M" pitchFamily="18" charset="-127"/>
                <a:ea typeface="HY헤드라인M" pitchFamily="18" charset="-127"/>
              </a:rPr>
              <a:t>비상발전기 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[ESH 200- 12V 200AH] </a:t>
            </a:r>
            <a:endParaRPr lang="ko-KR" altLang="en-US" sz="10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8751834"/>
      </p:ext>
    </p:extLst>
  </p:cSld>
  <p:clrMapOvr>
    <a:masterClrMapping/>
  </p:clrMapOvr>
</p:sld>
</file>

<file path=ppt/theme/theme1.xml><?xml version="1.0" encoding="utf-8"?>
<a:theme xmlns:a="http://schemas.openxmlformats.org/drawingml/2006/main" name="PSC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PSC테마</Template>
  <TotalTime>987</TotalTime>
  <Words>439</Words>
  <Application>Microsoft Office PowerPoint</Application>
  <PresentationFormat>A4 용지(210x297mm)</PresentationFormat>
  <Paragraphs>110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PSC테마</vt:lpstr>
      <vt:lpstr>슬라이드 0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박성철</dc:creator>
  <cp:lastModifiedBy>Master</cp:lastModifiedBy>
  <cp:revision>93</cp:revision>
  <dcterms:created xsi:type="dcterms:W3CDTF">2012-02-23T05:18:06Z</dcterms:created>
  <dcterms:modified xsi:type="dcterms:W3CDTF">2018-02-09T02:39:41Z</dcterms:modified>
</cp:coreProperties>
</file>