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  <p:sldMasterId id="2147483673" r:id="rId2"/>
  </p:sldMasterIdLst>
  <p:notesMasterIdLst>
    <p:notesMasterId r:id="rId4"/>
  </p:notesMasterIdLst>
  <p:handoutMasterIdLst>
    <p:handoutMasterId r:id="rId5"/>
  </p:handoutMasterIdLst>
  <p:sldIdLst>
    <p:sldId id="317" r:id="rId3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C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06799F8-075E-4A3A-A7F6-7FBC6576F1A4}" styleName="테마 스타일 2 - 강조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테마 스타일 1 - 강조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C4B1156A-380E-4F78-BDF5-A606A8083BF9}" styleName="보통 스타일 4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B9631B5-78F2-41C9-869B-9F39066F8104}" styleName="보통 스타일 3 - 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E171933-4619-4E11-9A3F-F7608DF75F80}" styleName="보통 스타일 1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188" autoAdjust="0"/>
    <p:restoredTop sz="98157" autoAdjust="0"/>
  </p:normalViewPr>
  <p:slideViewPr>
    <p:cSldViewPr>
      <p:cViewPr varScale="1">
        <p:scale>
          <a:sx n="112" d="100"/>
          <a:sy n="112" d="100"/>
        </p:scale>
        <p:origin x="189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397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247" cy="498328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826" y="0"/>
            <a:ext cx="2946246" cy="498328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r">
              <a:defRPr sz="1200"/>
            </a:lvl1pPr>
          </a:lstStyle>
          <a:p>
            <a:fld id="{C55AF1F3-2E05-45B3-B915-2B5ED00BF11B}" type="datetimeFigureOut">
              <a:rPr lang="ko-KR" altLang="en-US" smtClean="0"/>
              <a:t>2020-10-16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310"/>
            <a:ext cx="2946247" cy="498328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826" y="9428310"/>
            <a:ext cx="2946246" cy="498328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r">
              <a:defRPr sz="1200"/>
            </a:lvl1pPr>
          </a:lstStyle>
          <a:p>
            <a:fld id="{1FCA9520-D052-418C-B4EE-741D166ADEC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90535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1" y="12"/>
            <a:ext cx="2945660" cy="496331"/>
          </a:xfrm>
          <a:prstGeom prst="rect">
            <a:avLst/>
          </a:prstGeom>
        </p:spPr>
        <p:txBody>
          <a:bodyPr vert="horz" lIns="95397" tIns="47700" rIns="95397" bIns="47700" rtlCol="0"/>
          <a:lstStyle>
            <a:lvl1pPr algn="l">
              <a:defRPr sz="13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12"/>
            <a:ext cx="2945660" cy="496331"/>
          </a:xfrm>
          <a:prstGeom prst="rect">
            <a:avLst/>
          </a:prstGeom>
        </p:spPr>
        <p:txBody>
          <a:bodyPr vert="horz" lIns="95397" tIns="47700" rIns="95397" bIns="47700" rtlCol="0"/>
          <a:lstStyle>
            <a:lvl1pPr algn="r">
              <a:defRPr sz="1300"/>
            </a:lvl1pPr>
          </a:lstStyle>
          <a:p>
            <a:fld id="{BECB3E30-7029-4A27-ACD2-1C260342C399}" type="datetimeFigureOut">
              <a:rPr lang="ko-KR" altLang="en-US" smtClean="0"/>
              <a:pPr/>
              <a:t>2020-10-16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7" tIns="47700" rIns="95397" bIns="4770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5397" tIns="47700" rIns="95397" bIns="4770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1" y="9428595"/>
            <a:ext cx="2945660" cy="496331"/>
          </a:xfrm>
          <a:prstGeom prst="rect">
            <a:avLst/>
          </a:prstGeom>
        </p:spPr>
        <p:txBody>
          <a:bodyPr vert="horz" lIns="95397" tIns="47700" rIns="95397" bIns="47700" rtlCol="0" anchor="b"/>
          <a:lstStyle>
            <a:lvl1pPr algn="l">
              <a:defRPr sz="13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95"/>
            <a:ext cx="2945660" cy="496331"/>
          </a:xfrm>
          <a:prstGeom prst="rect">
            <a:avLst/>
          </a:prstGeom>
        </p:spPr>
        <p:txBody>
          <a:bodyPr vert="horz" lIns="95397" tIns="47700" rIns="95397" bIns="47700" rtlCol="0" anchor="b"/>
          <a:lstStyle>
            <a:lvl1pPr algn="r">
              <a:defRPr sz="1300"/>
            </a:lvl1pPr>
          </a:lstStyle>
          <a:p>
            <a:fld id="{C9912615-83A8-4556-AB48-AF43E314EAE9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22365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19256"/>
            <a:ext cx="4038600" cy="452596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8200" y="1619256"/>
            <a:ext cx="4038600" cy="4525963"/>
          </a:xfrm>
        </p:spPr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79189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6" y="5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6" y="0"/>
            <a:ext cx="291025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41"/>
            <a:ext cx="9144000" cy="563563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95" y="1185863"/>
            <a:ext cx="2312377" cy="1235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305" y="1"/>
            <a:ext cx="1547447" cy="1989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750" y="1"/>
            <a:ext cx="1534257" cy="1989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255" y="1"/>
            <a:ext cx="1594339" cy="19891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117" y="6443519"/>
            <a:ext cx="877301" cy="297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543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3680447825"/>
              </p:ext>
            </p:extLst>
          </p:nvPr>
        </p:nvGraphicFramePr>
        <p:xfrm>
          <a:off x="52761" y="6540504"/>
          <a:ext cx="1123951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63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61" y="6540504"/>
                        <a:ext cx="1123951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82" y="6535739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0907" y="360367"/>
            <a:ext cx="8122627" cy="288926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0907" y="1711331"/>
            <a:ext cx="8122627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505200" y="6465891"/>
            <a:ext cx="2133600" cy="365124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419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2308561539"/>
              </p:ext>
            </p:extLst>
          </p:nvPr>
        </p:nvGraphicFramePr>
        <p:xfrm>
          <a:off x="52761" y="6540504"/>
          <a:ext cx="1123951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32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61" y="6540504"/>
                        <a:ext cx="1123951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82" y="6535739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3753310264"/>
              </p:ext>
            </p:extLst>
          </p:nvPr>
        </p:nvGraphicFramePr>
        <p:xfrm>
          <a:off x="52761" y="6540504"/>
          <a:ext cx="1123951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33" name="비트맵 이미지" r:id="rId6" imgW="4029637" imgH="1228571" progId="PBrush">
                  <p:embed/>
                </p:oleObj>
              </mc:Choice>
              <mc:Fallback>
                <p:oleObj name="비트맵 이미지" r:id="rId6" imgW="4029637" imgH="1228571" progId="PBrush">
                  <p:embed/>
                  <p:pic>
                    <p:nvPicPr>
                      <p:cNvPr id="0" name="Picture 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61" y="6540504"/>
                        <a:ext cx="1123951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82" y="6535739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91"/>
            <a:ext cx="2133600" cy="365124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53" y="70026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51" y="804625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82" y="80213"/>
            <a:ext cx="2325455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92181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241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30"/>
            <a:ext cx="7772400" cy="1470026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4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pPr defTabSz="914378"/>
            <a:fld id="{8761FD00-3F21-42CF-9EF5-8F6D81CE3AFD}" type="datetimeFigureOut">
              <a:rPr lang="ko-KR" altLang="en-US" smtClean="0">
                <a:solidFill>
                  <a:prstClr val="black"/>
                </a:solidFill>
              </a:rPr>
              <a:pPr defTabSz="914378"/>
              <a:t>2020-10-16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4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pPr defTabSz="914378"/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30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7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  <a:lvl2pPr>
              <a:defRPr>
                <a:latin typeface="나눔고딕" pitchFamily="50" charset="-127"/>
                <a:ea typeface="나눔고딕" pitchFamily="50" charset="-127"/>
              </a:defRPr>
            </a:lvl2pPr>
            <a:lvl3pPr>
              <a:defRPr>
                <a:latin typeface="나눔고딕" pitchFamily="50" charset="-127"/>
                <a:ea typeface="나눔고딕" pitchFamily="50" charset="-127"/>
              </a:defRPr>
            </a:lvl3pPr>
            <a:lvl4pPr>
              <a:defRPr>
                <a:latin typeface="나눔고딕" pitchFamily="50" charset="-127"/>
                <a:ea typeface="나눔고딕" pitchFamily="50" charset="-127"/>
              </a:defRPr>
            </a:lvl4pPr>
            <a:lvl5pPr>
              <a:defRPr>
                <a:latin typeface="나눔고딕" pitchFamily="50" charset="-127"/>
                <a:ea typeface="나눔고딕" pitchFamily="50" charset="-127"/>
              </a:defRPr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4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pPr defTabSz="914378"/>
            <a:fld id="{8761FD00-3F21-42CF-9EF5-8F6D81CE3AFD}" type="datetimeFigureOut">
              <a:rPr lang="ko-KR" altLang="en-US" smtClean="0">
                <a:solidFill>
                  <a:prstClr val="black"/>
                </a:solidFill>
              </a:rPr>
              <a:pPr defTabSz="914378"/>
              <a:t>2020-10-16</a:t>
            </a:fld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4"/>
          </a:xfrm>
          <a:prstGeom prst="rect">
            <a:avLst/>
          </a:prstGeo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pPr defTabSz="914378"/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7346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2938" y="6244631"/>
            <a:ext cx="2134139" cy="476589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defTabSz="914378">
              <a:defRPr/>
            </a:pPr>
            <a:fld id="{920E8093-5EF1-4DE2-AA3B-A1407D54BC20}" type="slidenum">
              <a:rPr lang="en-US" altLang="ko-KR" smtClean="0">
                <a:solidFill>
                  <a:prstClr val="black"/>
                </a:solidFill>
              </a:rPr>
              <a:pPr defTabSz="914378"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969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863605"/>
            <a:ext cx="8229600" cy="693739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57200" y="1619257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4648200" y="1619257"/>
            <a:ext cx="4038600" cy="4525963"/>
          </a:xfrm>
          <a:prstGeom prst="rect">
            <a:avLst/>
          </a:prstGeom>
        </p:spPr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50889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30583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5" Type="http://schemas.openxmlformats.org/officeDocument/2006/relationships/slideLayout" Target="../slideLayouts/slideLayout9.xml"/><Relationship Id="rId4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10"/>
          <p:cNvSpPr>
            <a:spLocks noChangeArrowheads="1"/>
          </p:cNvSpPr>
          <p:nvPr/>
        </p:nvSpPr>
        <p:spPr bwMode="gray">
          <a:xfrm>
            <a:off x="323855" y="5"/>
            <a:ext cx="8496300" cy="161925"/>
          </a:xfrm>
          <a:prstGeom prst="rect">
            <a:avLst/>
          </a:prstGeom>
          <a:solidFill>
            <a:srgbClr val="F0AB00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 dirty="0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29" name="Rectangle 11"/>
          <p:cNvSpPr>
            <a:spLocks noChangeArrowheads="1"/>
          </p:cNvSpPr>
          <p:nvPr/>
        </p:nvSpPr>
        <p:spPr bwMode="gray">
          <a:xfrm>
            <a:off x="323855" y="6535740"/>
            <a:ext cx="8496300" cy="323851"/>
          </a:xfrm>
          <a:prstGeom prst="rect">
            <a:avLst/>
          </a:prstGeom>
          <a:solidFill>
            <a:schemeClr val="tx1"/>
          </a:solidFill>
          <a:ln w="9525" algn="ctr">
            <a:noFill/>
            <a:miter lim="800000"/>
            <a:headEnd/>
            <a:tailEnd/>
          </a:ln>
        </p:spPr>
        <p:txBody>
          <a:bodyPr lIns="90000" tIns="72000" rIns="90000" bIns="72000" anchor="ctr"/>
          <a:lstStyle/>
          <a:p>
            <a:pPr algn="ctr">
              <a:spcBef>
                <a:spcPct val="50000"/>
              </a:spcBef>
              <a:buClr>
                <a:srgbClr val="F0AB00"/>
              </a:buClr>
              <a:buSzPct val="80000"/>
            </a:pPr>
            <a:endParaRPr lang="ko-KR" altLang="ko-KR" sz="1600" dirty="0">
              <a:solidFill>
                <a:srgbClr val="0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030" name="TextBox 12"/>
          <p:cNvSpPr txBox="1">
            <a:spLocks noChangeArrowheads="1"/>
          </p:cNvSpPr>
          <p:nvPr/>
        </p:nvSpPr>
        <p:spPr bwMode="gray">
          <a:xfrm>
            <a:off x="323849" y="6635750"/>
            <a:ext cx="1502582" cy="1108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72000" tIns="0" rIns="0" bIns="0">
            <a:spAutoFit/>
          </a:bodyPr>
          <a:lstStyle>
            <a:lvl1pPr marL="133350" indent="-1333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lnSpc>
                <a:spcPct val="90000"/>
              </a:lnSpc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1200">
                <a:solidFill>
                  <a:srgbClr val="010000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Clr>
                <a:srgbClr val="FFFFFF"/>
              </a:buClr>
              <a:buFont typeface="Arial" charset="0"/>
              <a:buChar char="©"/>
              <a:defRPr/>
            </a:pPr>
            <a:r>
              <a:rPr lang="en-US" sz="800" dirty="0" smtClean="0">
                <a:solidFill>
                  <a:srgbClr val="FFFFFF"/>
                </a:solidFill>
              </a:rPr>
              <a:t>SAP AG. All rights reserved.</a:t>
            </a:r>
          </a:p>
        </p:txBody>
      </p:sp>
      <p:sp>
        <p:nvSpPr>
          <p:cNvPr id="1031" name="TextBox 13"/>
          <p:cNvSpPr txBox="1">
            <a:spLocks noChangeArrowheads="1"/>
          </p:cNvSpPr>
          <p:nvPr/>
        </p:nvSpPr>
        <p:spPr bwMode="gray">
          <a:xfrm>
            <a:off x="8574300" y="6635750"/>
            <a:ext cx="249033" cy="110800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72000" bIns="0">
            <a:spAutoFit/>
          </a:bodyPr>
          <a:lstStyle/>
          <a:p>
            <a:pPr marL="93663" indent="-93663" algn="r">
              <a:lnSpc>
                <a:spcPct val="90000"/>
              </a:lnSpc>
              <a:buClr>
                <a:srgbClr val="333399"/>
              </a:buClr>
              <a:buFont typeface="Arial" charset="0"/>
              <a:buNone/>
            </a:pPr>
            <a:fld id="{75600150-B41F-4914-AC83-D95B3DFBADC8}" type="slidenum">
              <a:rPr lang="en-US" altLang="ko-KR" sz="800">
                <a:solidFill>
                  <a:srgbClr val="FFFFFF"/>
                </a:solidFill>
                <a:ea typeface="굴림" charset="-127"/>
              </a:rPr>
              <a:pPr marL="93663" indent="-93663" algn="r">
                <a:lnSpc>
                  <a:spcPct val="90000"/>
                </a:lnSpc>
                <a:buClr>
                  <a:srgbClr val="333399"/>
                </a:buClr>
                <a:buFont typeface="Arial" charset="0"/>
                <a:buNone/>
              </a:pPr>
              <a:t>‹#›</a:t>
            </a:fld>
            <a:endParaRPr lang="en-US" altLang="ko-KR" sz="800" dirty="0">
              <a:solidFill>
                <a:srgbClr val="FFFFFF"/>
              </a:solidFill>
              <a:ea typeface="굴림" charset="-127"/>
            </a:endParaRPr>
          </a:p>
        </p:txBody>
      </p:sp>
      <p:sp>
        <p:nvSpPr>
          <p:cNvPr id="2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457200" y="1619256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altLang="ko-KR" smtClean="0"/>
          </a:p>
        </p:txBody>
      </p:sp>
      <p:sp>
        <p:nvSpPr>
          <p:cNvPr id="3" name="Title Placeholder 9"/>
          <p:cNvSpPr>
            <a:spLocks noGrp="1"/>
          </p:cNvSpPr>
          <p:nvPr>
            <p:ph type="title"/>
          </p:nvPr>
        </p:nvSpPr>
        <p:spPr bwMode="auto">
          <a:xfrm>
            <a:off x="457200" y="863604"/>
            <a:ext cx="8229600" cy="693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altLang="ko-KR" smtClean="0"/>
          </a:p>
        </p:txBody>
      </p:sp>
      <p:pic>
        <p:nvPicPr>
          <p:cNvPr id="8" name="그림 7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117" y="6443519"/>
            <a:ext cx="877301" cy="297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339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2pPr>
      <a:lvl3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3pPr>
      <a:lvl4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4pPr>
      <a:lvl5pPr algn="l" rtl="0" eaLnBrk="1" fontAlgn="base" latinLnBrk="1" hangingPunct="1">
        <a:spcBef>
          <a:spcPct val="0"/>
        </a:spcBef>
        <a:spcAft>
          <a:spcPct val="0"/>
        </a:spcAft>
        <a:defRPr sz="1100">
          <a:solidFill>
            <a:schemeClr val="tx2"/>
          </a:solidFill>
          <a:latin typeface="Verdana" pitchFamily="34" charset="0"/>
        </a:defRPr>
      </a:lvl5pPr>
      <a:lvl6pPr marL="4572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6pPr>
      <a:lvl7pPr marL="9144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7pPr>
      <a:lvl8pPr marL="13716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8pPr>
      <a:lvl9pPr marL="1828800" algn="l" rtl="0" eaLnBrk="1" fontAlgn="base" latinLnBrk="1" hangingPunct="1">
        <a:spcBef>
          <a:spcPct val="0"/>
        </a:spcBef>
        <a:spcAft>
          <a:spcPct val="0"/>
        </a:spcAft>
        <a:defRPr sz="1400">
          <a:solidFill>
            <a:schemeClr val="tx2"/>
          </a:solidFill>
          <a:latin typeface="Verdana" pitchFamily="34" charset="0"/>
        </a:defRPr>
      </a:lvl9pPr>
    </p:titleStyle>
    <p:bodyStyle>
      <a:lvl1pPr algn="l" rtl="0" eaLnBrk="1" fontAlgn="base" latinLnBrk="1" hangingPunct="1">
        <a:spcBef>
          <a:spcPct val="20000"/>
        </a:spcBef>
        <a:spcAft>
          <a:spcPct val="0"/>
        </a:spcAft>
        <a:defRPr sz="1200">
          <a:solidFill>
            <a:schemeClr val="tx1"/>
          </a:solidFill>
          <a:latin typeface="+mn-lt"/>
          <a:ea typeface="+mn-ea"/>
          <a:cs typeface="+mn-cs"/>
        </a:defRPr>
      </a:lvl1pPr>
      <a:lvl2pPr marL="365125" indent="9207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2pPr>
      <a:lvl3pPr marL="631825" indent="282575" algn="l" rtl="0" eaLnBrk="1" fontAlgn="base" latinLnBrk="1" hangingPunct="1">
        <a:spcBef>
          <a:spcPct val="20000"/>
        </a:spcBef>
        <a:spcAft>
          <a:spcPct val="0"/>
        </a:spcAft>
        <a:buChar char="•"/>
        <a:defRPr sz="1200">
          <a:solidFill>
            <a:schemeClr val="tx1"/>
          </a:solidFill>
          <a:latin typeface="+mn-lt"/>
        </a:defRPr>
      </a:lvl3pPr>
      <a:lvl4pPr marL="981075" indent="390525" algn="l" rtl="0" eaLnBrk="1" fontAlgn="base" latinLnBrk="1" hangingPunct="1">
        <a:spcBef>
          <a:spcPct val="20000"/>
        </a:spcBef>
        <a:spcAft>
          <a:spcPct val="0"/>
        </a:spcAft>
        <a:buChar char="–"/>
        <a:defRPr sz="1200">
          <a:solidFill>
            <a:schemeClr val="tx1"/>
          </a:solidFill>
          <a:latin typeface="+mn-lt"/>
        </a:defRPr>
      </a:lvl4pPr>
      <a:lvl5pPr marL="1263650" indent="5651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5pPr>
      <a:lvl6pPr marL="17208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6pPr>
      <a:lvl7pPr marL="21780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7pPr>
      <a:lvl8pPr marL="26352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8pPr>
      <a:lvl9pPr marL="3092450" algn="l" rtl="0" eaLnBrk="1" fontAlgn="base" latinLnBrk="1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직선 연결선 6"/>
          <p:cNvCxnSpPr/>
          <p:nvPr userDrawn="1"/>
        </p:nvCxnSpPr>
        <p:spPr>
          <a:xfrm>
            <a:off x="364803" y="737333"/>
            <a:ext cx="8406000" cy="0"/>
          </a:xfrm>
          <a:prstGeom prst="line">
            <a:avLst/>
          </a:prstGeom>
          <a:ln w="127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/>
          <p:nvPr userDrawn="1"/>
        </p:nvCxnSpPr>
        <p:spPr>
          <a:xfrm>
            <a:off x="364801" y="6379211"/>
            <a:ext cx="8406000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부제목 2"/>
          <p:cNvSpPr txBox="1">
            <a:spLocks/>
          </p:cNvSpPr>
          <p:nvPr userDrawn="1"/>
        </p:nvSpPr>
        <p:spPr>
          <a:xfrm>
            <a:off x="264463" y="6387291"/>
            <a:ext cx="6721224" cy="4564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378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8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This</a:t>
            </a:r>
            <a:r>
              <a:rPr kumimoji="0" lang="ko-KR" altLang="en-US" sz="8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 </a:t>
            </a:r>
            <a:r>
              <a:rPr kumimoji="0" lang="en-US" altLang="ko-KR" sz="8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information is confidential and was prepared by SEBANG GLOBAL BATTERY CO,LTD. It is not to be relied on by any 3</a:t>
            </a:r>
            <a:r>
              <a:rPr kumimoji="0" lang="en-US" altLang="ko-KR" sz="800" b="0" i="0" u="none" strike="noStrike" kern="1200" cap="none" spc="-20" normalizeH="0" baseline="30000" noProof="0" dirty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rd</a:t>
            </a:r>
            <a:r>
              <a:rPr kumimoji="0" lang="en-US" altLang="ko-KR" sz="800" b="0" i="0" u="none" strike="noStrike" kern="1200" cap="none" spc="-20" normalizeH="0" baseline="0" noProof="0" dirty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나눔고딕" pitchFamily="50" charset="-127"/>
                <a:ea typeface="나눔고딕" pitchFamily="50" charset="-127"/>
                <a:cs typeface="+mn-cs"/>
              </a:rPr>
              <a:t> party without SEBANG GLOBAL BATTERY ’s prior written consent.</a:t>
            </a:r>
            <a:endParaRPr kumimoji="0" lang="ko-KR" altLang="en-US" sz="800" b="0" i="0" u="sng" strike="noStrike" kern="1200" cap="none" spc="-20" normalizeH="0" baseline="0" noProof="0" dirty="0">
              <a:ln>
                <a:noFill/>
              </a:ln>
              <a:solidFill>
                <a:srgbClr val="4495D2"/>
              </a:solidFill>
              <a:effectLst/>
              <a:uLnTx/>
              <a:uFillTx/>
              <a:latin typeface="나눔고딕" pitchFamily="50" charset="-127"/>
              <a:ea typeface="나눔고딕" pitchFamily="50" charset="-127"/>
              <a:cs typeface="+mn-cs"/>
            </a:endParaRPr>
          </a:p>
        </p:txBody>
      </p:sp>
      <p:sp>
        <p:nvSpPr>
          <p:cNvPr id="11" name="SlideNumber"/>
          <p:cNvSpPr/>
          <p:nvPr userDrawn="1"/>
        </p:nvSpPr>
        <p:spPr>
          <a:xfrm>
            <a:off x="7515070" y="6485324"/>
            <a:ext cx="450923" cy="187329"/>
          </a:xfrm>
          <a:prstGeom prst="roundRect">
            <a:avLst/>
          </a:prstGeom>
          <a:noFill/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 anchorCtr="0"/>
          <a:lstStyle/>
          <a:p>
            <a:pPr marL="0" marR="0" lvl="0" indent="0" algn="ctr" defTabSz="914378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69BBE8-4DB2-4642-B003-B220ACD5A2FD}" type="slidenum">
              <a:rPr kumimoji="0" lang="en-US" sz="1200" b="1" i="0" u="none" strike="noStrike" kern="1200" cap="none" spc="0" normalizeH="0" baseline="0" noProof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Verdana" pitchFamily="34" charset="0"/>
                <a:ea typeface="+mn-ea"/>
                <a:cs typeface="+mn-cs"/>
              </a:rPr>
              <a:pPr marL="0" marR="0" lvl="0" indent="0" algn="ctr" defTabSz="914378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fr-FR" sz="1200" b="1" i="0" u="none" strike="noStrike" kern="1200" cap="none" spc="0" normalizeH="0" baseline="0" noProof="0" dirty="0">
              <a:ln>
                <a:noFill/>
              </a:ln>
              <a:solidFill>
                <a:srgbClr val="080808"/>
              </a:solidFill>
              <a:effectLst/>
              <a:uLnTx/>
              <a:uFillTx/>
              <a:latin typeface="맑은 고딕"/>
              <a:ea typeface="+mn-ea"/>
              <a:cs typeface="+mn-cs"/>
            </a:endParaRPr>
          </a:p>
        </p:txBody>
      </p:sp>
      <p:pic>
        <p:nvPicPr>
          <p:cNvPr id="9" name="그림 8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117" y="6443519"/>
            <a:ext cx="877301" cy="297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981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</p:sldLayoutIdLst>
  <p:hf hdr="0" ftr="0" dt="0"/>
  <p:txStyles>
    <p:titleStyle>
      <a:lvl1pPr algn="ctr" defTabSz="914378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j-cs"/>
        </a:defRPr>
      </a:lvl1pPr>
    </p:titleStyle>
    <p:bodyStyle>
      <a:lvl1pPr marL="342892" indent="-342892" algn="l" defTabSz="914378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1pPr>
      <a:lvl2pPr marL="742931" indent="-285743" algn="l" defTabSz="914378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2pPr>
      <a:lvl3pPr marL="1142972" indent="-228594" algn="l" defTabSz="914378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3pPr>
      <a:lvl4pPr marL="1600160" indent="-228594" algn="l" defTabSz="914378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4pPr>
      <a:lvl5pPr marL="2057348" indent="-228594" algn="l" defTabSz="914378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5pPr>
      <a:lvl6pPr marL="2514537" indent="-228594" algn="l" defTabSz="91437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3071163"/>
              </p:ext>
            </p:extLst>
          </p:nvPr>
        </p:nvGraphicFramePr>
        <p:xfrm>
          <a:off x="441350" y="836712"/>
          <a:ext cx="8163098" cy="50323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4346">
                  <a:extLst>
                    <a:ext uri="{9D8B030D-6E8A-4147-A177-3AD203B41FA5}">
                      <a16:colId xmlns:a16="http://schemas.microsoft.com/office/drawing/2014/main" val="3303549013"/>
                    </a:ext>
                  </a:extLst>
                </a:gridCol>
                <a:gridCol w="6768752">
                  <a:extLst>
                    <a:ext uri="{9D8B030D-6E8A-4147-A177-3AD203B41FA5}">
                      <a16:colId xmlns:a16="http://schemas.microsoft.com/office/drawing/2014/main" val="303565859"/>
                    </a:ext>
                  </a:extLst>
                </a:gridCol>
              </a:tblGrid>
              <a:tr h="40704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업 </a:t>
                      </a:r>
                      <a:r>
                        <a:rPr lang="ko-KR" altLang="en-US" sz="1200" b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체 명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VOC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내용 요약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3677084"/>
                  </a:ext>
                </a:extLst>
              </a:tr>
              <a:tr h="3023829">
                <a:tc>
                  <a:txBody>
                    <a:bodyPr/>
                    <a:lstStyle/>
                    <a:p>
                      <a:pPr marL="0" indent="0"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금강케어</a:t>
                      </a:r>
                      <a:endParaRPr lang="en-US" altLang="ko-KR" sz="1000" b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algn="ctr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en-US" altLang="ko-KR" sz="1000" b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무누액전지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378" rtl="0" eaLnBrk="1" fontAlgn="auto" latinLnBrk="1" hangingPunct="1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전동스쿠터</a:t>
                      </a: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전동휠체어 판매</a:t>
                      </a: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유지보수업체</a:t>
                      </a: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. (</a:t>
                      </a: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당사 </a:t>
                      </a: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ESP40 </a:t>
                      </a: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부분 사용 중</a:t>
                      </a: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+mn-ea"/>
                        </a:rPr>
                        <a:t>)</a:t>
                      </a:r>
                      <a:endParaRPr lang="en-US" altLang="ko-KR" sz="1100" b="0" baseline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171450" indent="-171450" algn="l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전동차량 배터리 용량증가로 세방 </a:t>
                      </a: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ESP40 </a:t>
                      </a: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적용범위가 줄어 듦</a:t>
                      </a:r>
                      <a:endParaRPr lang="en-US" altLang="ko-KR" sz="1100" b="0" baseline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algn="l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→기존 </a:t>
                      </a: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40AH </a:t>
                      </a: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배터리가 주종이었으나 현재 </a:t>
                      </a: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50AH </a:t>
                      </a: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배터리가 주종임</a:t>
                      </a: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</a:p>
                    <a:p>
                      <a:pPr marL="171450" indent="-171450" algn="l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전동차량 배터리 시장현황 </a:t>
                      </a: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50AH &gt; 60AH &gt; 40AH(</a:t>
                      </a: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약 </a:t>
                      </a: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％ 수준</a:t>
                      </a: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171450" indent="-171450" algn="l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기본장착된 수입 </a:t>
                      </a: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50AH </a:t>
                      </a: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제품 교체 시 세방 </a:t>
                      </a: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ESP40 </a:t>
                      </a: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장착 시 용량저하 불만발생으로 장착 불가 함</a:t>
                      </a: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</a:p>
                    <a:p>
                      <a:pPr marL="171450" indent="-171450" algn="l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기본장착된 </a:t>
                      </a: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TUNG LONG </a:t>
                      </a: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社 </a:t>
                      </a: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베트남</a:t>
                      </a: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50AH </a:t>
                      </a: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제품과 세방 </a:t>
                      </a: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ESP40 SIZE </a:t>
                      </a: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비교 시 동일한 수준이나</a:t>
                      </a:r>
                      <a:endParaRPr lang="en-US" altLang="ko-KR" sz="1100" b="0" baseline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algn="l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세방 제품의 용량이 낮음</a:t>
                      </a: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</a:p>
                    <a:p>
                      <a:pPr marL="0" indent="0" algn="l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None/>
                      </a:pPr>
                      <a:endParaRPr lang="en-US" altLang="ko-KR" sz="1100" b="0" baseline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algn="l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None/>
                      </a:pPr>
                      <a:endParaRPr lang="en-US" altLang="ko-KR" sz="1100" b="0" baseline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algn="l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None/>
                      </a:pPr>
                      <a:endParaRPr lang="en-US" altLang="ko-KR" sz="1100" b="0" baseline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algn="l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None/>
                      </a:pPr>
                      <a:endParaRPr lang="en-US" altLang="ko-KR" sz="1100" b="0" baseline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algn="l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None/>
                      </a:pPr>
                      <a:endParaRPr lang="en-US" altLang="ko-KR" sz="1100" b="0" baseline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algn="l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endParaRPr lang="en-US" altLang="ko-KR" sz="1100" b="0" baseline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algn="l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</a:p>
                    <a:p>
                      <a:pPr marL="0" indent="0" algn="l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en-US" altLang="ko-KR" sz="1100" b="0" baseline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algn="l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None/>
                      </a:pPr>
                      <a:endParaRPr lang="en-US" altLang="ko-KR" sz="1100" b="0" baseline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algn="l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None/>
                      </a:pPr>
                      <a:endParaRPr lang="en-US" altLang="ko-KR" sz="1100" b="0" baseline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algn="l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None/>
                      </a:pPr>
                      <a:endParaRPr lang="en-US" altLang="ko-KR" sz="1100" b="0" baseline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marL="0" indent="0" algn="l" latinLnBrk="1">
                        <a:lnSpc>
                          <a:spcPct val="100000"/>
                        </a:lnSpc>
                        <a:spcBef>
                          <a:spcPts val="600"/>
                        </a:spcBef>
                        <a:buFont typeface="Arial" panose="020B0604020202020204" pitchFamily="34" charset="0"/>
                        <a:buNone/>
                      </a:pP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▶</a:t>
                      </a: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세방에서도 </a:t>
                      </a:r>
                      <a:r>
                        <a:rPr lang="ko-KR" altLang="en-US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대체가능한 제품 개발검토필요</a:t>
                      </a:r>
                      <a:r>
                        <a:rPr lang="en-US" altLang="ko-KR" sz="1100" b="0" baseline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.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0741586"/>
                  </a:ext>
                </a:extLst>
              </a:tr>
            </a:tbl>
          </a:graphicData>
        </a:graphic>
      </p:graphicFrame>
      <p:sp>
        <p:nvSpPr>
          <p:cNvPr id="13" name="제목 1"/>
          <p:cNvSpPr txBox="1">
            <a:spLocks/>
          </p:cNvSpPr>
          <p:nvPr/>
        </p:nvSpPr>
        <p:spPr>
          <a:xfrm>
            <a:off x="441350" y="360471"/>
            <a:ext cx="7659043" cy="315912"/>
          </a:xfrm>
          <a:prstGeom prst="rect">
            <a:avLst/>
          </a:prstGeom>
        </p:spPr>
        <p:txBody>
          <a:bodyPr/>
          <a:lstStyle>
            <a:lvl1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lang="en-GB" altLang="ko-KR" sz="2000" b="1" dirty="0" smtClean="0">
                <a:solidFill>
                  <a:srgbClr val="336699"/>
                </a:solidFill>
                <a:latin typeface="Corbel" pitchFamily="34" charset="0"/>
                <a:ea typeface="맑은 고딕" panose="020B0503020000020004" pitchFamily="50" charset="-127"/>
                <a:cs typeface="+mj-cs"/>
              </a:defRPr>
            </a:lvl1pPr>
            <a:lvl2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2pPr>
            <a:lvl3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3pPr>
            <a:lvl4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4pPr>
            <a:lvl5pPr algn="l" defTabSz="939800" rtl="0" eaLnBrk="0" fontAlgn="base" latinLnBrk="1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Corbel" pitchFamily="34" charset="0"/>
                <a:ea typeface="맑은 고딕" pitchFamily="50" charset="-127"/>
              </a:defRPr>
            </a:lvl5pPr>
            <a:lvl6pPr marL="4572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6pPr>
            <a:lvl7pPr marL="9144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7pPr>
            <a:lvl8pPr marL="13716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8pPr>
            <a:lvl9pPr marL="1828800" algn="l" defTabSz="939800" rtl="0" fontAlgn="base" latin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kumimoji="1" sz="2000" b="1">
                <a:solidFill>
                  <a:schemeClr val="bg2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defTabSz="939776">
              <a:defRPr/>
            </a:pPr>
            <a:r>
              <a:rPr lang="en-US" altLang="ko-KR" sz="2400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2400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산업용 제품 </a:t>
            </a:r>
            <a:r>
              <a:rPr lang="en-US" altLang="ko-KR" sz="2400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VOC</a:t>
            </a:r>
            <a:r>
              <a:rPr lang="ko-KR" altLang="en-US" sz="2400" dirty="0" smtClean="0">
                <a:solidFill>
                  <a:schemeClr val="tx1"/>
                </a:solidFill>
                <a:latin typeface="맑은 고딕" panose="020B0503020000020004" pitchFamily="50" charset="-127"/>
              </a:rPr>
              <a:t>요약본</a:t>
            </a:r>
            <a:endParaRPr lang="en-US" altLang="ko-KR" sz="2400" kern="0" dirty="0">
              <a:solidFill>
                <a:schemeClr val="tx1"/>
              </a:solidFill>
              <a:latin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2924944"/>
            <a:ext cx="4657725" cy="1189856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2267744" y="4114800"/>
            <a:ext cx="3312368" cy="136815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6113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0" hangingPunct="1">
          <a:lnSpc>
            <a:spcPct val="9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rgbClr val="010000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3_Office 테마">
  <a:themeElements>
    <a:clrScheme name="사용자 지정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39639D"/>
      </a:hlink>
      <a:folHlink>
        <a:srgbClr val="343434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16884</TotalTime>
  <Words>110</Words>
  <Application>Microsoft Office PowerPoint</Application>
  <PresentationFormat>화면 슬라이드 쇼(4:3)</PresentationFormat>
  <Paragraphs>24</Paragraphs>
  <Slides>1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1" baseType="lpstr">
      <vt:lpstr>Arial Unicode MS</vt:lpstr>
      <vt:lpstr>굴림</vt:lpstr>
      <vt:lpstr>나눔고딕</vt:lpstr>
      <vt:lpstr>맑은 고딕</vt:lpstr>
      <vt:lpstr>Arial</vt:lpstr>
      <vt:lpstr>Verdana</vt:lpstr>
      <vt:lpstr>Wingdings</vt:lpstr>
      <vt:lpstr>Custom Design</vt:lpstr>
      <vt:lpstr>13_Office 테마</vt:lpstr>
      <vt:lpstr>비트맵 이미지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SFA(영업 기회 관리) 개선안 </dc:title>
  <dc:creator>gbattery</dc:creator>
  <cp:lastModifiedBy>gbattery</cp:lastModifiedBy>
  <cp:revision>1761</cp:revision>
  <cp:lastPrinted>2020-04-27T23:28:35Z</cp:lastPrinted>
  <dcterms:created xsi:type="dcterms:W3CDTF">2014-12-22T07:44:03Z</dcterms:created>
  <dcterms:modified xsi:type="dcterms:W3CDTF">2020-10-16T05:58:28Z</dcterms:modified>
</cp:coreProperties>
</file>