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75" r:id="rId9"/>
    <p:sldId id="276" r:id="rId10"/>
    <p:sldId id="277" r:id="rId11"/>
    <p:sldId id="278" r:id="rId12"/>
    <p:sldId id="280" r:id="rId13"/>
    <p:sldId id="263" r:id="rId14"/>
    <p:sldId id="282" r:id="rId15"/>
    <p:sldId id="273" r:id="rId16"/>
    <p:sldId id="265" r:id="rId17"/>
    <p:sldId id="266" r:id="rId18"/>
    <p:sldId id="267" r:id="rId19"/>
    <p:sldId id="268" r:id="rId20"/>
    <p:sldId id="269" r:id="rId21"/>
    <p:sldId id="271" r:id="rId22"/>
    <p:sldId id="281" r:id="rId23"/>
    <p:sldId id="272" r:id="rId2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946" y="4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E54EBB-AB5E-488E-8E6B-250116761B01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3CC77-1121-4437-8655-6AADFA26940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50671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3CC77-1121-4437-8655-6AADFA269402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40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F3CC77-1121-4437-8655-6AADFA269402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6540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5547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7958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6452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0094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09935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7085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7172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12249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8096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92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370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71717A-B62B-4F16-AB01-33496C2F70F6}" type="datetimeFigureOut">
              <a:rPr lang="ko-KR" altLang="en-US" smtClean="0"/>
              <a:t>2015-10-05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41027-9092-420D-B22D-EC888D1FE23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19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11" Type="http://schemas.openxmlformats.org/officeDocument/2006/relationships/image" Target="../media/image39.png"/><Relationship Id="rId5" Type="http://schemas.openxmlformats.org/officeDocument/2006/relationships/image" Target="../media/image23.png"/><Relationship Id="rId10" Type="http://schemas.openxmlformats.org/officeDocument/2006/relationships/image" Target="../media/image38.png"/><Relationship Id="rId4" Type="http://schemas.openxmlformats.org/officeDocument/2006/relationships/image" Target="../media/image34.png"/><Relationship Id="rId9" Type="http://schemas.openxmlformats.org/officeDocument/2006/relationships/image" Target="../media/image3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>
                <a:solidFill>
                  <a:srgbClr val="0070C0"/>
                </a:solidFill>
              </a:rPr>
              <a:t>[FI] </a:t>
            </a:r>
            <a:r>
              <a:rPr lang="ko-KR" altLang="en-US" b="1" dirty="0">
                <a:solidFill>
                  <a:srgbClr val="0070C0"/>
                </a:solidFill>
              </a:rPr>
              <a:t>채권관리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221078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97152"/>
            <a:ext cx="5151567" cy="5410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72" y="2852936"/>
            <a:ext cx="5174429" cy="1944216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59"/>
          <a:stretch/>
        </p:blipFill>
        <p:spPr>
          <a:xfrm>
            <a:off x="456772" y="1188352"/>
            <a:ext cx="4032448" cy="14143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</a:t>
            </a:r>
            <a:r>
              <a:rPr lang="ko-KR" altLang="en-US" b="1" dirty="0">
                <a:solidFill>
                  <a:srgbClr val="0070C0"/>
                </a:solidFill>
              </a:rPr>
              <a:t>리</a:t>
            </a:r>
            <a:r>
              <a:rPr lang="ko-KR" altLang="en-US" b="1" dirty="0" smtClean="0">
                <a:solidFill>
                  <a:srgbClr val="0070C0"/>
                </a:solidFill>
              </a:rPr>
              <a:t>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1046119" y="190701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223628" y="1972453"/>
            <a:ext cx="2412268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FB70)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4472172" y="1411885"/>
            <a:ext cx="4601901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latin typeface="Batang"/>
                <a:cs typeface="Batang"/>
              </a:rPr>
              <a:t>고객송장 </a:t>
            </a:r>
            <a:r>
              <a:rPr lang="ko-KR" altLang="en-US" sz="1000" b="1" dirty="0">
                <a:latin typeface="Batang"/>
                <a:cs typeface="Batang"/>
              </a:rPr>
              <a:t>생성</a:t>
            </a:r>
            <a:endParaRPr lang="en-US" altLang="ko-KR" sz="1000" b="1" dirty="0">
              <a:latin typeface="Batang"/>
              <a:cs typeface="Batang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(FB01, 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B70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Cambria"/>
              </a:rPr>
              <a:t>증빙일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전표 유형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전표헤더텍스트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회사코드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통화</a:t>
            </a:r>
            <a:r>
              <a:rPr lang="en-US" altLang="ko-KR" sz="1000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Cambria"/>
              </a:rPr>
              <a:t>환율을 입력한다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해당 전표 유형은 </a:t>
            </a:r>
            <a:r>
              <a:rPr lang="ko-KR" altLang="en-US" sz="1000" dirty="0" err="1" smtClean="0">
                <a:latin typeface="+mj-lt"/>
                <a:cs typeface="Cambria"/>
              </a:rPr>
              <a:t>검색키를</a:t>
            </a:r>
            <a:r>
              <a:rPr lang="ko-KR" altLang="en-US" sz="1000" dirty="0" smtClean="0">
                <a:latin typeface="+mj-lt"/>
                <a:cs typeface="Cambria"/>
              </a:rPr>
              <a:t> 이용하여 검색한다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+mj-lt"/>
              <a:cs typeface="Cambri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56772" y="3573016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56772" y="4365104"/>
            <a:ext cx="766856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277130" y="3573016"/>
            <a:ext cx="494670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279143" y="357072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8024" y="3193406"/>
            <a:ext cx="2247254" cy="3207491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22" name="자유형 21"/>
          <p:cNvSpPr/>
          <p:nvPr/>
        </p:nvSpPr>
        <p:spPr>
          <a:xfrm rot="14980039" flipH="1">
            <a:off x="2926550" y="3449960"/>
            <a:ext cx="1153025" cy="1286030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448218" y="3550331"/>
            <a:ext cx="494670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448218" y="3767533"/>
            <a:ext cx="494670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34613" y="3577890"/>
            <a:ext cx="54607" cy="157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331470" y="3542819"/>
            <a:ext cx="2814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6</a:t>
            </a:r>
            <a:endParaRPr lang="ko-KR" altLang="en-US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298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921443"/>
              </p:ext>
            </p:extLst>
          </p:nvPr>
        </p:nvGraphicFramePr>
        <p:xfrm>
          <a:off x="1617728" y="5081237"/>
          <a:ext cx="1442104" cy="120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채무</a:t>
                      </a:r>
                      <a:r>
                        <a:rPr lang="en-US" altLang="ko-KR" sz="1100" dirty="0" smtClean="0"/>
                        <a:t>(AP)</a:t>
                      </a:r>
                      <a:r>
                        <a:rPr lang="ko-KR" altLang="en-US" sz="1100" dirty="0" smtClean="0"/>
                        <a:t>전표라인 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30541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21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22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29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31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32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39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509109"/>
              </p:ext>
            </p:extLst>
          </p:nvPr>
        </p:nvGraphicFramePr>
        <p:xfrm>
          <a:off x="135247" y="5064052"/>
          <a:ext cx="1442104" cy="1232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28803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채권</a:t>
                      </a:r>
                      <a:r>
                        <a:rPr lang="en-US" altLang="ko-KR" sz="1100" dirty="0" smtClean="0"/>
                        <a:t>(AR)</a:t>
                      </a:r>
                      <a:r>
                        <a:rPr lang="ko-KR" altLang="en-US" sz="1100" dirty="0" smtClean="0"/>
                        <a:t>전표라인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30541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01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02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09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11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12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19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FB70)</a:t>
            </a:r>
            <a:endParaRPr lang="ko-KR" altLang="en-US" sz="1200" dirty="0"/>
          </a:p>
        </p:txBody>
      </p:sp>
      <p:grpSp>
        <p:nvGrpSpPr>
          <p:cNvPr id="9" name="그룹 8"/>
          <p:cNvGrpSpPr/>
          <p:nvPr/>
        </p:nvGrpSpPr>
        <p:grpSpPr>
          <a:xfrm>
            <a:off x="421829" y="1375765"/>
            <a:ext cx="5688632" cy="3061347"/>
            <a:chOff x="395536" y="1484784"/>
            <a:chExt cx="5688632" cy="2485283"/>
          </a:xfrm>
        </p:grpSpPr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1484784"/>
              <a:ext cx="5688632" cy="1944216"/>
            </a:xfrm>
            <a:prstGeom prst="rect">
              <a:avLst/>
            </a:prstGeom>
          </p:spPr>
        </p:pic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536" y="3429000"/>
              <a:ext cx="5688632" cy="541067"/>
            </a:xfrm>
            <a:prstGeom prst="rect">
              <a:avLst/>
            </a:prstGeom>
          </p:spPr>
        </p:pic>
      </p:grpSp>
      <p:sp>
        <p:nvSpPr>
          <p:cNvPr id="17" name="타원 16"/>
          <p:cNvSpPr/>
          <p:nvPr/>
        </p:nvSpPr>
        <p:spPr>
          <a:xfrm>
            <a:off x="243358" y="402944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87624" y="4039750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57912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153543" y="1464987"/>
            <a:ext cx="2882954" cy="3182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3. </a:t>
            </a:r>
            <a:r>
              <a:rPr lang="ko-KR" altLang="en-US" sz="1000" dirty="0" smtClean="0">
                <a:latin typeface="+mj-lt"/>
                <a:cs typeface="Batang"/>
              </a:rPr>
              <a:t>전기 키를 입력하고 해당 계정을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dirty="0" smtClean="0">
                <a:latin typeface="+mj-lt"/>
                <a:cs typeface="Batang"/>
              </a:rPr>
              <a:t> 이용하여 입력한다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** </a:t>
            </a:r>
            <a:r>
              <a:rPr lang="ko-KR" altLang="en-US" sz="1000" dirty="0" smtClean="0">
                <a:latin typeface="+mj-lt"/>
                <a:cs typeface="Batang"/>
              </a:rPr>
              <a:t>전기 키</a:t>
            </a:r>
            <a:r>
              <a:rPr lang="en-US" altLang="ko-KR" sz="1000" dirty="0" smtClean="0">
                <a:latin typeface="+mj-lt"/>
                <a:cs typeface="Batang"/>
              </a:rPr>
              <a:t>(Posting Key) : </a:t>
            </a:r>
            <a:r>
              <a:rPr lang="ko-KR" altLang="en-US" sz="1000" dirty="0" smtClean="0">
                <a:latin typeface="+mj-lt"/>
                <a:cs typeface="Batang"/>
              </a:rPr>
              <a:t>전표의 각각의 라인항목에 입력하는 중요한 코드 값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전표를 생성할 때 전표의 라인항목에서 </a:t>
            </a:r>
            <a:r>
              <a:rPr lang="ko-KR" altLang="en-US" sz="1000" dirty="0" err="1" smtClean="0">
                <a:latin typeface="+mj-lt"/>
                <a:cs typeface="Batang"/>
              </a:rPr>
              <a:t>차변</a:t>
            </a:r>
            <a:r>
              <a:rPr lang="ko-KR" altLang="en-US" sz="1000" dirty="0" smtClean="0">
                <a:latin typeface="+mj-lt"/>
                <a:cs typeface="Batang"/>
              </a:rPr>
              <a:t> 및 대변 항목들을 입력할 때 반드시 전기 키를 입력해야 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EX)</a:t>
            </a:r>
            <a:r>
              <a:rPr lang="ko-KR" altLang="en-US" sz="1000" dirty="0" smtClean="0">
                <a:latin typeface="+mj-lt"/>
                <a:cs typeface="Batang"/>
              </a:rPr>
              <a:t>전기 키 값이 </a:t>
            </a:r>
            <a:r>
              <a:rPr lang="en-US" altLang="ko-KR" sz="1000" dirty="0" smtClean="0">
                <a:latin typeface="+mj-lt"/>
                <a:cs typeface="Batang"/>
              </a:rPr>
              <a:t>‘01’</a:t>
            </a:r>
            <a:r>
              <a:rPr lang="ko-KR" altLang="en-US" sz="1000" dirty="0" smtClean="0">
                <a:latin typeface="+mj-lt"/>
                <a:cs typeface="Batang"/>
              </a:rPr>
              <a:t>이라면 이 전표의 라인은 </a:t>
            </a:r>
            <a:r>
              <a:rPr lang="en-US" altLang="ko-KR" sz="1000" dirty="0" smtClean="0">
                <a:latin typeface="+mj-lt"/>
                <a:cs typeface="Batang"/>
              </a:rPr>
              <a:t>AR</a:t>
            </a:r>
            <a:r>
              <a:rPr lang="ko-KR" altLang="en-US" sz="1000" dirty="0" smtClean="0">
                <a:latin typeface="+mj-lt"/>
                <a:cs typeface="Batang"/>
              </a:rPr>
              <a:t>전표라인 중에 </a:t>
            </a:r>
            <a:r>
              <a:rPr lang="ko-KR" altLang="en-US" sz="1000" dirty="0" err="1" smtClean="0">
                <a:latin typeface="+mj-lt"/>
                <a:cs typeface="Batang"/>
              </a:rPr>
              <a:t>차변에</a:t>
            </a:r>
            <a:r>
              <a:rPr lang="ko-KR" altLang="en-US" sz="1000" dirty="0" smtClean="0">
                <a:latin typeface="+mj-lt"/>
                <a:cs typeface="Batang"/>
              </a:rPr>
              <a:t> 해당함 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** SGL </a:t>
            </a:r>
            <a:r>
              <a:rPr lang="en-US" altLang="ko-KR" sz="1000" dirty="0" err="1" smtClean="0">
                <a:latin typeface="+mj-lt"/>
                <a:cs typeface="Batang"/>
              </a:rPr>
              <a:t>Ind</a:t>
            </a:r>
            <a:r>
              <a:rPr lang="en-US" altLang="ko-KR" sz="1000" dirty="0" smtClean="0">
                <a:latin typeface="+mj-lt"/>
                <a:cs typeface="Batang"/>
              </a:rPr>
              <a:t> : </a:t>
            </a:r>
            <a:r>
              <a:rPr lang="ko-KR" altLang="en-US" sz="1000" dirty="0" smtClean="0">
                <a:latin typeface="+mj-lt"/>
                <a:cs typeface="Batang"/>
              </a:rPr>
              <a:t>선수금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선급금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어음 등에서 사용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 </a:t>
            </a:r>
            <a:endParaRPr lang="en-US" altLang="ko-KR" sz="1000" dirty="0">
              <a:latin typeface="+mj-lt"/>
              <a:cs typeface="Batang"/>
            </a:endParaRPr>
          </a:p>
        </p:txBody>
      </p:sp>
      <p:sp>
        <p:nvSpPr>
          <p:cNvPr id="22" name="자유형 21"/>
          <p:cNvSpPr/>
          <p:nvPr/>
        </p:nvSpPr>
        <p:spPr>
          <a:xfrm rot="12864758" flipH="1" flipV="1">
            <a:off x="366625" y="4342653"/>
            <a:ext cx="668215" cy="583651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915816" y="4042338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5992942"/>
              </p:ext>
            </p:extLst>
          </p:nvPr>
        </p:nvGraphicFramePr>
        <p:xfrm>
          <a:off x="3129896" y="5085184"/>
          <a:ext cx="1442104" cy="120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일반</a:t>
                      </a:r>
                      <a:r>
                        <a:rPr lang="en-US" altLang="ko-KR" sz="1100" dirty="0" smtClean="0"/>
                        <a:t>(GL)</a:t>
                      </a:r>
                      <a:r>
                        <a:rPr lang="ko-KR" altLang="en-US" sz="1100" dirty="0" smtClean="0"/>
                        <a:t>전표라인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6492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40</a:t>
                      </a:r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50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6866172"/>
              </p:ext>
            </p:extLst>
          </p:nvPr>
        </p:nvGraphicFramePr>
        <p:xfrm>
          <a:off x="4644008" y="5085184"/>
          <a:ext cx="1442104" cy="120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고정자산 전표라인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6492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70</a:t>
                      </a:r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75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" name="직사각형 30"/>
          <p:cNvSpPr/>
          <p:nvPr/>
        </p:nvSpPr>
        <p:spPr>
          <a:xfrm>
            <a:off x="1752883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266145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4788024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479322" y="4005384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324007"/>
            <a:ext cx="2340212" cy="269468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35" name="자유형 34"/>
          <p:cNvSpPr/>
          <p:nvPr/>
        </p:nvSpPr>
        <p:spPr>
          <a:xfrm rot="7105913" flipH="1" flipV="1">
            <a:off x="1761440" y="3065098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71600" y="3980760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50" dirty="0"/>
              <a:t>0</a:t>
            </a:r>
            <a:r>
              <a:rPr lang="en-US" altLang="ko-KR" sz="950" dirty="0" smtClean="0"/>
              <a:t>1</a:t>
            </a:r>
            <a:endParaRPr lang="ko-KR" altLang="en-US" sz="950" dirty="0"/>
          </a:p>
        </p:txBody>
      </p:sp>
      <p:sp>
        <p:nvSpPr>
          <p:cNvPr id="27" name="직사각형 26"/>
          <p:cNvSpPr/>
          <p:nvPr/>
        </p:nvSpPr>
        <p:spPr>
          <a:xfrm>
            <a:off x="153739" y="5553236"/>
            <a:ext cx="128976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663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FB70)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321" y="1340768"/>
            <a:ext cx="5472608" cy="4104456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67876" y="2784150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11859" y="3284984"/>
            <a:ext cx="44282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11859" y="3509392"/>
            <a:ext cx="44282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44134" y="5589240"/>
            <a:ext cx="8180588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4. </a:t>
            </a:r>
            <a:r>
              <a:rPr lang="ko-KR" altLang="en-US" sz="1000" dirty="0" smtClean="0">
                <a:latin typeface="+mj-lt"/>
                <a:cs typeface="Batang"/>
              </a:rPr>
              <a:t>항목</a:t>
            </a:r>
            <a:r>
              <a:rPr lang="en-US" altLang="ko-KR" sz="1000" dirty="0" smtClean="0">
                <a:latin typeface="+mj-lt"/>
                <a:cs typeface="Batang"/>
              </a:rPr>
              <a:t>1</a:t>
            </a:r>
            <a:r>
              <a:rPr lang="ko-KR" altLang="en-US" sz="1000" dirty="0" smtClean="0">
                <a:latin typeface="+mj-lt"/>
                <a:cs typeface="Batang"/>
              </a:rPr>
              <a:t>은 전기 키 </a:t>
            </a:r>
            <a:r>
              <a:rPr lang="en-US" altLang="ko-KR" sz="1000" dirty="0" smtClean="0">
                <a:latin typeface="+mj-lt"/>
                <a:cs typeface="Batang"/>
              </a:rPr>
              <a:t>‘01’</a:t>
            </a:r>
            <a:r>
              <a:rPr lang="ko-KR" altLang="en-US" sz="1000" dirty="0" smtClean="0">
                <a:latin typeface="+mj-lt"/>
                <a:cs typeface="Batang"/>
              </a:rPr>
              <a:t>로서 </a:t>
            </a:r>
            <a:r>
              <a:rPr lang="ko-KR" altLang="en-US" sz="1000" dirty="0" err="1" smtClean="0">
                <a:latin typeface="+mj-lt"/>
                <a:cs typeface="Batang"/>
              </a:rPr>
              <a:t>차변에</a:t>
            </a:r>
            <a:r>
              <a:rPr lang="ko-KR" altLang="en-US" sz="1000" dirty="0" smtClean="0">
                <a:latin typeface="+mj-lt"/>
                <a:cs typeface="Batang"/>
              </a:rPr>
              <a:t> 오는 </a:t>
            </a:r>
            <a:r>
              <a:rPr lang="en-US" altLang="ko-KR" sz="1000" dirty="0" smtClean="0">
                <a:latin typeface="+mj-lt"/>
                <a:cs typeface="Batang"/>
              </a:rPr>
              <a:t>‘</a:t>
            </a:r>
            <a:r>
              <a:rPr lang="ko-KR" altLang="en-US" sz="1000" dirty="0" smtClean="0">
                <a:latin typeface="+mj-lt"/>
                <a:cs typeface="Batang"/>
              </a:rPr>
              <a:t>외상매출금</a:t>
            </a:r>
            <a:r>
              <a:rPr lang="en-US" altLang="ko-KR" sz="1000" dirty="0" smtClean="0">
                <a:latin typeface="+mj-lt"/>
                <a:cs typeface="Batang"/>
              </a:rPr>
              <a:t>-</a:t>
            </a:r>
            <a:r>
              <a:rPr lang="ko-KR" altLang="en-US" sz="1000" dirty="0" smtClean="0">
                <a:latin typeface="+mj-lt"/>
                <a:cs typeface="Batang"/>
              </a:rPr>
              <a:t>국내</a:t>
            </a:r>
            <a:r>
              <a:rPr lang="en-US" altLang="ko-KR" sz="1000" dirty="0" smtClean="0">
                <a:latin typeface="+mj-lt"/>
                <a:cs typeface="Batang"/>
              </a:rPr>
              <a:t>’</a:t>
            </a:r>
            <a:r>
              <a:rPr lang="ko-KR" altLang="en-US" sz="1000" dirty="0" smtClean="0">
                <a:latin typeface="+mj-lt"/>
                <a:cs typeface="Batang"/>
              </a:rPr>
              <a:t>계정임을 알 수 있다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금액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사업영역</a:t>
            </a:r>
            <a:r>
              <a:rPr lang="en-US" altLang="ko-KR" sz="1000" dirty="0" smtClean="0">
                <a:latin typeface="+mj-lt"/>
                <a:cs typeface="Batang"/>
              </a:rPr>
              <a:t>(</a:t>
            </a:r>
            <a:r>
              <a:rPr lang="ko-KR" altLang="en-US" sz="1000" dirty="0" err="1" smtClean="0">
                <a:latin typeface="+mj-lt"/>
                <a:cs typeface="Batang"/>
              </a:rPr>
              <a:t>세방</a:t>
            </a:r>
            <a:r>
              <a:rPr lang="ko-KR" altLang="en-US" sz="100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익스프레스</a:t>
            </a:r>
            <a:r>
              <a:rPr lang="en-US" altLang="ko-KR" sz="1000" dirty="0" smtClean="0">
                <a:latin typeface="+mj-lt"/>
                <a:cs typeface="Batang"/>
              </a:rPr>
              <a:t>), </a:t>
            </a:r>
            <a:r>
              <a:rPr lang="ko-KR" altLang="en-US" sz="1000" dirty="0" smtClean="0">
                <a:latin typeface="+mj-lt"/>
                <a:cs typeface="Batang"/>
              </a:rPr>
              <a:t>지급 조건을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세금코드</a:t>
            </a:r>
            <a:r>
              <a:rPr lang="en-US" altLang="ko-KR" sz="1000" dirty="0" smtClean="0">
                <a:latin typeface="+mj-lt"/>
                <a:cs typeface="Batang"/>
              </a:rPr>
              <a:t>(</a:t>
            </a:r>
            <a:r>
              <a:rPr lang="ko-KR" altLang="en-US" sz="1000" dirty="0" smtClean="0">
                <a:latin typeface="+mj-lt"/>
                <a:cs typeface="Batang"/>
              </a:rPr>
              <a:t>매출부가세 선택</a:t>
            </a:r>
            <a:r>
              <a:rPr lang="en-US" altLang="ko-KR" sz="1000" dirty="0" smtClean="0">
                <a:latin typeface="+mj-lt"/>
                <a:cs typeface="Batang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는 필요 시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78" r="44030" b="6175"/>
          <a:stretch/>
        </p:blipFill>
        <p:spPr>
          <a:xfrm>
            <a:off x="1475656" y="3284984"/>
            <a:ext cx="1198533" cy="224408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>
          <a:xfrm>
            <a:off x="369431" y="277608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987824" y="3140968"/>
            <a:ext cx="44282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335814"/>
            <a:ext cx="2378592" cy="2635187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8" name="자유형 17"/>
          <p:cNvSpPr/>
          <p:nvPr/>
        </p:nvSpPr>
        <p:spPr>
          <a:xfrm rot="7105913" flipH="1" flipV="1">
            <a:off x="3561639" y="2190386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11859" y="2564905"/>
            <a:ext cx="1655885" cy="1552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710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FB70)</a:t>
            </a:r>
            <a:endParaRPr lang="ko-KR" altLang="en-US" sz="1200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268760"/>
            <a:ext cx="6192688" cy="381642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567876" y="4653136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398262" y="4656634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4139952" y="2204864"/>
            <a:ext cx="2448272" cy="317395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자유형 9"/>
          <p:cNvSpPr/>
          <p:nvPr/>
        </p:nvSpPr>
        <p:spPr>
          <a:xfrm rot="7105913" flipH="1" flipV="1">
            <a:off x="1779995" y="3607315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4134" y="5589240"/>
            <a:ext cx="8180588" cy="61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5. </a:t>
            </a:r>
            <a:r>
              <a:rPr lang="ko-KR" altLang="en-US" sz="1000" dirty="0" smtClean="0">
                <a:latin typeface="+mj-lt"/>
                <a:cs typeface="Batang"/>
              </a:rPr>
              <a:t>항목</a:t>
            </a:r>
            <a:r>
              <a:rPr lang="en-US" altLang="ko-KR" sz="1000" dirty="0" smtClean="0">
                <a:latin typeface="+mj-lt"/>
                <a:cs typeface="Batang"/>
              </a:rPr>
              <a:t>1</a:t>
            </a:r>
            <a:r>
              <a:rPr lang="ko-KR" altLang="en-US" sz="1000" dirty="0" smtClean="0">
                <a:latin typeface="+mj-lt"/>
                <a:cs typeface="Batang"/>
              </a:rPr>
              <a:t>에 대한 입력 후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대변에 오는 해당 전기 키와 계정을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계정은 검색 키를 이용하여 검색한다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567876" y="2348880"/>
            <a:ext cx="1915892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374013" y="2355237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10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12" y="1329291"/>
            <a:ext cx="5502117" cy="425994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FB70)</a:t>
            </a:r>
            <a:endParaRPr lang="ko-KR" altLang="en-US" sz="1200" dirty="0"/>
          </a:p>
        </p:txBody>
      </p:sp>
      <p:sp>
        <p:nvSpPr>
          <p:cNvPr id="7" name="타원 6"/>
          <p:cNvSpPr/>
          <p:nvPr/>
        </p:nvSpPr>
        <p:spPr>
          <a:xfrm>
            <a:off x="514116" y="290083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92194" y="2893435"/>
            <a:ext cx="1915892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692194" y="2420888"/>
            <a:ext cx="2493975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44134" y="5589240"/>
            <a:ext cx="8180588" cy="11439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6. </a:t>
            </a:r>
            <a:r>
              <a:rPr lang="ko-KR" altLang="en-US" sz="1000" dirty="0" smtClean="0">
                <a:latin typeface="+mj-lt"/>
                <a:cs typeface="Batang"/>
              </a:rPr>
              <a:t>금액을 </a:t>
            </a:r>
            <a:r>
              <a:rPr lang="ko-KR" altLang="en-US" sz="1000" dirty="0" err="1" smtClean="0">
                <a:latin typeface="+mj-lt"/>
                <a:cs typeface="Batang"/>
              </a:rPr>
              <a:t>차변과</a:t>
            </a:r>
            <a:r>
              <a:rPr lang="ko-KR" altLang="en-US" sz="1000" dirty="0" smtClean="0">
                <a:latin typeface="+mj-lt"/>
                <a:cs typeface="Batang"/>
              </a:rPr>
              <a:t> 동일한 금액이 되도록 입력하고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사업영역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코스트 센터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손익센터를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세금 코드는 필요 시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사업 영역과 손익 센터는 </a:t>
            </a:r>
            <a:r>
              <a:rPr lang="en-US" altLang="ko-KR" sz="1000" dirty="0" smtClean="0">
                <a:latin typeface="+mj-lt"/>
                <a:cs typeface="Batang"/>
              </a:rPr>
              <a:t>‘</a:t>
            </a:r>
            <a:r>
              <a:rPr lang="ko-KR" altLang="en-US" sz="1000" dirty="0" smtClean="0">
                <a:latin typeface="+mj-lt"/>
                <a:cs typeface="Batang"/>
              </a:rPr>
              <a:t>㈜ </a:t>
            </a:r>
            <a:r>
              <a:rPr lang="ko-KR" altLang="en-US" sz="1000" dirty="0" err="1" smtClean="0">
                <a:latin typeface="+mj-lt"/>
                <a:cs typeface="Batang"/>
              </a:rPr>
              <a:t>세방익스프레스</a:t>
            </a:r>
            <a:r>
              <a:rPr lang="en-US" altLang="ko-KR" sz="1000" dirty="0" smtClean="0">
                <a:latin typeface="+mj-lt"/>
                <a:cs typeface="Batang"/>
              </a:rPr>
              <a:t>’</a:t>
            </a:r>
            <a:r>
              <a:rPr lang="ko-KR" altLang="en-US" sz="1000" dirty="0" smtClean="0">
                <a:latin typeface="+mj-lt"/>
                <a:cs typeface="Batang"/>
              </a:rPr>
              <a:t> 하나이기 때문에 이를 선택하면 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코스트 센터는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dirty="0" smtClean="0">
                <a:latin typeface="+mj-lt"/>
                <a:cs typeface="Batang"/>
              </a:rPr>
              <a:t> 이용하여 해당 코스트 센터를 선택한다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24"/>
          <a:stretch/>
        </p:blipFill>
        <p:spPr>
          <a:xfrm>
            <a:off x="4140090" y="1781443"/>
            <a:ext cx="2277963" cy="2994758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2" name="자유형 11"/>
          <p:cNvSpPr/>
          <p:nvPr/>
        </p:nvSpPr>
        <p:spPr>
          <a:xfrm rot="7105913" flipH="1" flipV="1">
            <a:off x="2326731" y="3046757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106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FB70)</a:t>
            </a:r>
            <a:endParaRPr lang="ko-KR" altLang="en-US" sz="12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5" t="8061" r="78033" b="38292"/>
          <a:stretch/>
        </p:blipFill>
        <p:spPr bwMode="auto">
          <a:xfrm>
            <a:off x="251520" y="1484784"/>
            <a:ext cx="5400600" cy="25202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직사각형 7"/>
          <p:cNvSpPr/>
          <p:nvPr/>
        </p:nvSpPr>
        <p:spPr>
          <a:xfrm>
            <a:off x="528292" y="1910024"/>
            <a:ext cx="1915892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429000"/>
            <a:ext cx="6759526" cy="310923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5724128" y="1385431"/>
            <a:ext cx="3240360" cy="2259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7. </a:t>
            </a:r>
            <a:r>
              <a:rPr lang="ko-KR" altLang="en-US" sz="1000" dirty="0" smtClean="0">
                <a:latin typeface="+mj-lt"/>
                <a:cs typeface="Batang"/>
              </a:rPr>
              <a:t>시뮬레이션을 통해 생성한 고객송장을 확인할 수 있다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**</a:t>
            </a:r>
            <a:r>
              <a:rPr lang="ko-KR" altLang="en-US" sz="1000" dirty="0" smtClean="0">
                <a:latin typeface="+mj-lt"/>
                <a:cs typeface="Batang"/>
              </a:rPr>
              <a:t>대변에 오는 계정의 금액은 금액 뒤에 </a:t>
            </a:r>
            <a:r>
              <a:rPr lang="en-US" altLang="ko-KR" sz="1000" dirty="0" smtClean="0">
                <a:latin typeface="+mj-lt"/>
                <a:cs typeface="Batang"/>
              </a:rPr>
              <a:t>–</a:t>
            </a:r>
            <a:r>
              <a:rPr lang="ko-KR" altLang="en-US" sz="1000" dirty="0" smtClean="0">
                <a:latin typeface="+mj-lt"/>
                <a:cs typeface="Batang"/>
              </a:rPr>
              <a:t>가 붙는다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8. </a:t>
            </a:r>
            <a:r>
              <a:rPr lang="ko-KR" altLang="en-US" sz="1000" dirty="0" smtClean="0">
                <a:latin typeface="+mj-lt"/>
                <a:cs typeface="Batang"/>
              </a:rPr>
              <a:t>저장버튼을 누름으로써 전표를 전기한다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저장버튼을 누르면 화면 맨 아래에 전기 되었음을 알린다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dirty="0" smtClean="0">
              <a:latin typeface="+mj-lt"/>
              <a:cs typeface="Batang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43995" y="191002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79660" y="5589240"/>
            <a:ext cx="6248723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3131840" y="378904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8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345093" y="3748177"/>
            <a:ext cx="261927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9" t="50000" r="7641"/>
          <a:stretch/>
        </p:blipFill>
        <p:spPr>
          <a:xfrm>
            <a:off x="1753534" y="6301028"/>
            <a:ext cx="2467647" cy="220999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2286867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FB01,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FB70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335" y="1196752"/>
            <a:ext cx="5888460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467543" y="5977186"/>
            <a:ext cx="1601721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kern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고객송장생성 입력 화면 </a:t>
            </a:r>
            <a:endParaRPr lang="ko-KR" altLang="en-US" sz="1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4" t="19000" r="14147" b="34684"/>
          <a:stretch/>
        </p:blipFill>
        <p:spPr bwMode="auto">
          <a:xfrm>
            <a:off x="1432319" y="3405092"/>
            <a:ext cx="568641" cy="119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" t="30572"/>
          <a:stretch/>
        </p:blipFill>
        <p:spPr bwMode="auto">
          <a:xfrm>
            <a:off x="1411071" y="4365104"/>
            <a:ext cx="2100570" cy="299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7050"/>
          <a:stretch/>
        </p:blipFill>
        <p:spPr bwMode="auto">
          <a:xfrm>
            <a:off x="2555776" y="1844824"/>
            <a:ext cx="561975" cy="176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907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FB01,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FB70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grpSp>
        <p:nvGrpSpPr>
          <p:cNvPr id="21" name="그룹 20"/>
          <p:cNvGrpSpPr/>
          <p:nvPr/>
        </p:nvGrpSpPr>
        <p:grpSpPr>
          <a:xfrm>
            <a:off x="339725" y="1292225"/>
            <a:ext cx="5118099" cy="3919851"/>
            <a:chOff x="339725" y="1292225"/>
            <a:chExt cx="5118099" cy="3919851"/>
          </a:xfrm>
        </p:grpSpPr>
        <p:pic>
          <p:nvPicPr>
            <p:cNvPr id="22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339725" y="1292225"/>
              <a:ext cx="5118099" cy="39198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638300" y="3400425"/>
              <a:ext cx="1314450" cy="419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5" name="직사각형 24"/>
          <p:cNvSpPr/>
          <p:nvPr/>
        </p:nvSpPr>
        <p:spPr>
          <a:xfrm>
            <a:off x="1649186" y="2598964"/>
            <a:ext cx="1322614" cy="182336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1649186" y="2808513"/>
            <a:ext cx="817789" cy="18233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649186" y="3808637"/>
            <a:ext cx="379639" cy="201387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1649186" y="4027713"/>
            <a:ext cx="3418114" cy="1918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6083" y="3928198"/>
            <a:ext cx="3186543" cy="14933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직사각형 30"/>
          <p:cNvSpPr/>
          <p:nvPr/>
        </p:nvSpPr>
        <p:spPr>
          <a:xfrm>
            <a:off x="3144611" y="3619500"/>
            <a:ext cx="1617889" cy="190500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250" y="3167063"/>
            <a:ext cx="13906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직사각형 32"/>
          <p:cNvSpPr/>
          <p:nvPr/>
        </p:nvSpPr>
        <p:spPr>
          <a:xfrm>
            <a:off x="1649186" y="3199038"/>
            <a:ext cx="1198789" cy="19186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1644650" y="3418113"/>
            <a:ext cx="1270000" cy="1728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1644650" y="3618138"/>
            <a:ext cx="1270000" cy="1728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2588" y="1984664"/>
            <a:ext cx="1653883" cy="1405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타원 37"/>
          <p:cNvSpPr/>
          <p:nvPr/>
        </p:nvSpPr>
        <p:spPr>
          <a:xfrm>
            <a:off x="1464316" y="260854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39" name="타원 38"/>
          <p:cNvSpPr/>
          <p:nvPr/>
        </p:nvSpPr>
        <p:spPr>
          <a:xfrm>
            <a:off x="1464316" y="282190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0" name="타원 39"/>
          <p:cNvSpPr/>
          <p:nvPr/>
        </p:nvSpPr>
        <p:spPr>
          <a:xfrm>
            <a:off x="1464316" y="32105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1464316" y="34238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2" name="타원 41"/>
          <p:cNvSpPr/>
          <p:nvPr/>
        </p:nvSpPr>
        <p:spPr>
          <a:xfrm>
            <a:off x="1464316" y="361438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3" name="타원 42"/>
          <p:cNvSpPr/>
          <p:nvPr/>
        </p:nvSpPr>
        <p:spPr>
          <a:xfrm>
            <a:off x="1464316" y="38201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4" name="타원 43"/>
          <p:cNvSpPr/>
          <p:nvPr/>
        </p:nvSpPr>
        <p:spPr>
          <a:xfrm>
            <a:off x="1464316" y="402586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8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45" name="타원 44"/>
          <p:cNvSpPr/>
          <p:nvPr/>
        </p:nvSpPr>
        <p:spPr>
          <a:xfrm>
            <a:off x="4786636" y="3629623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cxnSp>
        <p:nvCxnSpPr>
          <p:cNvPr id="46" name="꺾인 연결선 30"/>
          <p:cNvCxnSpPr>
            <a:stCxn id="28" idx="3"/>
          </p:cNvCxnSpPr>
          <p:nvPr/>
        </p:nvCxnSpPr>
        <p:spPr>
          <a:xfrm>
            <a:off x="2028825" y="3909331"/>
            <a:ext cx="530545" cy="455773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꺾인 연결선 30"/>
          <p:cNvCxnSpPr>
            <a:stCxn id="31" idx="2"/>
            <a:endCxn id="30" idx="1"/>
          </p:cNvCxnSpPr>
          <p:nvPr/>
        </p:nvCxnSpPr>
        <p:spPr>
          <a:xfrm rot="16200000" flipH="1">
            <a:off x="3707395" y="4056160"/>
            <a:ext cx="864849" cy="372527"/>
          </a:xfrm>
          <a:prstGeom prst="bentConnector2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꺾인 연결선 30"/>
          <p:cNvCxnSpPr>
            <a:stCxn id="33" idx="3"/>
            <a:endCxn id="36" idx="1"/>
          </p:cNvCxnSpPr>
          <p:nvPr/>
        </p:nvCxnSpPr>
        <p:spPr>
          <a:xfrm flipV="1">
            <a:off x="2847975" y="2687350"/>
            <a:ext cx="744613" cy="607619"/>
          </a:xfrm>
          <a:prstGeom prst="bentConnector3">
            <a:avLst>
              <a:gd name="adj1" fmla="val 50000"/>
            </a:avLst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직사각형 48"/>
          <p:cNvSpPr/>
          <p:nvPr/>
        </p:nvSpPr>
        <p:spPr>
          <a:xfrm>
            <a:off x="5634575" y="1292225"/>
            <a:ext cx="3257905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기본데이터</a:t>
            </a:r>
            <a:endParaRPr lang="en-US" altLang="ko-KR" sz="1000" b="1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kern="0" dirty="0" err="1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검색키를</a:t>
            </a:r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이용하여 고객 입력</a:t>
            </a:r>
            <a:endParaRPr lang="en-US" altLang="ko-KR" sz="1000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송장일자 </a:t>
            </a:r>
            <a:r>
              <a:rPr lang="en-US" altLang="ko-KR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세금계산서 일자</a:t>
            </a:r>
            <a:endParaRPr lang="en-US" altLang="ko-KR" sz="1000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전표유형 </a:t>
            </a:r>
            <a:r>
              <a:rPr lang="en-US" altLang="ko-KR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t>해당 건에 맞는 유형 선택</a:t>
            </a:r>
            <a:endParaRPr lang="en-US" altLang="ko-KR" sz="1000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/>
              <a:t>금액</a:t>
            </a:r>
            <a:r>
              <a:rPr lang="en-US" altLang="ko-KR" sz="1000" dirty="0"/>
              <a:t>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총액</a:t>
            </a:r>
            <a:r>
              <a:rPr lang="en-US" altLang="ko-KR" sz="1000" dirty="0" smtClean="0"/>
              <a:t>(</a:t>
            </a:r>
            <a:r>
              <a:rPr lang="ko-KR" altLang="en-US" sz="1000" dirty="0" smtClean="0"/>
              <a:t>공급가액</a:t>
            </a:r>
            <a:r>
              <a:rPr lang="en-US" altLang="ko-KR" sz="1000" dirty="0" smtClean="0"/>
              <a:t>+</a:t>
            </a:r>
            <a:r>
              <a:rPr lang="ko-KR" altLang="en-US" sz="1000" dirty="0" smtClean="0"/>
              <a:t>세액</a:t>
            </a:r>
            <a:r>
              <a:rPr lang="en-US" altLang="ko-KR" sz="1000" dirty="0" smtClean="0"/>
              <a:t>)</a:t>
            </a: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/>
              <a:t>세액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부가가치세액</a:t>
            </a:r>
            <a:endParaRPr lang="en-US" altLang="ko-KR" sz="10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en-US" altLang="ko-KR" sz="1000" dirty="0" smtClean="0"/>
              <a:t>Tax code : </a:t>
            </a:r>
            <a:r>
              <a:rPr lang="ko-KR" altLang="en-US" sz="1000" dirty="0" smtClean="0"/>
              <a:t>매출부가세 선택지정 </a:t>
            </a:r>
            <a:endParaRPr lang="en-US" altLang="ko-KR" sz="10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/>
              <a:t>사업장</a:t>
            </a:r>
            <a:r>
              <a:rPr lang="en-US" altLang="ko-KR" sz="1000" dirty="0" smtClean="0"/>
              <a:t>/</a:t>
            </a:r>
            <a:r>
              <a:rPr lang="ko-KR" altLang="en-US" sz="1000" dirty="0" smtClean="0"/>
              <a:t>섹션코드  </a:t>
            </a:r>
            <a:r>
              <a:rPr lang="en-US" altLang="ko-KR" sz="1000" dirty="0" smtClean="0"/>
              <a:t>: </a:t>
            </a:r>
            <a:r>
              <a:rPr lang="ko-KR" altLang="en-US" sz="1000" dirty="0" smtClean="0"/>
              <a:t>해당 사업장</a:t>
            </a:r>
            <a:r>
              <a:rPr lang="en-US" altLang="ko-KR" sz="1000" dirty="0" smtClean="0"/>
              <a:t>, </a:t>
            </a:r>
            <a:r>
              <a:rPr lang="ko-KR" altLang="en-US" sz="1000" dirty="0" smtClean="0"/>
              <a:t>섹션코드 지정</a:t>
            </a:r>
            <a:endParaRPr lang="en-US" altLang="ko-KR" sz="10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/>
              <a:t>텍스트 </a:t>
            </a:r>
            <a:r>
              <a:rPr lang="en-US" altLang="ko-KR" sz="1000" dirty="0" smtClean="0"/>
              <a:t>: Description </a:t>
            </a:r>
            <a:r>
              <a:rPr lang="ko-KR" altLang="en-US" sz="1000" dirty="0" smtClean="0"/>
              <a:t>입력  </a:t>
            </a:r>
            <a:endParaRPr lang="en-US" altLang="ko-KR" sz="10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endParaRPr lang="en-US" altLang="ko-KR" sz="1000" dirty="0" smtClean="0"/>
          </a:p>
          <a:p>
            <a:pPr marL="228600" indent="-228600">
              <a:lnSpc>
                <a:spcPct val="150000"/>
              </a:lnSpc>
              <a:buAutoNum type="arabicPeriod"/>
            </a:pPr>
            <a:endParaRPr lang="ko-KR" altLang="en-US" sz="1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7854" y="4376681"/>
            <a:ext cx="2047875" cy="1703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1658985" y="3820124"/>
            <a:ext cx="369840" cy="16715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619672" y="3789040"/>
            <a:ext cx="5278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/>
              <a:t>610</a:t>
            </a:r>
            <a:endParaRPr lang="ko-KR" altLang="en-US" sz="1000" dirty="0"/>
          </a:p>
        </p:txBody>
      </p:sp>
      <p:pic>
        <p:nvPicPr>
          <p:cNvPr id="53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7050"/>
          <a:stretch/>
        </p:blipFill>
        <p:spPr bwMode="auto">
          <a:xfrm>
            <a:off x="2360295" y="1340768"/>
            <a:ext cx="561975" cy="176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351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FB01,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FB70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sp>
        <p:nvSpPr>
          <p:cNvPr id="3" name="직사각형 2"/>
          <p:cNvSpPr/>
          <p:nvPr/>
        </p:nvSpPr>
        <p:spPr>
          <a:xfrm>
            <a:off x="6300192" y="2437001"/>
            <a:ext cx="4572000" cy="1208023"/>
          </a:xfrm>
          <a:prstGeom prst="rect">
            <a:avLst/>
          </a:prstGeom>
        </p:spPr>
        <p:txBody>
          <a:bodyPr>
            <a:spAutoFit/>
          </a:bodyPr>
          <a:lstStyle/>
          <a:p>
            <a:pPr marL="76835" lvl="0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solidFill>
                  <a:prstClr val="black"/>
                </a:solidFill>
                <a:cs typeface="Batang"/>
              </a:rPr>
              <a:t>지급</a:t>
            </a:r>
            <a:endParaRPr lang="en-US" altLang="ko-KR" sz="1000" b="1" dirty="0" smtClean="0">
              <a:solidFill>
                <a:prstClr val="black"/>
              </a:solidFill>
              <a:cs typeface="Batang"/>
            </a:endParaRPr>
          </a:p>
          <a:p>
            <a:pPr marL="76835" lvl="0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고객마스터 기준으로 기본설정</a:t>
            </a:r>
            <a:endParaRPr lang="en-US" altLang="ko-KR" sz="1000" dirty="0">
              <a:solidFill>
                <a:prstClr val="black"/>
              </a:solidFill>
              <a:cs typeface="Batang"/>
            </a:endParaRPr>
          </a:p>
          <a:p>
            <a:pPr marL="76835" lvl="0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필요 시 변경 적용 가능 </a:t>
            </a:r>
            <a:endParaRPr lang="en-US" altLang="ko-KR" sz="1000" dirty="0" smtClean="0">
              <a:solidFill>
                <a:prstClr val="black"/>
              </a:solidFill>
              <a:cs typeface="Batang"/>
            </a:endParaRPr>
          </a:p>
          <a:p>
            <a:pPr marL="76835" lvl="0">
              <a:lnSpc>
                <a:spcPct val="150000"/>
              </a:lnSpc>
              <a:spcBef>
                <a:spcPts val="495"/>
              </a:spcBef>
            </a:pPr>
            <a:endParaRPr lang="en-US" altLang="ko-KR" sz="1000" dirty="0">
              <a:solidFill>
                <a:prstClr val="black"/>
              </a:solidFill>
              <a:cs typeface="Batang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67294"/>
            <a:ext cx="518160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그림 1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526"/>
          <a:stretch/>
        </p:blipFill>
        <p:spPr>
          <a:xfrm>
            <a:off x="4788024" y="1700808"/>
            <a:ext cx="1393778" cy="143796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5" name="자유형 14"/>
          <p:cNvSpPr/>
          <p:nvPr/>
        </p:nvSpPr>
        <p:spPr>
          <a:xfrm rot="13270356" flipH="1">
            <a:off x="3880441" y="2213862"/>
            <a:ext cx="657216" cy="808537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22" r="37426" b="3448"/>
          <a:stretch/>
        </p:blipFill>
        <p:spPr>
          <a:xfrm>
            <a:off x="4722544" y="4024694"/>
            <a:ext cx="2112477" cy="2397968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7" t="7079" r="31131"/>
          <a:stretch/>
        </p:blipFill>
        <p:spPr>
          <a:xfrm>
            <a:off x="1691680" y="4077072"/>
            <a:ext cx="1242940" cy="1257484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9" name="자유형 18"/>
          <p:cNvSpPr/>
          <p:nvPr/>
        </p:nvSpPr>
        <p:spPr>
          <a:xfrm rot="16200000" flipH="1">
            <a:off x="896951" y="3667277"/>
            <a:ext cx="820662" cy="48812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자유형 19"/>
          <p:cNvSpPr/>
          <p:nvPr/>
        </p:nvSpPr>
        <p:spPr>
          <a:xfrm rot="18277747" flipH="1">
            <a:off x="4054206" y="3591036"/>
            <a:ext cx="656207" cy="833612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39552" y="3292429"/>
            <a:ext cx="523668" cy="2085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934620" y="2409552"/>
            <a:ext cx="557260" cy="20857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2934620" y="3292428"/>
            <a:ext cx="557260" cy="20305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026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FB01,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FB70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725" y="1292225"/>
            <a:ext cx="5093919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5508104" y="1556792"/>
            <a:ext cx="4572000" cy="913070"/>
          </a:xfrm>
          <a:prstGeom prst="rect">
            <a:avLst/>
          </a:prstGeom>
        </p:spPr>
        <p:txBody>
          <a:bodyPr>
            <a:spAutoFit/>
          </a:bodyPr>
          <a:lstStyle/>
          <a:p>
            <a:pPr marL="76835" lvl="0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solidFill>
                  <a:prstClr val="black"/>
                </a:solidFill>
                <a:cs typeface="Batang"/>
              </a:rPr>
              <a:t>세부사항</a:t>
            </a:r>
            <a:endParaRPr lang="en-US" altLang="ko-KR" sz="1000" b="1" dirty="0" smtClean="0">
              <a:solidFill>
                <a:prstClr val="black"/>
              </a:solidFill>
              <a:cs typeface="Batang"/>
            </a:endParaRPr>
          </a:p>
          <a:p>
            <a:pPr marL="305435" lvl="0" indent="-228600">
              <a:lnSpc>
                <a:spcPct val="150000"/>
              </a:lnSpc>
              <a:spcBef>
                <a:spcPts val="495"/>
              </a:spcBef>
              <a:buAutoNum type="arabicPeriod"/>
            </a:pP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헤더텍스트 </a:t>
            </a:r>
            <a:r>
              <a:rPr lang="en-US" altLang="ko-KR" sz="1000" dirty="0" smtClean="0">
                <a:solidFill>
                  <a:prstClr val="black"/>
                </a:solidFill>
                <a:cs typeface="Batang"/>
              </a:rPr>
              <a:t>: Description </a:t>
            </a: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입력</a:t>
            </a:r>
            <a:endParaRPr lang="en-US" altLang="ko-KR" sz="1000" dirty="0" smtClean="0">
              <a:solidFill>
                <a:prstClr val="black"/>
              </a:solidFill>
              <a:cs typeface="Batang"/>
            </a:endParaRPr>
          </a:p>
          <a:p>
            <a:pPr marL="305435" lvl="0" indent="-228600">
              <a:lnSpc>
                <a:spcPct val="150000"/>
              </a:lnSpc>
              <a:spcBef>
                <a:spcPts val="495"/>
              </a:spcBef>
              <a:buAutoNum type="arabicPeriod"/>
            </a:pP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사업영역 </a:t>
            </a:r>
            <a:r>
              <a:rPr lang="en-US" altLang="ko-KR" sz="1000" dirty="0" smtClean="0">
                <a:solidFill>
                  <a:prstClr val="black"/>
                </a:solidFill>
                <a:cs typeface="Batang"/>
              </a:rPr>
              <a:t>: 6000 </a:t>
            </a: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㈜</a:t>
            </a:r>
            <a:r>
              <a:rPr lang="ko-KR" altLang="en-US" sz="1000" dirty="0" err="1" smtClean="0">
                <a:solidFill>
                  <a:prstClr val="black"/>
                </a:solidFill>
                <a:cs typeface="Batang"/>
              </a:rPr>
              <a:t>세방익스프레스</a:t>
            </a:r>
            <a:r>
              <a:rPr lang="ko-KR" altLang="en-US" sz="1000" dirty="0" smtClean="0">
                <a:solidFill>
                  <a:prstClr val="black"/>
                </a:solidFill>
                <a:cs typeface="Batang"/>
              </a:rPr>
              <a:t> 입력 </a:t>
            </a:r>
            <a:endParaRPr lang="en-US" altLang="ko-KR" sz="1000" dirty="0" smtClean="0">
              <a:solidFill>
                <a:prstClr val="black"/>
              </a:solidFill>
              <a:cs typeface="Batang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111025" y="302418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281146" y="2996952"/>
            <a:ext cx="1728192" cy="191861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22" t="24343" r="1358"/>
          <a:stretch/>
        </p:blipFill>
        <p:spPr bwMode="auto">
          <a:xfrm>
            <a:off x="3195262" y="2942196"/>
            <a:ext cx="2238382" cy="2275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8" t="70526" r="68146" b="14737"/>
          <a:stretch/>
        </p:blipFill>
        <p:spPr bwMode="auto">
          <a:xfrm>
            <a:off x="474388" y="4036919"/>
            <a:ext cx="1418731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3" t="34524" r="13112" b="18809"/>
          <a:stretch/>
        </p:blipFill>
        <p:spPr bwMode="auto">
          <a:xfrm>
            <a:off x="1281146" y="3222478"/>
            <a:ext cx="370840" cy="17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타원 14"/>
          <p:cNvSpPr/>
          <p:nvPr/>
        </p:nvSpPr>
        <p:spPr>
          <a:xfrm>
            <a:off x="1111025" y="323199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281146" y="3235782"/>
            <a:ext cx="509179" cy="17035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ln w="285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7050"/>
          <a:stretch/>
        </p:blipFill>
        <p:spPr bwMode="auto">
          <a:xfrm>
            <a:off x="2353841" y="1364784"/>
            <a:ext cx="561975" cy="176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154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FF0000"/>
                </a:solidFill>
              </a:rPr>
              <a:t>[FI] </a:t>
            </a:r>
            <a:r>
              <a:rPr lang="ko-KR" altLang="en-US" b="1" dirty="0" smtClean="0">
                <a:solidFill>
                  <a:srgbClr val="FF0000"/>
                </a:solidFill>
              </a:rPr>
              <a:t>채권관리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생성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FB01,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FB70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grpSp>
        <p:nvGrpSpPr>
          <p:cNvPr id="18" name="그룹 17"/>
          <p:cNvGrpSpPr/>
          <p:nvPr/>
        </p:nvGrpSpPr>
        <p:grpSpPr>
          <a:xfrm>
            <a:off x="339726" y="1844824"/>
            <a:ext cx="5089524" cy="4165600"/>
            <a:chOff x="339726" y="1292226"/>
            <a:chExt cx="5089524" cy="4165600"/>
          </a:xfrm>
        </p:grpSpPr>
        <p:grpSp>
          <p:nvGrpSpPr>
            <p:cNvPr id="19" name="그룹 18"/>
            <p:cNvGrpSpPr/>
            <p:nvPr/>
          </p:nvGrpSpPr>
          <p:grpSpPr>
            <a:xfrm>
              <a:off x="339726" y="1292226"/>
              <a:ext cx="5089524" cy="4165600"/>
              <a:chOff x="339726" y="1292226"/>
              <a:chExt cx="5089524" cy="4165600"/>
            </a:xfrm>
          </p:grpSpPr>
          <p:pic>
            <p:nvPicPr>
              <p:cNvPr id="21" name="Picture 2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339726" y="1292226"/>
                <a:ext cx="5089524" cy="41656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2" name="Picture 2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166813" y="2643189"/>
                <a:ext cx="852487" cy="1410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20" name="Picture 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71575" y="2500314"/>
              <a:ext cx="885825" cy="1516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9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4" t="19000" r="14147" b="34684"/>
          <a:stretch/>
        </p:blipFill>
        <p:spPr bwMode="auto">
          <a:xfrm>
            <a:off x="1190943" y="2814230"/>
            <a:ext cx="505817" cy="11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4" t="19000" r="14147" b="34684"/>
          <a:stretch/>
        </p:blipFill>
        <p:spPr bwMode="auto">
          <a:xfrm>
            <a:off x="1190149" y="2944183"/>
            <a:ext cx="505817" cy="10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192704" y="3341927"/>
            <a:ext cx="212705" cy="898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TextBox 30"/>
          <p:cNvSpPr txBox="1"/>
          <p:nvPr/>
        </p:nvSpPr>
        <p:spPr>
          <a:xfrm>
            <a:off x="1120696" y="3289291"/>
            <a:ext cx="52788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700" dirty="0" smtClean="0"/>
              <a:t>610</a:t>
            </a:r>
            <a:endParaRPr lang="ko-KR" altLang="en-US" sz="700" dirty="0"/>
          </a:p>
        </p:txBody>
      </p:sp>
      <p:sp>
        <p:nvSpPr>
          <p:cNvPr id="3" name="직사각형 2"/>
          <p:cNvSpPr/>
          <p:nvPr/>
        </p:nvSpPr>
        <p:spPr>
          <a:xfrm>
            <a:off x="5454352" y="1344752"/>
            <a:ext cx="35821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0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전표아이템 </a:t>
            </a:r>
            <a:endParaRPr lang="en-US" altLang="ko-KR" sz="10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G/L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계정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해당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G/L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계정을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검색키를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이용하여 입력 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금액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전표통화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 :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윤고딕130"/>
              </a:rPr>
              <a:t>공급가액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3.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코스트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윤고딕130"/>
              </a:rPr>
              <a:t>센터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윤고딕130"/>
              </a:rPr>
              <a:t>사업계획 예산이 수립된 부서로 코스트 센터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지정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**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코스트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윤고딕130"/>
              </a:rPr>
              <a:t>센터 지정하면 사업영역 및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손익센터가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자동으로 </a:t>
            </a:r>
            <a:r>
              <a:rPr lang="ko-KR" altLang="en-US" sz="1000" dirty="0">
                <a:latin typeface="맑은 고딕" pitchFamily="50" charset="-127"/>
                <a:ea typeface="맑은 고딕" pitchFamily="50" charset="-127"/>
                <a:cs typeface="윤고딕130"/>
              </a:rPr>
              <a:t>설정 됨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fontAlgn="base" latinLnBrk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  <a:cs typeface="윤고딕130"/>
              </a:rPr>
              <a:t>4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저장 </a:t>
            </a:r>
            <a:endParaRPr lang="en-US" altLang="ko-KR" sz="1000" dirty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26" y="4485654"/>
            <a:ext cx="5089524" cy="1591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타원 27"/>
          <p:cNvSpPr/>
          <p:nvPr/>
        </p:nvSpPr>
        <p:spPr>
          <a:xfrm>
            <a:off x="421506" y="4463182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64974" y="4489094"/>
            <a:ext cx="450642" cy="14541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타원 32"/>
          <p:cNvSpPr/>
          <p:nvPr/>
        </p:nvSpPr>
        <p:spPr>
          <a:xfrm>
            <a:off x="1887279" y="444415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92680" y="4554906"/>
            <a:ext cx="6423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1000000</a:t>
            </a:r>
            <a:endParaRPr lang="ko-KR" altLang="en-US" sz="800" dirty="0"/>
          </a:p>
        </p:txBody>
      </p:sp>
      <p:sp>
        <p:nvSpPr>
          <p:cNvPr id="23" name="직사각형 22"/>
          <p:cNvSpPr/>
          <p:nvPr/>
        </p:nvSpPr>
        <p:spPr>
          <a:xfrm>
            <a:off x="2057400" y="4485654"/>
            <a:ext cx="450642" cy="148856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1627" y="4560794"/>
            <a:ext cx="6423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smtClean="0"/>
              <a:t>7091001</a:t>
            </a:r>
            <a:endParaRPr lang="ko-KR" altLang="en-US" sz="800" dirty="0"/>
          </a:p>
        </p:txBody>
      </p:sp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48" y="1351920"/>
            <a:ext cx="5174302" cy="1068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6" name="직사각형 25"/>
          <p:cNvSpPr/>
          <p:nvPr/>
        </p:nvSpPr>
        <p:spPr>
          <a:xfrm>
            <a:off x="1527174" y="1568382"/>
            <a:ext cx="174625" cy="15376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타원 31"/>
          <p:cNvSpPr/>
          <p:nvPr/>
        </p:nvSpPr>
        <p:spPr>
          <a:xfrm>
            <a:off x="1357053" y="149224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5048" y="4365104"/>
            <a:ext cx="3499678" cy="145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8135" y="5035115"/>
            <a:ext cx="1473825" cy="1083090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5" name="직사각형 34"/>
          <p:cNvSpPr/>
          <p:nvPr/>
        </p:nvSpPr>
        <p:spPr>
          <a:xfrm>
            <a:off x="6788750" y="4485654"/>
            <a:ext cx="450642" cy="1039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7740352" y="4485654"/>
            <a:ext cx="450642" cy="103912"/>
          </a:xfrm>
          <a:prstGeom prst="rect">
            <a:avLst/>
          </a:prstGeom>
          <a:noFill/>
          <a:ln w="127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7" name="타원 36"/>
          <p:cNvSpPr/>
          <p:nvPr/>
        </p:nvSpPr>
        <p:spPr>
          <a:xfrm>
            <a:off x="7524328" y="441466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88666"/>
            <a:ext cx="1908691" cy="2052702"/>
          </a:xfrm>
          <a:prstGeom prst="rect">
            <a:avLst/>
          </a:prstGeom>
          <a:noFill/>
          <a:ln w="19050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9" name="자유형 38"/>
          <p:cNvSpPr/>
          <p:nvPr/>
        </p:nvSpPr>
        <p:spPr>
          <a:xfrm rot="12878502" flipH="1" flipV="1">
            <a:off x="7961243" y="4652921"/>
            <a:ext cx="922995" cy="838089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0" name="자유형 39"/>
          <p:cNvSpPr/>
          <p:nvPr/>
        </p:nvSpPr>
        <p:spPr>
          <a:xfrm rot="271304" flipH="1">
            <a:off x="5886109" y="4487845"/>
            <a:ext cx="820662" cy="48812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31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조회</a:t>
            </a:r>
            <a:endParaRPr lang="ko-KR" altLang="en-US" sz="1200" dirty="0"/>
          </a:p>
        </p:txBody>
      </p:sp>
      <p:sp>
        <p:nvSpPr>
          <p:cNvPr id="18" name="직사각형 17"/>
          <p:cNvSpPr/>
          <p:nvPr/>
        </p:nvSpPr>
        <p:spPr>
          <a:xfrm>
            <a:off x="374357" y="5517232"/>
            <a:ext cx="4462402" cy="61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조회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상단메뉴 </a:t>
            </a:r>
            <a:r>
              <a:rPr lang="en-US" altLang="ko-KR" sz="1000" dirty="0" smtClean="0">
                <a:latin typeface="+mj-lt"/>
                <a:cs typeface="Batang"/>
              </a:rPr>
              <a:t>&gt; </a:t>
            </a:r>
            <a:r>
              <a:rPr lang="ko-KR" altLang="en-US" sz="1000" dirty="0" smtClean="0">
                <a:latin typeface="+mj-lt"/>
                <a:cs typeface="Batang"/>
              </a:rPr>
              <a:t>전표 </a:t>
            </a:r>
            <a:r>
              <a:rPr lang="en-US" altLang="ko-KR" sz="1000" dirty="0" smtClean="0">
                <a:latin typeface="+mj-lt"/>
                <a:cs typeface="Batang"/>
              </a:rPr>
              <a:t>&gt; </a:t>
            </a:r>
            <a:r>
              <a:rPr lang="ko-KR" altLang="en-US" sz="1000" dirty="0" smtClean="0">
                <a:latin typeface="+mj-lt"/>
                <a:cs typeface="Batang"/>
              </a:rPr>
              <a:t>조회 </a:t>
            </a:r>
            <a:endParaRPr lang="en-US" altLang="ko-KR" sz="1000" dirty="0" smtClean="0">
              <a:latin typeface="+mj-lt"/>
              <a:cs typeface="Batang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9725" y="1292226"/>
            <a:ext cx="5851229" cy="4027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4" t="30572"/>
          <a:stretch/>
        </p:blipFill>
        <p:spPr bwMode="auto">
          <a:xfrm>
            <a:off x="1331640" y="3994016"/>
            <a:ext cx="1933699" cy="216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44" t="19000" r="14147" b="34684"/>
          <a:stretch/>
        </p:blipFill>
        <p:spPr bwMode="auto">
          <a:xfrm>
            <a:off x="1354500" y="3045410"/>
            <a:ext cx="576064" cy="13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304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55809"/>
            <a:ext cx="3520745" cy="21795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채권관리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고객송장 조</a:t>
            </a:r>
            <a:r>
              <a:rPr lang="ko-KR" altLang="en-US" sz="1200" dirty="0"/>
              <a:t>회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FB03)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1115616" y="2616535"/>
            <a:ext cx="1296144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139952" y="1628800"/>
            <a:ext cx="4462402" cy="848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조회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생성된 고객송장을 트랜잭션 코드 </a:t>
            </a:r>
            <a:r>
              <a:rPr lang="en-US" altLang="ko-KR" sz="1000" dirty="0" smtClean="0">
                <a:latin typeface="+mj-lt"/>
                <a:cs typeface="Batang"/>
              </a:rPr>
              <a:t>FB03</a:t>
            </a:r>
            <a:r>
              <a:rPr lang="ko-KR" altLang="en-US" sz="1000" dirty="0" smtClean="0">
                <a:latin typeface="+mj-lt"/>
                <a:cs typeface="Batang"/>
              </a:rPr>
              <a:t>이나 다음화면과 같은 메뉴경로를 통해 조회할 수 있다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8" r="26975"/>
          <a:stretch/>
        </p:blipFill>
        <p:spPr>
          <a:xfrm>
            <a:off x="395536" y="3636439"/>
            <a:ext cx="3783106" cy="2453853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95536" y="5073988"/>
            <a:ext cx="2342946" cy="1552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5553" y="3041939"/>
            <a:ext cx="5285469" cy="3404753"/>
          </a:xfrm>
          <a:prstGeom prst="rect">
            <a:avLst/>
          </a:prstGeom>
        </p:spPr>
      </p:pic>
      <p:sp>
        <p:nvSpPr>
          <p:cNvPr id="22" name="자유형 21"/>
          <p:cNvSpPr/>
          <p:nvPr/>
        </p:nvSpPr>
        <p:spPr>
          <a:xfrm rot="7105913" flipH="1" flipV="1">
            <a:off x="2098357" y="4054869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45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 txBox="1">
            <a:spLocks noGrp="1"/>
          </p:cNvSpPr>
          <p:nvPr>
            <p:ph type="ctrTitle"/>
          </p:nvPr>
        </p:nvSpPr>
        <p:spPr>
          <a:xfrm>
            <a:off x="685800" y="2480717"/>
            <a:ext cx="77724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6228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801" y="2846151"/>
            <a:ext cx="4660885" cy="222205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807" y="5157192"/>
            <a:ext cx="5151567" cy="54106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559"/>
          <a:stretch/>
        </p:blipFill>
        <p:spPr>
          <a:xfrm>
            <a:off x="456772" y="1188352"/>
            <a:ext cx="4032448" cy="141433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 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타원 11"/>
          <p:cNvSpPr/>
          <p:nvPr/>
        </p:nvSpPr>
        <p:spPr>
          <a:xfrm>
            <a:off x="1046119" y="1907018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223628" y="1972453"/>
            <a:ext cx="2412268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공급업체 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FB75)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4472172" y="1411885"/>
            <a:ext cx="4601901" cy="12464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000" b="1" dirty="0" smtClean="0">
                <a:latin typeface="Batang"/>
                <a:cs typeface="Batang"/>
              </a:rPr>
              <a:t>공급업체 송장 </a:t>
            </a:r>
            <a:r>
              <a:rPr lang="ko-KR" altLang="en-US" sz="1000" b="1" dirty="0">
                <a:latin typeface="Batang"/>
                <a:cs typeface="Batang"/>
              </a:rPr>
              <a:t>생성</a:t>
            </a:r>
            <a:endParaRPr lang="en-US" altLang="ko-KR" sz="1000" b="1" dirty="0">
              <a:latin typeface="Batang"/>
              <a:cs typeface="Batang"/>
            </a:endParaRPr>
          </a:p>
          <a:p>
            <a:pPr marL="228600" indent="-228600">
              <a:lnSpc>
                <a:spcPct val="150000"/>
              </a:lnSpc>
              <a:buAutoNum type="arabicPeriod"/>
            </a:pPr>
            <a:r>
              <a:rPr lang="ko-KR" altLang="en-US" sz="1000" dirty="0" smtClean="0">
                <a:latin typeface="+mj-lt"/>
                <a:cs typeface="Batang"/>
              </a:rPr>
              <a:t>메뉴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경로나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spc="5" dirty="0" smtClean="0">
                <a:latin typeface="+mj-lt"/>
                <a:cs typeface="Batang"/>
              </a:rPr>
              <a:t>트랜잭</a:t>
            </a:r>
            <a:r>
              <a:rPr lang="ko-KR" altLang="en-US" sz="1000" dirty="0" smtClean="0">
                <a:latin typeface="+mj-lt"/>
                <a:cs typeface="Batang"/>
              </a:rPr>
              <a:t>션</a:t>
            </a:r>
            <a:r>
              <a:rPr lang="ko-KR" altLang="en-US" sz="1000" spc="-9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코드</a:t>
            </a:r>
            <a:r>
              <a:rPr lang="en-US" altLang="ko-KR" sz="1000" spc="-5" dirty="0" smtClean="0">
                <a:latin typeface="+mj-lt"/>
                <a:cs typeface="Cambria"/>
              </a:rPr>
              <a:t>(FB01, </a:t>
            </a:r>
            <a:r>
              <a:rPr lang="en-US" altLang="ko-KR" sz="1000" dirty="0" smtClean="0">
                <a:latin typeface="+mj-lt"/>
                <a:cs typeface="Cambria"/>
              </a:rPr>
              <a:t>F</a:t>
            </a:r>
            <a:r>
              <a:rPr lang="en-US" altLang="ko-KR" sz="1000" spc="5" dirty="0" smtClean="0">
                <a:latin typeface="+mj-lt"/>
                <a:cs typeface="Cambria"/>
              </a:rPr>
              <a:t>B75</a:t>
            </a:r>
            <a:r>
              <a:rPr lang="en-US" altLang="ko-KR" sz="1000" spc="-5" dirty="0" smtClean="0">
                <a:latin typeface="+mj-lt"/>
                <a:cs typeface="Cambria"/>
              </a:rPr>
              <a:t>)</a:t>
            </a:r>
            <a:r>
              <a:rPr lang="ko-KR" altLang="en-US" sz="1000" dirty="0" smtClean="0">
                <a:latin typeface="+mj-lt"/>
                <a:cs typeface="Batang"/>
              </a:rPr>
              <a:t>를</a:t>
            </a:r>
            <a:r>
              <a:rPr lang="ko-KR" altLang="en-US" sz="1000" spc="-65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이용하여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해당</a:t>
            </a:r>
            <a:r>
              <a:rPr lang="ko-KR" altLang="en-US" sz="1000" spc="-8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화면을</a:t>
            </a:r>
            <a:r>
              <a:rPr lang="ko-KR" altLang="en-US" sz="1000" spc="-90" dirty="0" smtClean="0">
                <a:latin typeface="+mj-lt"/>
                <a:cs typeface="Batang"/>
              </a:rPr>
              <a:t> </a:t>
            </a:r>
            <a:r>
              <a:rPr lang="ko-KR" altLang="en-US" sz="1000" dirty="0" smtClean="0">
                <a:latin typeface="+mj-lt"/>
                <a:cs typeface="Batang"/>
              </a:rPr>
              <a:t>실행한다</a:t>
            </a:r>
            <a:r>
              <a:rPr lang="en-US" altLang="ko-KR" sz="1000" dirty="0" smtClean="0">
                <a:latin typeface="+mj-lt"/>
                <a:cs typeface="Cambria"/>
              </a:rPr>
              <a:t>.</a:t>
            </a:r>
          </a:p>
          <a:p>
            <a:pPr marL="228600" indent="-228600">
              <a:lnSpc>
                <a:spcPct val="150000"/>
              </a:lnSpc>
              <a:buFontTx/>
              <a:buAutoNum type="arabicPeriod"/>
            </a:pPr>
            <a:r>
              <a:rPr lang="ko-KR" altLang="en-US" sz="1000" dirty="0" smtClean="0">
                <a:latin typeface="+mj-lt"/>
                <a:cs typeface="Cambria"/>
              </a:rPr>
              <a:t>증빙일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전표 유형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전표헤더텍스트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회사코드</a:t>
            </a:r>
            <a:r>
              <a:rPr lang="en-US" altLang="ko-KR" sz="1000" dirty="0" smtClean="0">
                <a:latin typeface="+mj-lt"/>
                <a:cs typeface="Cambria"/>
              </a:rPr>
              <a:t>, </a:t>
            </a:r>
            <a:r>
              <a:rPr lang="ko-KR" altLang="en-US" sz="1000" dirty="0" smtClean="0">
                <a:latin typeface="+mj-lt"/>
                <a:cs typeface="Cambria"/>
              </a:rPr>
              <a:t>통화</a:t>
            </a:r>
            <a:r>
              <a:rPr lang="en-US" altLang="ko-KR" sz="1000" dirty="0" smtClean="0">
                <a:latin typeface="+mj-lt"/>
                <a:cs typeface="Cambria"/>
              </a:rPr>
              <a:t>/</a:t>
            </a:r>
            <a:r>
              <a:rPr lang="ko-KR" altLang="en-US" sz="1000" dirty="0" smtClean="0">
                <a:latin typeface="+mj-lt"/>
                <a:cs typeface="Cambria"/>
              </a:rPr>
              <a:t>환율을 입력한다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000" dirty="0" smtClean="0">
                <a:latin typeface="+mj-lt"/>
                <a:cs typeface="Cambria"/>
              </a:rPr>
              <a:t>해당 전표 유형은 </a:t>
            </a:r>
            <a:r>
              <a:rPr lang="ko-KR" altLang="en-US" sz="1000" dirty="0" err="1" smtClean="0">
                <a:latin typeface="+mj-lt"/>
                <a:cs typeface="Cambria"/>
              </a:rPr>
              <a:t>검색키를</a:t>
            </a:r>
            <a:r>
              <a:rPr lang="ko-KR" altLang="en-US" sz="1000" dirty="0" smtClean="0">
                <a:latin typeface="+mj-lt"/>
                <a:cs typeface="Cambria"/>
              </a:rPr>
              <a:t> 이용하여 검색한다</a:t>
            </a:r>
            <a:r>
              <a:rPr lang="en-US" altLang="ko-KR" sz="1000" dirty="0" smtClean="0">
                <a:latin typeface="+mj-lt"/>
                <a:cs typeface="Cambria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1000" dirty="0" smtClean="0">
              <a:latin typeface="+mj-lt"/>
              <a:cs typeface="Cambri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93424" y="3789040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93424" y="4420223"/>
            <a:ext cx="766856" cy="2024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182427" y="3814309"/>
            <a:ext cx="494670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타원 20"/>
          <p:cNvSpPr/>
          <p:nvPr/>
        </p:nvSpPr>
        <p:spPr>
          <a:xfrm>
            <a:off x="303680" y="3814309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89042" y="3120543"/>
            <a:ext cx="2247254" cy="3207491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22" name="자유형 21"/>
          <p:cNvSpPr/>
          <p:nvPr/>
        </p:nvSpPr>
        <p:spPr>
          <a:xfrm rot="14980039" flipH="1">
            <a:off x="2871706" y="3711019"/>
            <a:ext cx="1153025" cy="1286030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3120414" y="3757365"/>
            <a:ext cx="494670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120414" y="3983193"/>
            <a:ext cx="494670" cy="18964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434613" y="3577890"/>
            <a:ext cx="54607" cy="157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4331470" y="3542819"/>
            <a:ext cx="2814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6</a:t>
            </a:r>
            <a:endParaRPr lang="ko-KR" altLang="en-US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1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17762" y="1446912"/>
            <a:ext cx="5151567" cy="2757993"/>
            <a:chOff x="-2501588" y="1428749"/>
            <a:chExt cx="5151567" cy="2757993"/>
          </a:xfrm>
        </p:grpSpPr>
        <p:pic>
          <p:nvPicPr>
            <p:cNvPr id="27" name="그림 2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501588" y="1428749"/>
              <a:ext cx="5151567" cy="2222050"/>
            </a:xfrm>
            <a:prstGeom prst="rect">
              <a:avLst/>
            </a:prstGeom>
          </p:spPr>
        </p:pic>
        <p:pic>
          <p:nvPicPr>
            <p:cNvPr id="28" name="그림 2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501588" y="3645675"/>
              <a:ext cx="5151567" cy="541067"/>
            </a:xfrm>
            <a:prstGeom prst="rect">
              <a:avLst/>
            </a:prstGeom>
          </p:spPr>
        </p:pic>
      </p:grp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872239"/>
              </p:ext>
            </p:extLst>
          </p:nvPr>
        </p:nvGraphicFramePr>
        <p:xfrm>
          <a:off x="1617728" y="5081237"/>
          <a:ext cx="1442104" cy="120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채무</a:t>
                      </a:r>
                      <a:r>
                        <a:rPr lang="en-US" altLang="ko-KR" sz="1100" dirty="0" smtClean="0"/>
                        <a:t>(AP)</a:t>
                      </a:r>
                      <a:r>
                        <a:rPr lang="ko-KR" altLang="en-US" sz="1100" dirty="0" smtClean="0"/>
                        <a:t>전표라인 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30541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21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22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29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31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32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39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0565337"/>
              </p:ext>
            </p:extLst>
          </p:nvPr>
        </p:nvGraphicFramePr>
        <p:xfrm>
          <a:off x="135247" y="5064052"/>
          <a:ext cx="1442104" cy="1232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288032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채권</a:t>
                      </a:r>
                      <a:r>
                        <a:rPr lang="en-US" altLang="ko-KR" sz="1100" dirty="0" smtClean="0"/>
                        <a:t>(AR)</a:t>
                      </a:r>
                      <a:r>
                        <a:rPr lang="ko-KR" altLang="en-US" sz="1100" dirty="0" smtClean="0"/>
                        <a:t>전표라인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30541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01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02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09</a:t>
                      </a:r>
                      <a:endParaRPr lang="ko-KR" altLang="en-US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11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12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~</a:t>
                      </a:r>
                    </a:p>
                    <a:p>
                      <a:pPr algn="ctr" latinLnBrk="1"/>
                      <a:r>
                        <a:rPr lang="en-US" altLang="ko-KR" sz="1000" b="1" dirty="0" smtClean="0"/>
                        <a:t>19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공급업체송장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FB75)</a:t>
            </a:r>
            <a:endParaRPr lang="ko-KR" altLang="en-US" sz="1200" dirty="0"/>
          </a:p>
        </p:txBody>
      </p:sp>
      <p:sp>
        <p:nvSpPr>
          <p:cNvPr id="17" name="타원 16"/>
          <p:cNvSpPr/>
          <p:nvPr/>
        </p:nvSpPr>
        <p:spPr>
          <a:xfrm>
            <a:off x="243358" y="388258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3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118342" y="3856764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57912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6153543" y="1464987"/>
            <a:ext cx="2882954" cy="3182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공급업</a:t>
            </a:r>
            <a:r>
              <a:rPr lang="ko-KR" altLang="en-US" sz="1000" b="1" dirty="0">
                <a:latin typeface="+mj-lt"/>
                <a:cs typeface="Batang"/>
              </a:rPr>
              <a:t>체</a:t>
            </a:r>
            <a:r>
              <a:rPr lang="ko-KR" altLang="en-US" sz="1000" b="1" dirty="0" smtClean="0">
                <a:latin typeface="+mj-lt"/>
                <a:cs typeface="Batang"/>
              </a:rPr>
              <a:t>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3. </a:t>
            </a:r>
            <a:r>
              <a:rPr lang="ko-KR" altLang="en-US" sz="1000" dirty="0" smtClean="0">
                <a:latin typeface="+mj-lt"/>
                <a:cs typeface="Batang"/>
              </a:rPr>
              <a:t>전기 키를 입력하고 해당 계정을 </a:t>
            </a:r>
            <a:r>
              <a:rPr lang="ko-KR" altLang="en-US" sz="1000" dirty="0" err="1" smtClean="0">
                <a:latin typeface="+mj-lt"/>
                <a:cs typeface="Batang"/>
              </a:rPr>
              <a:t>검색키를</a:t>
            </a:r>
            <a:r>
              <a:rPr lang="ko-KR" altLang="en-US" sz="1000" dirty="0" smtClean="0">
                <a:latin typeface="+mj-lt"/>
                <a:cs typeface="Batang"/>
              </a:rPr>
              <a:t> 이용하여 입력한다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** </a:t>
            </a:r>
            <a:r>
              <a:rPr lang="ko-KR" altLang="en-US" sz="1000" dirty="0" smtClean="0">
                <a:latin typeface="+mj-lt"/>
                <a:cs typeface="Batang"/>
              </a:rPr>
              <a:t>전기 키</a:t>
            </a:r>
            <a:r>
              <a:rPr lang="en-US" altLang="ko-KR" sz="1000" dirty="0" smtClean="0">
                <a:latin typeface="+mj-lt"/>
                <a:cs typeface="Batang"/>
              </a:rPr>
              <a:t>(Posting Key) : </a:t>
            </a:r>
            <a:r>
              <a:rPr lang="ko-KR" altLang="en-US" sz="1000" dirty="0" smtClean="0">
                <a:latin typeface="+mj-lt"/>
                <a:cs typeface="Batang"/>
              </a:rPr>
              <a:t>전표의 각각의 라인항목에 입력하는 중요한 코드 값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전표를 생성할 때 전표의 라인항목에서 </a:t>
            </a:r>
            <a:r>
              <a:rPr lang="ko-KR" altLang="en-US" sz="1000" dirty="0" err="1" smtClean="0">
                <a:latin typeface="+mj-lt"/>
                <a:cs typeface="Batang"/>
              </a:rPr>
              <a:t>차변</a:t>
            </a:r>
            <a:r>
              <a:rPr lang="ko-KR" altLang="en-US" sz="1000" dirty="0" smtClean="0">
                <a:latin typeface="+mj-lt"/>
                <a:cs typeface="Batang"/>
              </a:rPr>
              <a:t> 및 대변 항목들을 입력할 때 반드시 전기 키를 입력해야 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EX)</a:t>
            </a:r>
            <a:r>
              <a:rPr lang="ko-KR" altLang="en-US" sz="1000" dirty="0" smtClean="0">
                <a:latin typeface="+mj-lt"/>
                <a:cs typeface="Batang"/>
              </a:rPr>
              <a:t>전기 키 값이 </a:t>
            </a:r>
            <a:r>
              <a:rPr lang="en-US" altLang="ko-KR" sz="1000" dirty="0" smtClean="0">
                <a:latin typeface="+mj-lt"/>
                <a:cs typeface="Batang"/>
              </a:rPr>
              <a:t>‘31’</a:t>
            </a:r>
            <a:r>
              <a:rPr lang="ko-KR" altLang="en-US" sz="1000" dirty="0" smtClean="0">
                <a:latin typeface="+mj-lt"/>
                <a:cs typeface="Batang"/>
              </a:rPr>
              <a:t>이라면 이 전표의 라인은 </a:t>
            </a:r>
            <a:r>
              <a:rPr lang="en-US" altLang="ko-KR" sz="1000" dirty="0" smtClean="0">
                <a:latin typeface="+mj-lt"/>
                <a:cs typeface="Batang"/>
              </a:rPr>
              <a:t>AP</a:t>
            </a:r>
            <a:r>
              <a:rPr lang="ko-KR" altLang="en-US" sz="1000" dirty="0" smtClean="0">
                <a:latin typeface="+mj-lt"/>
                <a:cs typeface="Batang"/>
              </a:rPr>
              <a:t>전표라인 중에 </a:t>
            </a:r>
            <a:r>
              <a:rPr lang="ko-KR" altLang="en-US" sz="1000" dirty="0">
                <a:latin typeface="+mj-lt"/>
                <a:cs typeface="Batang"/>
              </a:rPr>
              <a:t>대</a:t>
            </a:r>
            <a:r>
              <a:rPr lang="ko-KR" altLang="en-US" sz="1000" dirty="0" smtClean="0">
                <a:latin typeface="+mj-lt"/>
                <a:cs typeface="Batang"/>
              </a:rPr>
              <a:t>변에 해당함 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** SGL </a:t>
            </a:r>
            <a:r>
              <a:rPr lang="en-US" altLang="ko-KR" sz="1000" dirty="0" err="1" smtClean="0">
                <a:latin typeface="+mj-lt"/>
                <a:cs typeface="Batang"/>
              </a:rPr>
              <a:t>Ind</a:t>
            </a:r>
            <a:r>
              <a:rPr lang="en-US" altLang="ko-KR" sz="1000" dirty="0" smtClean="0">
                <a:latin typeface="+mj-lt"/>
                <a:cs typeface="Batang"/>
              </a:rPr>
              <a:t> : </a:t>
            </a:r>
            <a:r>
              <a:rPr lang="ko-KR" altLang="en-US" sz="1000" dirty="0" smtClean="0">
                <a:latin typeface="+mj-lt"/>
                <a:cs typeface="Batang"/>
              </a:rPr>
              <a:t>선수금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선급금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어음 등에서 사용</a:t>
            </a:r>
            <a:endParaRPr lang="en-US" altLang="ko-KR" sz="1000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 </a:t>
            </a:r>
            <a:endParaRPr lang="en-US" altLang="ko-KR" sz="1000" dirty="0">
              <a:latin typeface="+mj-lt"/>
              <a:cs typeface="Batang"/>
            </a:endParaRPr>
          </a:p>
        </p:txBody>
      </p:sp>
      <p:sp>
        <p:nvSpPr>
          <p:cNvPr id="22" name="자유형 21"/>
          <p:cNvSpPr/>
          <p:nvPr/>
        </p:nvSpPr>
        <p:spPr>
          <a:xfrm rot="12864758" flipH="1" flipV="1">
            <a:off x="366625" y="4342653"/>
            <a:ext cx="668215" cy="583651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682595" y="3879406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627810"/>
              </p:ext>
            </p:extLst>
          </p:nvPr>
        </p:nvGraphicFramePr>
        <p:xfrm>
          <a:off x="3129896" y="5085184"/>
          <a:ext cx="1442104" cy="120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일반</a:t>
                      </a:r>
                      <a:r>
                        <a:rPr lang="en-US" altLang="ko-KR" sz="1100" dirty="0" smtClean="0"/>
                        <a:t>(GL)</a:t>
                      </a:r>
                      <a:r>
                        <a:rPr lang="ko-KR" altLang="en-US" sz="1100" dirty="0" smtClean="0"/>
                        <a:t>전표라인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6492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40</a:t>
                      </a:r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50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026178"/>
              </p:ext>
            </p:extLst>
          </p:nvPr>
        </p:nvGraphicFramePr>
        <p:xfrm>
          <a:off x="4644008" y="5085184"/>
          <a:ext cx="1442104" cy="1203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052"/>
                <a:gridCol w="721052"/>
              </a:tblGrid>
              <a:tr h="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고정자산 전표라인</a:t>
                      </a:r>
                      <a:endParaRPr lang="ko-KR" altLang="en-US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21030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err="1" smtClean="0"/>
                        <a:t>차변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dirty="0" smtClean="0"/>
                        <a:t>(</a:t>
                      </a:r>
                      <a:r>
                        <a:rPr lang="ko-KR" altLang="en-US" sz="1000" dirty="0" smtClean="0"/>
                        <a:t>대변</a:t>
                      </a:r>
                      <a:r>
                        <a:rPr lang="en-US" altLang="ko-KR" sz="1000" dirty="0" smtClean="0"/>
                        <a:t>)</a:t>
                      </a:r>
                      <a:endParaRPr lang="ko-KR" altLang="en-US" sz="1000" dirty="0"/>
                    </a:p>
                  </a:txBody>
                  <a:tcPr/>
                </a:tc>
              </a:tr>
              <a:tr h="64920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70</a:t>
                      </a:r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  <a:p>
                      <a:pPr algn="ctr" latinLnBrk="1"/>
                      <a:endParaRPr lang="en-US" altLang="ko-KR" sz="1000" b="1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/>
                        <a:t>75</a:t>
                      </a:r>
                      <a:endParaRPr lang="ko-KR" altLang="en-US" sz="1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" name="직사각형 30"/>
          <p:cNvSpPr/>
          <p:nvPr/>
        </p:nvSpPr>
        <p:spPr>
          <a:xfrm>
            <a:off x="1752883" y="5632059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/>
          <p:cNvSpPr/>
          <p:nvPr/>
        </p:nvSpPr>
        <p:spPr>
          <a:xfrm>
            <a:off x="3266145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직사각형 32"/>
          <p:cNvSpPr/>
          <p:nvPr/>
        </p:nvSpPr>
        <p:spPr>
          <a:xfrm>
            <a:off x="4788024" y="5589240"/>
            <a:ext cx="1151122" cy="216024"/>
          </a:xfrm>
          <a:prstGeom prst="rect">
            <a:avLst/>
          </a:prstGeom>
          <a:solidFill>
            <a:srgbClr val="FFFF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450153" y="3850171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1324007"/>
            <a:ext cx="2340212" cy="269468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35" name="자유형 34"/>
          <p:cNvSpPr/>
          <p:nvPr/>
        </p:nvSpPr>
        <p:spPr>
          <a:xfrm rot="7105913" flipH="1" flipV="1">
            <a:off x="1761440" y="3065098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3830851"/>
            <a:ext cx="5040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50" dirty="0" smtClean="0"/>
              <a:t>31</a:t>
            </a:r>
            <a:endParaRPr lang="ko-KR" altLang="en-US" sz="950" dirty="0"/>
          </a:p>
        </p:txBody>
      </p:sp>
      <p:sp>
        <p:nvSpPr>
          <p:cNvPr id="29" name="직사각형 28"/>
          <p:cNvSpPr/>
          <p:nvPr/>
        </p:nvSpPr>
        <p:spPr>
          <a:xfrm>
            <a:off x="1703777" y="5517232"/>
            <a:ext cx="128976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6087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72" y="1302971"/>
            <a:ext cx="6321859" cy="41214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</a:t>
            </a:r>
            <a:r>
              <a:rPr lang="ko-KR" altLang="en-US" sz="1200" dirty="0"/>
              <a:t>체</a:t>
            </a:r>
            <a:r>
              <a:rPr lang="ko-KR" altLang="en-US" sz="1200" dirty="0" smtClean="0"/>
              <a:t>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FB75)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441423" y="2908148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505351" y="3653408"/>
            <a:ext cx="44282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05351" y="3509392"/>
            <a:ext cx="44282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44134" y="5589240"/>
            <a:ext cx="8180588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4. </a:t>
            </a:r>
            <a:r>
              <a:rPr lang="ko-KR" altLang="en-US" sz="1000" dirty="0" smtClean="0">
                <a:latin typeface="+mj-lt"/>
                <a:cs typeface="Batang"/>
              </a:rPr>
              <a:t>항목</a:t>
            </a:r>
            <a:r>
              <a:rPr lang="en-US" altLang="ko-KR" sz="1000" dirty="0" smtClean="0">
                <a:latin typeface="+mj-lt"/>
                <a:cs typeface="Batang"/>
              </a:rPr>
              <a:t>1</a:t>
            </a:r>
            <a:r>
              <a:rPr lang="ko-KR" altLang="en-US" sz="1000" dirty="0" smtClean="0">
                <a:latin typeface="+mj-lt"/>
                <a:cs typeface="Batang"/>
              </a:rPr>
              <a:t>은 전기 키 </a:t>
            </a:r>
            <a:r>
              <a:rPr lang="en-US" altLang="ko-KR" sz="1000" dirty="0" smtClean="0">
                <a:latin typeface="+mj-lt"/>
                <a:cs typeface="Batang"/>
              </a:rPr>
              <a:t>‘30’</a:t>
            </a:r>
            <a:r>
              <a:rPr lang="ko-KR" altLang="en-US" sz="1000" dirty="0" smtClean="0">
                <a:latin typeface="+mj-lt"/>
                <a:cs typeface="Batang"/>
              </a:rPr>
              <a:t>로서 대</a:t>
            </a:r>
            <a:r>
              <a:rPr lang="ko-KR" altLang="en-US" sz="1000" dirty="0">
                <a:latin typeface="+mj-lt"/>
                <a:cs typeface="Batang"/>
              </a:rPr>
              <a:t>변</a:t>
            </a:r>
            <a:r>
              <a:rPr lang="ko-KR" altLang="en-US" sz="1000" dirty="0" smtClean="0">
                <a:latin typeface="+mj-lt"/>
                <a:cs typeface="Batang"/>
              </a:rPr>
              <a:t>에 오는 </a:t>
            </a:r>
            <a:r>
              <a:rPr lang="en-US" altLang="ko-KR" sz="1000" dirty="0" smtClean="0">
                <a:latin typeface="+mj-lt"/>
                <a:cs typeface="Batang"/>
              </a:rPr>
              <a:t>‘</a:t>
            </a:r>
            <a:r>
              <a:rPr lang="ko-KR" altLang="en-US" sz="1000" dirty="0" smtClean="0">
                <a:latin typeface="+mj-lt"/>
                <a:cs typeface="Batang"/>
              </a:rPr>
              <a:t>미지급금</a:t>
            </a:r>
            <a:r>
              <a:rPr lang="en-US" altLang="ko-KR" sz="1000" dirty="0" smtClean="0">
                <a:latin typeface="+mj-lt"/>
                <a:cs typeface="Batang"/>
              </a:rPr>
              <a:t>-</a:t>
            </a:r>
            <a:r>
              <a:rPr lang="ko-KR" altLang="en-US" sz="1000" dirty="0" smtClean="0">
                <a:latin typeface="+mj-lt"/>
                <a:cs typeface="Batang"/>
              </a:rPr>
              <a:t>일반</a:t>
            </a:r>
            <a:r>
              <a:rPr lang="en-US" altLang="ko-KR" sz="1000" dirty="0" smtClean="0">
                <a:latin typeface="+mj-lt"/>
                <a:cs typeface="Batang"/>
              </a:rPr>
              <a:t>’</a:t>
            </a:r>
            <a:r>
              <a:rPr lang="ko-KR" altLang="en-US" sz="1000" dirty="0" smtClean="0">
                <a:latin typeface="+mj-lt"/>
                <a:cs typeface="Batang"/>
              </a:rPr>
              <a:t>계정임을 알 수 있다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금액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사업영역</a:t>
            </a:r>
            <a:r>
              <a:rPr lang="en-US" altLang="ko-KR" sz="1000" dirty="0" smtClean="0">
                <a:latin typeface="+mj-lt"/>
                <a:cs typeface="Batang"/>
              </a:rPr>
              <a:t>(</a:t>
            </a:r>
            <a:r>
              <a:rPr lang="ko-KR" altLang="en-US" sz="1000" dirty="0" err="1" smtClean="0">
                <a:latin typeface="+mj-lt"/>
                <a:cs typeface="Batang"/>
              </a:rPr>
              <a:t>세방</a:t>
            </a:r>
            <a:r>
              <a:rPr lang="ko-KR" altLang="en-US" sz="1000" dirty="0" smtClean="0">
                <a:latin typeface="+mj-lt"/>
                <a:cs typeface="Batang"/>
              </a:rPr>
              <a:t> </a:t>
            </a:r>
            <a:r>
              <a:rPr lang="ko-KR" altLang="en-US" sz="1000" dirty="0" err="1" smtClean="0">
                <a:latin typeface="+mj-lt"/>
                <a:cs typeface="Batang"/>
              </a:rPr>
              <a:t>익스프레스</a:t>
            </a:r>
            <a:r>
              <a:rPr lang="en-US" altLang="ko-KR" sz="1000" dirty="0" smtClean="0">
                <a:latin typeface="+mj-lt"/>
                <a:cs typeface="Batang"/>
              </a:rPr>
              <a:t>), </a:t>
            </a:r>
            <a:r>
              <a:rPr lang="ko-KR" altLang="en-US" sz="1000" dirty="0" smtClean="0">
                <a:latin typeface="+mj-lt"/>
                <a:cs typeface="Batang"/>
              </a:rPr>
              <a:t>지급 조건을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세금코드는 필요 시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578" r="44030" b="6175"/>
          <a:stretch/>
        </p:blipFill>
        <p:spPr>
          <a:xfrm>
            <a:off x="1353519" y="3429000"/>
            <a:ext cx="1198533" cy="224408"/>
          </a:xfrm>
          <a:prstGeom prst="rect">
            <a:avLst/>
          </a:prstGeom>
        </p:spPr>
      </p:pic>
      <p:sp>
        <p:nvSpPr>
          <p:cNvPr id="12" name="타원 11"/>
          <p:cNvSpPr/>
          <p:nvPr/>
        </p:nvSpPr>
        <p:spPr>
          <a:xfrm>
            <a:off x="231518" y="2717294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915816" y="3212976"/>
            <a:ext cx="442820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438" y="2566221"/>
            <a:ext cx="2378592" cy="2635187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8" name="자유형 17"/>
          <p:cNvSpPr/>
          <p:nvPr/>
        </p:nvSpPr>
        <p:spPr>
          <a:xfrm rot="7897979" flipH="1" flipV="1">
            <a:off x="3536533" y="2556208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19037" y="2708920"/>
            <a:ext cx="1655885" cy="1552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224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00" y="1412776"/>
            <a:ext cx="5922192" cy="357566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공급업체송장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FB75)</a:t>
            </a:r>
            <a:endParaRPr lang="ko-KR" altLang="en-US" sz="1200" dirty="0"/>
          </a:p>
        </p:txBody>
      </p:sp>
      <p:sp>
        <p:nvSpPr>
          <p:cNvPr id="7" name="직사각형 6"/>
          <p:cNvSpPr/>
          <p:nvPr/>
        </p:nvSpPr>
        <p:spPr>
          <a:xfrm>
            <a:off x="567876" y="4653136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331640" y="4665486"/>
            <a:ext cx="442820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>
          <a:xfrm>
            <a:off x="4139952" y="2204864"/>
            <a:ext cx="2448272" cy="317395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0" name="자유형 9"/>
          <p:cNvSpPr/>
          <p:nvPr/>
        </p:nvSpPr>
        <p:spPr>
          <a:xfrm rot="7105913" flipH="1" flipV="1">
            <a:off x="1779995" y="3607315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44134" y="5589240"/>
            <a:ext cx="8180588" cy="61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공급업</a:t>
            </a:r>
            <a:r>
              <a:rPr lang="ko-KR" altLang="en-US" sz="1000" b="1" dirty="0">
                <a:latin typeface="+mj-lt"/>
                <a:cs typeface="Batang"/>
              </a:rPr>
              <a:t>체</a:t>
            </a:r>
            <a:r>
              <a:rPr lang="ko-KR" altLang="en-US" sz="1000" b="1" dirty="0" smtClean="0">
                <a:latin typeface="+mj-lt"/>
                <a:cs typeface="Batang"/>
              </a:rPr>
              <a:t>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5. </a:t>
            </a:r>
            <a:r>
              <a:rPr lang="ko-KR" altLang="en-US" sz="1000" dirty="0" smtClean="0">
                <a:latin typeface="+mj-lt"/>
                <a:cs typeface="Batang"/>
              </a:rPr>
              <a:t>항목</a:t>
            </a:r>
            <a:r>
              <a:rPr lang="en-US" altLang="ko-KR" sz="1000" dirty="0" smtClean="0">
                <a:latin typeface="+mj-lt"/>
                <a:cs typeface="Batang"/>
              </a:rPr>
              <a:t>1</a:t>
            </a:r>
            <a:r>
              <a:rPr lang="ko-KR" altLang="en-US" sz="1000" dirty="0" smtClean="0">
                <a:latin typeface="+mj-lt"/>
                <a:cs typeface="Batang"/>
              </a:rPr>
              <a:t>에 대한 입력 후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err="1" smtClean="0">
                <a:latin typeface="+mj-lt"/>
                <a:cs typeface="Batang"/>
              </a:rPr>
              <a:t>차</a:t>
            </a:r>
            <a:r>
              <a:rPr lang="ko-KR" altLang="en-US" sz="1000" dirty="0" err="1">
                <a:latin typeface="+mj-lt"/>
                <a:cs typeface="Batang"/>
              </a:rPr>
              <a:t>변</a:t>
            </a:r>
            <a:r>
              <a:rPr lang="ko-KR" altLang="en-US" sz="1000" dirty="0" err="1" smtClean="0">
                <a:latin typeface="+mj-lt"/>
                <a:cs typeface="Batang"/>
              </a:rPr>
              <a:t>에</a:t>
            </a:r>
            <a:r>
              <a:rPr lang="ko-KR" altLang="en-US" sz="1000" dirty="0" smtClean="0">
                <a:latin typeface="+mj-lt"/>
                <a:cs typeface="Batang"/>
              </a:rPr>
              <a:t> 오는 해당 전기 키와 계정을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계정은 검색 키를 이용하여 검색한다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</p:txBody>
      </p:sp>
      <p:sp>
        <p:nvSpPr>
          <p:cNvPr id="13" name="타원 12"/>
          <p:cNvSpPr/>
          <p:nvPr/>
        </p:nvSpPr>
        <p:spPr>
          <a:xfrm>
            <a:off x="367104" y="466548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5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9438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75" y="1196752"/>
            <a:ext cx="7529186" cy="4295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</a:t>
            </a:r>
            <a:r>
              <a:rPr lang="ko-KR" altLang="en-US" sz="1200" dirty="0"/>
              <a:t>체</a:t>
            </a:r>
            <a:r>
              <a:rPr lang="ko-KR" altLang="en-US" sz="1200" dirty="0" smtClean="0"/>
              <a:t>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</a:t>
            </a:r>
            <a:r>
              <a:rPr lang="en-US" altLang="ko-KR" sz="1200" dirty="0" smtClean="0"/>
              <a:t>FB75)</a:t>
            </a:r>
            <a:endParaRPr lang="ko-KR" altLang="en-US" sz="1200" dirty="0"/>
          </a:p>
        </p:txBody>
      </p:sp>
      <p:sp>
        <p:nvSpPr>
          <p:cNvPr id="7" name="타원 6"/>
          <p:cNvSpPr/>
          <p:nvPr/>
        </p:nvSpPr>
        <p:spPr>
          <a:xfrm>
            <a:off x="310475" y="2841765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6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7544" y="2780928"/>
            <a:ext cx="1915892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67544" y="2337683"/>
            <a:ext cx="3228009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44134" y="5589240"/>
            <a:ext cx="8180588" cy="9130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고객송장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6. </a:t>
            </a:r>
            <a:r>
              <a:rPr lang="ko-KR" altLang="en-US" sz="1000" dirty="0" smtClean="0">
                <a:latin typeface="+mj-lt"/>
                <a:cs typeface="Batang"/>
              </a:rPr>
              <a:t>금액을 </a:t>
            </a:r>
            <a:r>
              <a:rPr lang="ko-KR" altLang="en-US" sz="1000" dirty="0" err="1" smtClean="0">
                <a:latin typeface="+mj-lt"/>
                <a:cs typeface="Batang"/>
              </a:rPr>
              <a:t>차변과</a:t>
            </a:r>
            <a:r>
              <a:rPr lang="ko-KR" altLang="en-US" sz="1000" dirty="0" smtClean="0">
                <a:latin typeface="+mj-lt"/>
                <a:cs typeface="Batang"/>
              </a:rPr>
              <a:t> 동일한 금액이 되도록 입력하고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사업장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코스트센터</a:t>
            </a:r>
            <a:r>
              <a:rPr lang="en-US" altLang="ko-KR" sz="1000" dirty="0" smtClean="0">
                <a:latin typeface="+mj-lt"/>
                <a:cs typeface="Batang"/>
              </a:rPr>
              <a:t>, </a:t>
            </a:r>
            <a:r>
              <a:rPr lang="ko-KR" altLang="en-US" sz="1000" dirty="0" smtClean="0">
                <a:latin typeface="+mj-lt"/>
                <a:cs typeface="Batang"/>
              </a:rPr>
              <a:t>손익센터를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 smtClean="0">
                <a:latin typeface="+mj-lt"/>
                <a:cs typeface="Batang"/>
              </a:rPr>
              <a:t>세금 코드는 필요 시 입력한다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손익 센터는 </a:t>
            </a:r>
            <a:r>
              <a:rPr lang="en-US" altLang="ko-KR" sz="1000" dirty="0" smtClean="0">
                <a:latin typeface="+mj-lt"/>
                <a:cs typeface="Batang"/>
              </a:rPr>
              <a:t>‘</a:t>
            </a:r>
            <a:r>
              <a:rPr lang="ko-KR" altLang="en-US" sz="1000" dirty="0" smtClean="0">
                <a:latin typeface="+mj-lt"/>
                <a:cs typeface="Batang"/>
              </a:rPr>
              <a:t>㈜ </a:t>
            </a:r>
            <a:r>
              <a:rPr lang="ko-KR" altLang="en-US" sz="1000" dirty="0" err="1" smtClean="0">
                <a:latin typeface="+mj-lt"/>
                <a:cs typeface="Batang"/>
              </a:rPr>
              <a:t>세방익스프레스</a:t>
            </a:r>
            <a:r>
              <a:rPr lang="en-US" altLang="ko-KR" sz="1000" dirty="0" smtClean="0">
                <a:latin typeface="+mj-lt"/>
                <a:cs typeface="Batang"/>
              </a:rPr>
              <a:t>’</a:t>
            </a:r>
            <a:r>
              <a:rPr lang="ko-KR" altLang="en-US" sz="1000" dirty="0" smtClean="0">
                <a:latin typeface="+mj-lt"/>
                <a:cs typeface="Batang"/>
              </a:rPr>
              <a:t> 하나이기 때문에 이를 선택하면 된다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  <a:r>
              <a:rPr lang="ko-KR" altLang="en-US" sz="1000" dirty="0">
                <a:cs typeface="Batang"/>
              </a:rPr>
              <a:t>코스트 센터는 </a:t>
            </a:r>
            <a:r>
              <a:rPr lang="ko-KR" altLang="en-US" sz="1000" dirty="0" err="1">
                <a:cs typeface="Batang"/>
              </a:rPr>
              <a:t>검색키를</a:t>
            </a:r>
            <a:r>
              <a:rPr lang="ko-KR" altLang="en-US" sz="1000" dirty="0">
                <a:cs typeface="Batang"/>
              </a:rPr>
              <a:t> 이용하여 해당 코스트 센터를 선택한다</a:t>
            </a:r>
            <a:r>
              <a:rPr lang="en-US" altLang="ko-KR" sz="1000" dirty="0">
                <a:cs typeface="Batang"/>
              </a:rPr>
              <a:t>.</a:t>
            </a:r>
            <a:endParaRPr lang="en-US" altLang="ko-KR" sz="1000" dirty="0" smtClean="0">
              <a:latin typeface="+mj-lt"/>
              <a:cs typeface="Batang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624"/>
          <a:stretch/>
        </p:blipFill>
        <p:spPr>
          <a:xfrm>
            <a:off x="4860032" y="2780928"/>
            <a:ext cx="2277963" cy="2994758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2" name="자유형 11"/>
          <p:cNvSpPr/>
          <p:nvPr/>
        </p:nvSpPr>
        <p:spPr>
          <a:xfrm rot="6563433" flipH="1" flipV="1">
            <a:off x="2343166" y="2813404"/>
            <a:ext cx="713253" cy="905172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015" r="11905"/>
          <a:stretch/>
        </p:blipFill>
        <p:spPr bwMode="auto">
          <a:xfrm>
            <a:off x="3380279" y="2650060"/>
            <a:ext cx="1213513" cy="572162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7" name="자유형 16"/>
          <p:cNvSpPr/>
          <p:nvPr/>
        </p:nvSpPr>
        <p:spPr>
          <a:xfrm rot="8568260" flipH="1" flipV="1">
            <a:off x="2701423" y="3032963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707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48" y="3460703"/>
            <a:ext cx="6912492" cy="284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6" t="7930" r="70455" b="55705"/>
          <a:stretch/>
        </p:blipFill>
        <p:spPr bwMode="auto">
          <a:xfrm>
            <a:off x="343996" y="1268760"/>
            <a:ext cx="4948084" cy="20162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</a:t>
            </a:r>
            <a:r>
              <a:rPr lang="ko-KR" altLang="en-US" sz="1200" dirty="0"/>
              <a:t>체</a:t>
            </a:r>
            <a:r>
              <a:rPr lang="ko-KR" altLang="en-US" sz="1200" dirty="0" smtClean="0"/>
              <a:t>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FB01</a:t>
            </a:r>
            <a:r>
              <a:rPr lang="en-US" altLang="ko-KR" sz="1200" dirty="0" smtClean="0"/>
              <a:t>, FB75)</a:t>
            </a:r>
            <a:endParaRPr lang="ko-KR" altLang="en-US" sz="1200" dirty="0"/>
          </a:p>
        </p:txBody>
      </p:sp>
      <p:sp>
        <p:nvSpPr>
          <p:cNvPr id="8" name="직사각형 7"/>
          <p:cNvSpPr/>
          <p:nvPr/>
        </p:nvSpPr>
        <p:spPr>
          <a:xfrm>
            <a:off x="343996" y="1758396"/>
            <a:ext cx="1275676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5508104" y="1241415"/>
            <a:ext cx="3240360" cy="22595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공급업</a:t>
            </a:r>
            <a:r>
              <a:rPr lang="ko-KR" altLang="en-US" sz="1000" b="1" dirty="0">
                <a:latin typeface="+mj-lt"/>
                <a:cs typeface="Batang"/>
              </a:rPr>
              <a:t>체</a:t>
            </a:r>
            <a:r>
              <a:rPr lang="ko-KR" altLang="en-US" sz="1000" b="1" dirty="0" smtClean="0">
                <a:latin typeface="+mj-lt"/>
                <a:cs typeface="Batang"/>
              </a:rPr>
              <a:t>송장 생성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7. </a:t>
            </a:r>
            <a:r>
              <a:rPr lang="ko-KR" altLang="en-US" sz="1000" dirty="0" smtClean="0">
                <a:latin typeface="+mj-lt"/>
                <a:cs typeface="Batang"/>
              </a:rPr>
              <a:t>시뮬레이션을 통해 생성한 공급업</a:t>
            </a:r>
            <a:r>
              <a:rPr lang="ko-KR" altLang="en-US" sz="1000" dirty="0">
                <a:latin typeface="+mj-lt"/>
                <a:cs typeface="Batang"/>
              </a:rPr>
              <a:t>체</a:t>
            </a:r>
            <a:r>
              <a:rPr lang="ko-KR" altLang="en-US" sz="1000" dirty="0" smtClean="0">
                <a:latin typeface="+mj-lt"/>
                <a:cs typeface="Batang"/>
              </a:rPr>
              <a:t>송장을 확인할 수 있다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>
                <a:cs typeface="Batang"/>
              </a:rPr>
              <a:t>**</a:t>
            </a:r>
            <a:r>
              <a:rPr lang="ko-KR" altLang="en-US" sz="1000" dirty="0">
                <a:cs typeface="Batang"/>
              </a:rPr>
              <a:t>대변에 오는 계정의 금액은 금액 뒤에 </a:t>
            </a:r>
            <a:r>
              <a:rPr lang="en-US" altLang="ko-KR" sz="1000" dirty="0">
                <a:cs typeface="Batang"/>
              </a:rPr>
              <a:t>–</a:t>
            </a:r>
            <a:r>
              <a:rPr lang="ko-KR" altLang="en-US" sz="1000" dirty="0">
                <a:cs typeface="Batang"/>
              </a:rPr>
              <a:t>가 붙는다</a:t>
            </a:r>
            <a:r>
              <a:rPr lang="en-US" altLang="ko-KR" sz="1000" dirty="0"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en-US" altLang="ko-KR" sz="1000" dirty="0" smtClean="0">
                <a:latin typeface="+mj-lt"/>
                <a:cs typeface="Batang"/>
              </a:rPr>
              <a:t>8. </a:t>
            </a:r>
            <a:r>
              <a:rPr lang="ko-KR" altLang="en-US" sz="1000" dirty="0" smtClean="0">
                <a:latin typeface="+mj-lt"/>
                <a:cs typeface="Batang"/>
              </a:rPr>
              <a:t>저장버튼을 누름으로써 전표를 전기한다</a:t>
            </a:r>
            <a:r>
              <a:rPr lang="en-US" altLang="ko-KR" sz="1000" dirty="0" smtClean="0">
                <a:latin typeface="+mj-lt"/>
                <a:cs typeface="Batang"/>
              </a:rPr>
              <a:t>.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저장버튼을 누르면 화면 맨 아래에 전기 되었음을 알린다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endParaRPr lang="en-US" altLang="ko-KR" sz="1000" dirty="0" smtClean="0">
              <a:latin typeface="+mj-lt"/>
              <a:cs typeface="Batang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45729" y="1758396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 smtClean="0">
                <a:solidFill>
                  <a:schemeClr val="bg1"/>
                </a:solidFill>
              </a:rPr>
              <a:t>7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707653" y="5445224"/>
            <a:ext cx="6248723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타원 12"/>
          <p:cNvSpPr/>
          <p:nvPr/>
        </p:nvSpPr>
        <p:spPr>
          <a:xfrm>
            <a:off x="3131840" y="3789040"/>
            <a:ext cx="170121" cy="148856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000" b="1" dirty="0">
                <a:solidFill>
                  <a:schemeClr val="bg1"/>
                </a:solidFill>
              </a:rPr>
              <a:t>8</a:t>
            </a:r>
            <a:endParaRPr lang="ko-KR" altLang="en-US" sz="1000" b="1" dirty="0" smtClean="0">
              <a:solidFill>
                <a:schemeClr val="bg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476056" y="3748176"/>
            <a:ext cx="261927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2" t="27853"/>
          <a:stretch/>
        </p:blipFill>
        <p:spPr bwMode="auto">
          <a:xfrm>
            <a:off x="1707653" y="6124755"/>
            <a:ext cx="3232608" cy="268008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90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</a:t>
            </a:r>
            <a:r>
              <a:rPr lang="ko-KR" altLang="en-US" sz="1200" dirty="0"/>
              <a:t>체</a:t>
            </a:r>
            <a:r>
              <a:rPr lang="ko-KR" altLang="en-US" sz="1200" dirty="0" smtClean="0"/>
              <a:t>송장 생성</a:t>
            </a:r>
            <a:r>
              <a:rPr lang="en-US" altLang="ko-KR" sz="1200" dirty="0"/>
              <a:t> </a:t>
            </a:r>
            <a:r>
              <a:rPr lang="en-US" altLang="ko-KR" sz="1200" dirty="0" smtClean="0"/>
              <a:t>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FB01, </a:t>
            </a:r>
            <a:r>
              <a:rPr lang="en-US" altLang="ko-KR" sz="1200" b="1" dirty="0" smtClean="0">
                <a:solidFill>
                  <a:srgbClr val="0070C0"/>
                </a:solidFill>
              </a:rPr>
              <a:t>FB75</a:t>
            </a:r>
            <a:r>
              <a:rPr lang="en-US" altLang="ko-KR" sz="1200" dirty="0" smtClean="0"/>
              <a:t>)</a:t>
            </a:r>
            <a:endParaRPr lang="ko-KR" altLang="en-US" sz="1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6048672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27050"/>
          <a:stretch/>
        </p:blipFill>
        <p:spPr bwMode="auto">
          <a:xfrm>
            <a:off x="2123728" y="1370424"/>
            <a:ext cx="467692" cy="147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직사각형 16"/>
          <p:cNvSpPr/>
          <p:nvPr/>
        </p:nvSpPr>
        <p:spPr>
          <a:xfrm>
            <a:off x="467543" y="5977186"/>
            <a:ext cx="56509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공급업체송장생성 </a:t>
            </a:r>
            <a:r>
              <a:rPr lang="ko-KR" altLang="en-US" sz="1000" kern="0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 </a:t>
            </a:r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  <a:endParaRPr lang="en-US" altLang="ko-KR" sz="1000" kern="0" dirty="0" smtClean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endParaRPr lang="en-US" altLang="ko-KR" sz="1000" kern="0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r>
              <a:rPr lang="en-US" altLang="ko-KR" sz="1000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** G/L</a:t>
            </a:r>
            <a:r>
              <a:rPr lang="ko-KR" altLang="en-US" sz="1000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계정이 </a:t>
            </a:r>
            <a:r>
              <a:rPr lang="ko-KR" altLang="en-US" sz="1000" kern="0" dirty="0" err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차변에</a:t>
            </a:r>
            <a:r>
              <a:rPr lang="ko-KR" altLang="en-US" sz="1000" kern="0" dirty="0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오는 것을 제외하고 송장을 생성하는 방법은 고객송장 생성 방법과 동일함 </a:t>
            </a:r>
            <a:endParaRPr lang="en-US" altLang="ko-KR" sz="1000" kern="0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r>
              <a:rPr lang="ko-KR" altLang="en-US" sz="1000" kern="0" dirty="0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endParaRPr lang="ko-KR" altLang="en-US" sz="1000" dirty="0"/>
          </a:p>
        </p:txBody>
      </p:sp>
      <p:sp>
        <p:nvSpPr>
          <p:cNvPr id="8" name="직사각형 7"/>
          <p:cNvSpPr/>
          <p:nvPr/>
        </p:nvSpPr>
        <p:spPr>
          <a:xfrm>
            <a:off x="1763688" y="4077072"/>
            <a:ext cx="504056" cy="1440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02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72" y="3717032"/>
            <a:ext cx="3191600" cy="200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255809"/>
            <a:ext cx="3520745" cy="217950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79512" y="188640"/>
            <a:ext cx="79208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>
                <a:solidFill>
                  <a:srgbClr val="0070C0"/>
                </a:solidFill>
                <a:latin typeface="맑은 고딕"/>
                <a:ea typeface="맑은 고딕"/>
              </a:rPr>
              <a:t>▶ </a:t>
            </a:r>
            <a:r>
              <a:rPr lang="en-US" altLang="ko-KR" b="1" dirty="0" smtClean="0">
                <a:solidFill>
                  <a:srgbClr val="0070C0"/>
                </a:solidFill>
              </a:rPr>
              <a:t>[FI] </a:t>
            </a:r>
            <a:r>
              <a:rPr lang="ko-KR" altLang="en-US" b="1" dirty="0" smtClean="0">
                <a:solidFill>
                  <a:srgbClr val="0070C0"/>
                </a:solidFill>
              </a:rPr>
              <a:t>채무관리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cxnSp>
        <p:nvCxnSpPr>
          <p:cNvPr id="6" name="직선 연결선 5"/>
          <p:cNvCxnSpPr/>
          <p:nvPr/>
        </p:nvCxnSpPr>
        <p:spPr>
          <a:xfrm>
            <a:off x="0" y="10527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4811" y="692695"/>
            <a:ext cx="708148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smtClean="0"/>
              <a:t>공급업</a:t>
            </a:r>
            <a:r>
              <a:rPr lang="ko-KR" altLang="en-US" sz="1200" dirty="0"/>
              <a:t>체</a:t>
            </a:r>
            <a:r>
              <a:rPr lang="ko-KR" altLang="en-US" sz="1200" dirty="0" smtClean="0"/>
              <a:t>송장 조</a:t>
            </a:r>
            <a:r>
              <a:rPr lang="ko-KR" altLang="en-US" sz="1200" dirty="0"/>
              <a:t>회</a:t>
            </a:r>
            <a:r>
              <a:rPr lang="en-US" altLang="ko-KR" sz="1200" dirty="0" smtClean="0"/>
              <a:t> (</a:t>
            </a:r>
            <a:r>
              <a:rPr lang="ko-KR" altLang="en-US" sz="1200" dirty="0" smtClean="0"/>
              <a:t>트랜잭션 코드 </a:t>
            </a:r>
            <a:r>
              <a:rPr lang="en-US" altLang="ko-KR" sz="1200" dirty="0" smtClean="0"/>
              <a:t>FB03)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1115616" y="2616535"/>
            <a:ext cx="1296144" cy="15521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4139952" y="1628800"/>
            <a:ext cx="4462402" cy="8489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b="1" dirty="0" smtClean="0">
                <a:latin typeface="+mj-lt"/>
                <a:cs typeface="Batang"/>
              </a:rPr>
              <a:t>공급업체송장 조회</a:t>
            </a:r>
            <a:endParaRPr lang="en-US" altLang="ko-KR" sz="1000" b="1" dirty="0" smtClean="0">
              <a:latin typeface="+mj-lt"/>
              <a:cs typeface="Batang"/>
            </a:endParaRPr>
          </a:p>
          <a:p>
            <a:pPr marL="76835">
              <a:lnSpc>
                <a:spcPct val="150000"/>
              </a:lnSpc>
              <a:spcBef>
                <a:spcPts val="495"/>
              </a:spcBef>
            </a:pPr>
            <a:r>
              <a:rPr lang="ko-KR" altLang="en-US" sz="1000" dirty="0" smtClean="0">
                <a:latin typeface="+mj-lt"/>
                <a:cs typeface="Batang"/>
              </a:rPr>
              <a:t>생성된 공급업체송장을 트랜잭션 코드 </a:t>
            </a:r>
            <a:r>
              <a:rPr lang="en-US" altLang="ko-KR" sz="1000" dirty="0" smtClean="0">
                <a:latin typeface="+mj-lt"/>
                <a:cs typeface="Batang"/>
              </a:rPr>
              <a:t>FB03</a:t>
            </a:r>
            <a:r>
              <a:rPr lang="ko-KR" altLang="en-US" sz="1000" dirty="0" smtClean="0">
                <a:latin typeface="+mj-lt"/>
                <a:cs typeface="Batang"/>
              </a:rPr>
              <a:t>이나 다음화면과 같은 메뉴경로를 통해 조회할 수 있다</a:t>
            </a:r>
            <a:r>
              <a:rPr lang="en-US" altLang="ko-KR" sz="1000" dirty="0" smtClean="0">
                <a:latin typeface="+mj-lt"/>
                <a:cs typeface="Batang"/>
              </a:rPr>
              <a:t>. 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251520" y="4857964"/>
            <a:ext cx="2342946" cy="15521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자유형 21"/>
          <p:cNvSpPr/>
          <p:nvPr/>
        </p:nvSpPr>
        <p:spPr>
          <a:xfrm rot="7105913" flipH="1" flipV="1">
            <a:off x="1894683" y="3766837"/>
            <a:ext cx="1466202" cy="1171403"/>
          </a:xfrm>
          <a:custGeom>
            <a:avLst/>
            <a:gdLst>
              <a:gd name="connsiteX0" fmla="*/ 3079504 w 6507878"/>
              <a:gd name="connsiteY0" fmla="*/ 239929 h 6878669"/>
              <a:gd name="connsiteX1" fmla="*/ 6136186 w 6507878"/>
              <a:gd name="connsiteY1" fmla="*/ 2484543 h 6878669"/>
              <a:gd name="connsiteX2" fmla="*/ 6365710 w 6507878"/>
              <a:gd name="connsiteY2" fmla="*/ 2439319 h 6878669"/>
              <a:gd name="connsiteX3" fmla="*/ 6074917 w 6507878"/>
              <a:gd name="connsiteY3" fmla="*/ 2883599 h 6878669"/>
              <a:gd name="connsiteX4" fmla="*/ 5610090 w 6507878"/>
              <a:gd name="connsiteY4" fmla="*/ 2588177 h 6878669"/>
              <a:gd name="connsiteX5" fmla="*/ 5839554 w 6507878"/>
              <a:gd name="connsiteY5" fmla="*/ 2542973 h 6878669"/>
              <a:gd name="connsiteX6" fmla="*/ 3095888 w 6507878"/>
              <a:gd name="connsiteY6" fmla="*/ 540472 h 6878669"/>
              <a:gd name="connsiteX7" fmla="*/ 3079504 w 6507878"/>
              <a:gd name="connsiteY7" fmla="*/ 239929 h 6878669"/>
              <a:gd name="connsiteX0" fmla="*/ 0 w 3287620"/>
              <a:gd name="connsiteY0" fmla="*/ 84975 h 2451767"/>
              <a:gd name="connsiteX1" fmla="*/ 3058096 w 3287620"/>
              <a:gd name="connsiteY1" fmla="*/ 2052711 h 2451767"/>
              <a:gd name="connsiteX2" fmla="*/ 3287620 w 3287620"/>
              <a:gd name="connsiteY2" fmla="*/ 2007487 h 2451767"/>
              <a:gd name="connsiteX3" fmla="*/ 2996827 w 3287620"/>
              <a:gd name="connsiteY3" fmla="*/ 2451767 h 2451767"/>
              <a:gd name="connsiteX4" fmla="*/ 2532000 w 3287620"/>
              <a:gd name="connsiteY4" fmla="*/ 2156345 h 2451767"/>
              <a:gd name="connsiteX5" fmla="*/ 2761464 w 3287620"/>
              <a:gd name="connsiteY5" fmla="*/ 2111141 h 2451767"/>
              <a:gd name="connsiteX6" fmla="*/ 17798 w 3287620"/>
              <a:gd name="connsiteY6" fmla="*/ 108640 h 2451767"/>
              <a:gd name="connsiteX7" fmla="*/ 0 w 3287620"/>
              <a:gd name="connsiteY7" fmla="*/ 84975 h 2451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87620" h="2451767">
                <a:moveTo>
                  <a:pt x="0" y="84975"/>
                </a:moveTo>
                <a:cubicBezTo>
                  <a:pt x="1383466" y="0"/>
                  <a:pt x="2645231" y="648636"/>
                  <a:pt x="3058096" y="2052711"/>
                </a:cubicBezTo>
                <a:lnTo>
                  <a:pt x="3287620" y="2007487"/>
                </a:lnTo>
                <a:lnTo>
                  <a:pt x="2996827" y="2451767"/>
                </a:lnTo>
                <a:lnTo>
                  <a:pt x="2532000" y="2156345"/>
                </a:lnTo>
                <a:lnTo>
                  <a:pt x="2761464" y="2111141"/>
                </a:lnTo>
                <a:cubicBezTo>
                  <a:pt x="2379748" y="854734"/>
                  <a:pt x="1252286" y="31841"/>
                  <a:pt x="17798" y="108640"/>
                </a:cubicBezTo>
                <a:lnTo>
                  <a:pt x="0" y="84975"/>
                </a:lnTo>
                <a:close/>
              </a:path>
            </a:pathLst>
          </a:custGeom>
          <a:noFill/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21" r="2118"/>
          <a:stretch/>
        </p:blipFill>
        <p:spPr bwMode="auto">
          <a:xfrm>
            <a:off x="3509045" y="2924944"/>
            <a:ext cx="5640497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4114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1160</Words>
  <Application>Microsoft Office PowerPoint</Application>
  <PresentationFormat>화면 슬라이드 쇼(4:3)</PresentationFormat>
  <Paragraphs>230</Paragraphs>
  <Slides>23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24" baseType="lpstr">
      <vt:lpstr>Office 테마</vt:lpstr>
      <vt:lpstr>[FI] 채권관리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[FI] 채무관리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백세은</dc:creator>
  <cp:lastModifiedBy>백세은</cp:lastModifiedBy>
  <cp:revision>47</cp:revision>
  <dcterms:created xsi:type="dcterms:W3CDTF">2015-09-22T09:39:48Z</dcterms:created>
  <dcterms:modified xsi:type="dcterms:W3CDTF">2015-10-05T02:21:47Z</dcterms:modified>
</cp:coreProperties>
</file>