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95" r:id="rId2"/>
    <p:sldId id="256" r:id="rId3"/>
    <p:sldId id="265" r:id="rId4"/>
    <p:sldId id="266" r:id="rId5"/>
    <p:sldId id="267" r:id="rId6"/>
    <p:sldId id="268" r:id="rId7"/>
    <p:sldId id="269" r:id="rId8"/>
    <p:sldId id="270" r:id="rId9"/>
    <p:sldId id="296" r:id="rId10"/>
    <p:sldId id="271" r:id="rId11"/>
    <p:sldId id="272" r:id="rId12"/>
    <p:sldId id="273" r:id="rId13"/>
    <p:sldId id="274" r:id="rId14"/>
    <p:sldId id="275" r:id="rId15"/>
    <p:sldId id="276" r:id="rId16"/>
    <p:sldId id="298" r:id="rId17"/>
    <p:sldId id="279" r:id="rId18"/>
    <p:sldId id="299" r:id="rId19"/>
    <p:sldId id="280" r:id="rId20"/>
    <p:sldId id="300" r:id="rId21"/>
    <p:sldId id="277" r:id="rId22"/>
    <p:sldId id="278" r:id="rId23"/>
    <p:sldId id="297" r:id="rId24"/>
    <p:sldId id="301" r:id="rId25"/>
    <p:sldId id="281" r:id="rId26"/>
    <p:sldId id="282" r:id="rId27"/>
    <p:sldId id="283" r:id="rId28"/>
    <p:sldId id="288" r:id="rId29"/>
    <p:sldId id="289" r:id="rId30"/>
    <p:sldId id="290" r:id="rId31"/>
    <p:sldId id="291" r:id="rId32"/>
    <p:sldId id="285" r:id="rId33"/>
    <p:sldId id="293" r:id="rId34"/>
    <p:sldId id="294" r:id="rId35"/>
    <p:sldId id="292" r:id="rId3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457" autoAdjust="0"/>
  </p:normalViewPr>
  <p:slideViewPr>
    <p:cSldViewPr>
      <p:cViewPr varScale="1">
        <p:scale>
          <a:sx n="87" d="100"/>
          <a:sy n="87" d="100"/>
        </p:scale>
        <p:origin x="-1330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CE063C-3587-40F2-B920-EB5ECF41A0A8}" type="datetimeFigureOut">
              <a:rPr lang="ko-KR" altLang="en-US" smtClean="0"/>
              <a:t>2015-09-24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010E5A-DDA1-4D87-A7C5-1873052824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3466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010E5A-DDA1-4D87-A7C5-18730528245F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67070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010E5A-DDA1-4D87-A7C5-18730528245F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5892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36EBE-FEF9-455D-B629-9FA22E962CC8}" type="datetimeFigureOut">
              <a:rPr lang="ko-KR" altLang="en-US" smtClean="0"/>
              <a:t>2015-09-24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C5143-364F-432A-AD85-32F84AB5D4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8116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36EBE-FEF9-455D-B629-9FA22E962CC8}" type="datetimeFigureOut">
              <a:rPr lang="ko-KR" altLang="en-US" smtClean="0"/>
              <a:t>2015-09-24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C5143-364F-432A-AD85-32F84AB5D4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6753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36EBE-FEF9-455D-B629-9FA22E962CC8}" type="datetimeFigureOut">
              <a:rPr lang="ko-KR" altLang="en-US" smtClean="0"/>
              <a:t>2015-09-24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C5143-364F-432A-AD85-32F84AB5D4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8965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36EBE-FEF9-455D-B629-9FA22E962CC8}" type="datetimeFigureOut">
              <a:rPr lang="ko-KR" altLang="en-US" smtClean="0"/>
              <a:t>2015-09-24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C5143-364F-432A-AD85-32F84AB5D4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1953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36EBE-FEF9-455D-B629-9FA22E962CC8}" type="datetimeFigureOut">
              <a:rPr lang="ko-KR" altLang="en-US" smtClean="0"/>
              <a:t>2015-09-24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C5143-364F-432A-AD85-32F84AB5D4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9833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36EBE-FEF9-455D-B629-9FA22E962CC8}" type="datetimeFigureOut">
              <a:rPr lang="ko-KR" altLang="en-US" smtClean="0"/>
              <a:t>2015-09-24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C5143-364F-432A-AD85-32F84AB5D4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4394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36EBE-FEF9-455D-B629-9FA22E962CC8}" type="datetimeFigureOut">
              <a:rPr lang="ko-KR" altLang="en-US" smtClean="0"/>
              <a:t>2015-09-24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C5143-364F-432A-AD85-32F84AB5D4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1114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36EBE-FEF9-455D-B629-9FA22E962CC8}" type="datetimeFigureOut">
              <a:rPr lang="ko-KR" altLang="en-US" smtClean="0"/>
              <a:t>2015-09-24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C5143-364F-432A-AD85-32F84AB5D4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6701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36EBE-FEF9-455D-B629-9FA22E962CC8}" type="datetimeFigureOut">
              <a:rPr lang="ko-KR" altLang="en-US" smtClean="0"/>
              <a:t>2015-09-24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C5143-364F-432A-AD85-32F84AB5D4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687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36EBE-FEF9-455D-B629-9FA22E962CC8}" type="datetimeFigureOut">
              <a:rPr lang="ko-KR" altLang="en-US" smtClean="0"/>
              <a:t>2015-09-24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C5143-364F-432A-AD85-32F84AB5D4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1371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36EBE-FEF9-455D-B629-9FA22E962CC8}" type="datetimeFigureOut">
              <a:rPr lang="ko-KR" altLang="en-US" smtClean="0"/>
              <a:t>2015-09-24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C5143-364F-432A-AD85-32F84AB5D4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4066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36EBE-FEF9-455D-B629-9FA22E962CC8}" type="datetimeFigureOut">
              <a:rPr lang="ko-KR" altLang="en-US" smtClean="0"/>
              <a:t>2015-09-24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C5143-364F-432A-AD85-32F84AB5D4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7272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>
                <a:solidFill>
                  <a:srgbClr val="0070C0"/>
                </a:solidFill>
              </a:rPr>
              <a:t>[FI] </a:t>
            </a:r>
            <a:r>
              <a:rPr lang="ko-KR" altLang="en-US" b="1" dirty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>
                <a:solidFill>
                  <a:srgbClr val="0070C0"/>
                </a:solidFill>
              </a:rPr>
              <a:t>_</a:t>
            </a:r>
            <a:r>
              <a:rPr lang="ko-KR" altLang="en-US" b="1" dirty="0">
                <a:solidFill>
                  <a:srgbClr val="0070C0"/>
                </a:solidFill>
              </a:rPr>
              <a:t>계정과목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10419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그림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90" y="3029712"/>
            <a:ext cx="6684306" cy="367240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계정과목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465" b="34528"/>
          <a:stretch/>
        </p:blipFill>
        <p:spPr>
          <a:xfrm>
            <a:off x="551990" y="1237927"/>
            <a:ext cx="4524066" cy="1571807"/>
          </a:xfrm>
          <a:prstGeom prst="rect">
            <a:avLst/>
          </a:prstGeom>
        </p:spPr>
      </p:pic>
      <p:sp>
        <p:nvSpPr>
          <p:cNvPr id="12" name="타원 11"/>
          <p:cNvSpPr/>
          <p:nvPr/>
        </p:nvSpPr>
        <p:spPr>
          <a:xfrm>
            <a:off x="4461060" y="205600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475656" y="336021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979712" y="2049651"/>
            <a:ext cx="2412268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dirty="0" smtClean="0"/>
              <a:t>GL</a:t>
            </a:r>
            <a:r>
              <a:rPr lang="ko-KR" altLang="en-US" sz="1200" dirty="0" smtClean="0"/>
              <a:t>계정 마스터를 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삭제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FS00)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sp>
        <p:nvSpPr>
          <p:cNvPr id="18" name="직사각형 17"/>
          <p:cNvSpPr/>
          <p:nvPr/>
        </p:nvSpPr>
        <p:spPr>
          <a:xfrm>
            <a:off x="1707894" y="3459909"/>
            <a:ext cx="847882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5011294" y="1411885"/>
            <a:ext cx="424122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>
                <a:latin typeface="+mj-lt"/>
                <a:cs typeface="Batang"/>
              </a:rPr>
              <a:t>메뉴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경로나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트랜잭</a:t>
            </a:r>
            <a:r>
              <a:rPr lang="ko-KR" altLang="en-US" sz="1000" dirty="0" smtClean="0">
                <a:latin typeface="+mj-lt"/>
                <a:cs typeface="Batang"/>
              </a:rPr>
              <a:t>션</a:t>
            </a:r>
            <a:r>
              <a:rPr lang="ko-KR" altLang="en-US" sz="1000" spc="-9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코드</a:t>
            </a:r>
            <a:r>
              <a:rPr lang="en-US" altLang="ko-KR" sz="1000" spc="-5" dirty="0" smtClean="0">
                <a:latin typeface="+mj-lt"/>
                <a:cs typeface="Cambria"/>
              </a:rPr>
              <a:t>(</a:t>
            </a:r>
            <a:r>
              <a:rPr lang="en-US" altLang="ko-KR" sz="1000" dirty="0" smtClean="0">
                <a:latin typeface="+mj-lt"/>
                <a:cs typeface="Cambria"/>
              </a:rPr>
              <a:t>F</a:t>
            </a:r>
            <a:r>
              <a:rPr lang="en-US" altLang="ko-KR" sz="1000" spc="5" dirty="0" smtClean="0">
                <a:latin typeface="+mj-lt"/>
                <a:cs typeface="Cambria"/>
              </a:rPr>
              <a:t>S</a:t>
            </a:r>
            <a:r>
              <a:rPr lang="en-US" altLang="ko-KR" sz="1000" spc="-10" dirty="0" smtClean="0">
                <a:latin typeface="+mj-lt"/>
                <a:cs typeface="Cambria"/>
              </a:rPr>
              <a:t>00</a:t>
            </a:r>
            <a:r>
              <a:rPr lang="en-US" altLang="ko-KR" sz="1000" spc="-5" dirty="0" smtClean="0">
                <a:latin typeface="+mj-lt"/>
                <a:cs typeface="Cambria"/>
              </a:rPr>
              <a:t>)</a:t>
            </a:r>
            <a:r>
              <a:rPr lang="ko-KR" altLang="en-US" sz="1000" dirty="0" smtClean="0">
                <a:latin typeface="+mj-lt"/>
                <a:cs typeface="Batang"/>
              </a:rPr>
              <a:t>를</a:t>
            </a:r>
            <a:r>
              <a:rPr lang="ko-KR" altLang="en-US" sz="1000" spc="-6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이용하여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해당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화면을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실행한다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</a:p>
          <a:p>
            <a:pPr marL="228600" indent="-228600">
              <a:lnSpc>
                <a:spcPct val="150000"/>
              </a:lnSpc>
              <a:buFontTx/>
              <a:buAutoNum type="arabicPeriod"/>
            </a:pPr>
            <a:r>
              <a:rPr lang="ko-KR" altLang="en-US" sz="1000" dirty="0" smtClean="0">
                <a:latin typeface="+mj-lt"/>
                <a:cs typeface="Batang"/>
              </a:rPr>
              <a:t>조회하고자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하</a:t>
            </a:r>
            <a:r>
              <a:rPr lang="ko-KR" altLang="en-US" sz="1000" dirty="0" smtClean="0">
                <a:latin typeface="+mj-lt"/>
                <a:cs typeface="Batang"/>
              </a:rPr>
              <a:t>는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en-US" altLang="ko-KR" sz="1000" spc="5" dirty="0" smtClean="0">
                <a:latin typeface="+mj-lt"/>
                <a:cs typeface="Cambria"/>
              </a:rPr>
              <a:t>G</a:t>
            </a:r>
            <a:r>
              <a:rPr lang="en-US" altLang="ko-KR" sz="1000" dirty="0" smtClean="0">
                <a:latin typeface="+mj-lt"/>
                <a:cs typeface="Cambria"/>
              </a:rPr>
              <a:t>L</a:t>
            </a:r>
            <a:r>
              <a:rPr lang="ko-KR" altLang="en-US" sz="1000" spc="30" dirty="0" smtClean="0">
                <a:latin typeface="+mj-lt"/>
                <a:cs typeface="Cambria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계정을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err="1" smtClean="0">
                <a:latin typeface="+mj-lt"/>
                <a:cs typeface="Batang"/>
              </a:rPr>
              <a:t>검색키를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이용하여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검색하여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선택한다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</a:p>
        </p:txBody>
      </p:sp>
      <p:sp>
        <p:nvSpPr>
          <p:cNvPr id="24" name="자유형 23"/>
          <p:cNvSpPr/>
          <p:nvPr/>
        </p:nvSpPr>
        <p:spPr>
          <a:xfrm rot="14980039" flipH="1">
            <a:off x="2782534" y="3261972"/>
            <a:ext cx="1153025" cy="1286030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"/>
          <a:stretch/>
        </p:blipFill>
        <p:spPr>
          <a:xfrm>
            <a:off x="4572000" y="2600618"/>
            <a:ext cx="3586706" cy="3830543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64953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계정과목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dirty="0" smtClean="0"/>
              <a:t>GL</a:t>
            </a:r>
            <a:r>
              <a:rPr lang="ko-KR" altLang="en-US" sz="1200" dirty="0" smtClean="0"/>
              <a:t>계정 마스터를 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삭제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FS00)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grpSp>
        <p:nvGrpSpPr>
          <p:cNvPr id="2" name="그룹 1"/>
          <p:cNvGrpSpPr/>
          <p:nvPr/>
        </p:nvGrpSpPr>
        <p:grpSpPr>
          <a:xfrm>
            <a:off x="551990" y="1268761"/>
            <a:ext cx="6540290" cy="4032447"/>
            <a:chOff x="551990" y="2996952"/>
            <a:chExt cx="6540290" cy="3240359"/>
          </a:xfrm>
        </p:grpSpPr>
        <p:pic>
          <p:nvPicPr>
            <p:cNvPr id="17" name="그림 1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990" y="2996952"/>
              <a:ext cx="6540290" cy="3240359"/>
            </a:xfrm>
            <a:prstGeom prst="rect">
              <a:avLst/>
            </a:prstGeom>
          </p:spPr>
        </p:pic>
        <p:sp>
          <p:nvSpPr>
            <p:cNvPr id="14" name="타원 13"/>
            <p:cNvSpPr/>
            <p:nvPr/>
          </p:nvSpPr>
          <p:spPr>
            <a:xfrm>
              <a:off x="3683917" y="3509784"/>
              <a:ext cx="170121" cy="148856"/>
            </a:xfrm>
            <a:prstGeom prst="ellipse">
              <a:avLst/>
            </a:prstGeom>
            <a:solidFill>
              <a:srgbClr val="FF0000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000" b="1" dirty="0" smtClean="0">
                  <a:solidFill>
                    <a:schemeClr val="bg1"/>
                  </a:solidFill>
                </a:rPr>
                <a:t>3</a:t>
              </a:r>
              <a:endParaRPr lang="ko-KR" altLang="en-US" sz="1000" b="1" dirty="0" smtClean="0">
                <a:solidFill>
                  <a:schemeClr val="bg1"/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3854038" y="3501008"/>
              <a:ext cx="3094226" cy="21602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직사각형 2"/>
          <p:cNvSpPr/>
          <p:nvPr/>
        </p:nvSpPr>
        <p:spPr>
          <a:xfrm>
            <a:off x="467544" y="5445224"/>
            <a:ext cx="7128792" cy="1040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10235" marR="172085" indent="-533400">
              <a:lnSpc>
                <a:spcPct val="130000"/>
              </a:lnSpc>
            </a:pPr>
            <a:r>
              <a:rPr lang="en-US" altLang="ko-KR" sz="1000" spc="-10" dirty="0" smtClean="0">
                <a:latin typeface="+mj-lt"/>
                <a:cs typeface="Cambria"/>
              </a:rPr>
              <a:t>3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  <a:r>
              <a:rPr lang="ko-KR" altLang="en-US" sz="1000" spc="35" dirty="0" smtClean="0">
                <a:latin typeface="+mj-lt"/>
                <a:cs typeface="Cambria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계정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선택 후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조회</a:t>
            </a:r>
            <a:r>
              <a:rPr lang="en-US" altLang="ko-KR" sz="1000" spc="-5" dirty="0" smtClean="0">
                <a:latin typeface="+mj-lt"/>
                <a:cs typeface="Cambria"/>
              </a:rPr>
              <a:t>/</a:t>
            </a:r>
            <a:r>
              <a:rPr lang="ko-KR" altLang="en-US" sz="1000" dirty="0" smtClean="0">
                <a:latin typeface="+mj-lt"/>
                <a:cs typeface="Batang"/>
              </a:rPr>
              <a:t>변경</a:t>
            </a:r>
            <a:r>
              <a:rPr lang="en-US" altLang="ko-KR" sz="1000" spc="-5" dirty="0" smtClean="0">
                <a:latin typeface="+mj-lt"/>
                <a:cs typeface="Cambria"/>
              </a:rPr>
              <a:t>/</a:t>
            </a:r>
            <a:r>
              <a:rPr lang="ko-KR" altLang="en-US" sz="1000" dirty="0" smtClean="0">
                <a:latin typeface="+mj-lt"/>
                <a:cs typeface="Batang"/>
              </a:rPr>
              <a:t>신규생성</a:t>
            </a:r>
            <a:r>
              <a:rPr lang="en-US" altLang="ko-KR" sz="1000" spc="-5" dirty="0" smtClean="0">
                <a:latin typeface="+mj-lt"/>
                <a:cs typeface="Cambria"/>
              </a:rPr>
              <a:t>/</a:t>
            </a:r>
            <a:r>
              <a:rPr lang="ko-KR" altLang="en-US" sz="1000" dirty="0" smtClean="0">
                <a:latin typeface="+mj-lt"/>
                <a:cs typeface="Batang"/>
              </a:rPr>
              <a:t>참조하여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신규생성</a:t>
            </a:r>
            <a:r>
              <a:rPr lang="en-US" altLang="ko-KR" sz="1000" spc="-5" dirty="0" smtClean="0">
                <a:latin typeface="+mj-lt"/>
                <a:cs typeface="Cambria"/>
              </a:rPr>
              <a:t>/</a:t>
            </a:r>
            <a:r>
              <a:rPr lang="ko-KR" altLang="en-US" sz="1000" dirty="0" smtClean="0">
                <a:latin typeface="+mj-lt"/>
                <a:cs typeface="Batang"/>
              </a:rPr>
              <a:t>보류</a:t>
            </a:r>
            <a:r>
              <a:rPr lang="en-US" altLang="ko-KR" sz="1000" spc="-5" dirty="0" smtClean="0">
                <a:latin typeface="+mj-lt"/>
                <a:cs typeface="Cambria"/>
              </a:rPr>
              <a:t>/</a:t>
            </a:r>
            <a:r>
              <a:rPr lang="ko-KR" altLang="en-US" sz="1000" dirty="0" smtClean="0">
                <a:latin typeface="+mj-lt"/>
                <a:cs typeface="Batang"/>
              </a:rPr>
              <a:t>삭제표시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등의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아이콘을</a:t>
            </a:r>
            <a:r>
              <a:rPr lang="ko-KR" altLang="en-US" sz="1000" spc="-7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실행하여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진행할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수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있다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  <a:r>
              <a:rPr lang="ko-KR" altLang="en-US" sz="1000" spc="35" dirty="0" smtClean="0">
                <a:latin typeface="+mj-lt"/>
                <a:cs typeface="Cambria"/>
              </a:rPr>
              <a:t> </a:t>
            </a:r>
            <a:endParaRPr lang="en-US" altLang="ko-KR" sz="1000" spc="35" dirty="0" smtClean="0">
              <a:latin typeface="+mj-lt"/>
              <a:cs typeface="Cambria"/>
            </a:endParaRPr>
          </a:p>
          <a:p>
            <a:pPr marL="610235" marR="172085" indent="-533400">
              <a:lnSpc>
                <a:spcPct val="130000"/>
              </a:lnSpc>
            </a:pPr>
            <a:r>
              <a:rPr lang="ko-KR" altLang="en-US" sz="1000" dirty="0" smtClean="0">
                <a:latin typeface="+mj-lt"/>
                <a:cs typeface="Batang"/>
              </a:rPr>
              <a:t>조회를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누른다</a:t>
            </a:r>
            <a:r>
              <a:rPr lang="en-US" altLang="ko-KR" sz="1000" spc="5" dirty="0">
                <a:latin typeface="+mj-lt"/>
                <a:cs typeface="Batang"/>
              </a:rPr>
              <a:t>.</a:t>
            </a:r>
            <a:endParaRPr lang="ko-KR" altLang="en-US" sz="1000" dirty="0" smtClean="0">
              <a:latin typeface="+mj-lt"/>
              <a:cs typeface="Batang"/>
            </a:endParaRPr>
          </a:p>
          <a:p>
            <a:pPr>
              <a:lnSpc>
                <a:spcPct val="100000"/>
              </a:lnSpc>
            </a:pPr>
            <a:endParaRPr lang="ko-KR" altLang="en-US" sz="1000" dirty="0" smtClean="0">
              <a:latin typeface="+mj-lt"/>
              <a:cs typeface="Times New Roman"/>
            </a:endParaRPr>
          </a:p>
          <a:p>
            <a:pPr marL="76835">
              <a:lnSpc>
                <a:spcPct val="100000"/>
              </a:lnSpc>
              <a:spcBef>
                <a:spcPts val="770"/>
              </a:spcBef>
            </a:pPr>
            <a:r>
              <a:rPr lang="en-US" altLang="ko-KR" sz="1000" dirty="0" smtClean="0">
                <a:latin typeface="+mj-lt"/>
                <a:cs typeface="Cambria"/>
              </a:rPr>
              <a:t>&lt;</a:t>
            </a:r>
            <a:r>
              <a:rPr lang="en-US" altLang="ko-KR" sz="1000" b="1" dirty="0" smtClean="0">
                <a:latin typeface="+mj-lt"/>
                <a:cs typeface="Cambria"/>
              </a:rPr>
              <a:t>T</a:t>
            </a:r>
            <a:r>
              <a:rPr lang="en-US" altLang="ko-KR" sz="1000" b="1" spc="-5" dirty="0" smtClean="0">
                <a:latin typeface="+mj-lt"/>
                <a:cs typeface="Cambria"/>
              </a:rPr>
              <a:t>I</a:t>
            </a:r>
            <a:r>
              <a:rPr lang="en-US" altLang="ko-KR" sz="1000" b="1" spc="-10" dirty="0" smtClean="0">
                <a:latin typeface="+mj-lt"/>
                <a:cs typeface="Cambria"/>
              </a:rPr>
              <a:t>P</a:t>
            </a:r>
            <a:r>
              <a:rPr lang="en-US" altLang="ko-KR" sz="1000" b="1" dirty="0" smtClean="0">
                <a:latin typeface="+mj-lt"/>
                <a:cs typeface="Cambria"/>
              </a:rPr>
              <a:t>S</a:t>
            </a:r>
            <a:r>
              <a:rPr lang="ko-KR" altLang="en-US" sz="1000" spc="30" dirty="0" smtClean="0">
                <a:latin typeface="+mj-lt"/>
                <a:cs typeface="Cambria"/>
              </a:rPr>
              <a:t> </a:t>
            </a:r>
            <a:r>
              <a:rPr lang="en-US" altLang="ko-KR" sz="1000" spc="5" dirty="0" smtClean="0">
                <a:latin typeface="+mj-lt"/>
                <a:cs typeface="Cambria"/>
              </a:rPr>
              <a:t>G</a:t>
            </a:r>
            <a:r>
              <a:rPr lang="en-US" altLang="ko-KR" sz="1000" dirty="0" smtClean="0">
                <a:latin typeface="+mj-lt"/>
                <a:cs typeface="Cambria"/>
              </a:rPr>
              <a:t>L</a:t>
            </a:r>
            <a:r>
              <a:rPr lang="ko-KR" altLang="en-US" sz="1000" spc="35" dirty="0" smtClean="0">
                <a:latin typeface="+mj-lt"/>
                <a:cs typeface="Cambria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계정의</a:t>
            </a:r>
            <a:r>
              <a:rPr lang="ko-KR" altLang="en-US" sz="1000" spc="-7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변경</a:t>
            </a:r>
            <a:r>
              <a:rPr lang="en-US" altLang="ko-KR" sz="1000" spc="-5" dirty="0" smtClean="0">
                <a:latin typeface="+mj-lt"/>
                <a:cs typeface="Cambria"/>
              </a:rPr>
              <a:t>/</a:t>
            </a:r>
            <a:r>
              <a:rPr lang="ko-KR" altLang="en-US" sz="1000" dirty="0" smtClean="0">
                <a:latin typeface="+mj-lt"/>
                <a:cs typeface="Batang"/>
              </a:rPr>
              <a:t>신규생성</a:t>
            </a:r>
            <a:r>
              <a:rPr lang="en-US" altLang="ko-KR" sz="1000" spc="-5" dirty="0" smtClean="0">
                <a:latin typeface="+mj-lt"/>
                <a:cs typeface="Cambria"/>
              </a:rPr>
              <a:t>/</a:t>
            </a:r>
            <a:r>
              <a:rPr lang="ko-KR" altLang="en-US" sz="1000" dirty="0" smtClean="0">
                <a:latin typeface="+mj-lt"/>
                <a:cs typeface="Batang"/>
              </a:rPr>
              <a:t>보류</a:t>
            </a:r>
            <a:r>
              <a:rPr lang="en-US" altLang="ko-KR" sz="1000" spc="-5" dirty="0" smtClean="0">
                <a:latin typeface="+mj-lt"/>
                <a:cs typeface="Cambria"/>
              </a:rPr>
              <a:t>/</a:t>
            </a:r>
            <a:r>
              <a:rPr lang="ko-KR" altLang="en-US" sz="1000" dirty="0" smtClean="0">
                <a:latin typeface="+mj-lt"/>
                <a:cs typeface="Batang"/>
              </a:rPr>
              <a:t>삭제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표</a:t>
            </a:r>
            <a:r>
              <a:rPr lang="ko-KR" altLang="en-US" sz="1000" dirty="0" smtClean="0">
                <a:latin typeface="+mj-lt"/>
                <a:cs typeface="Batang"/>
              </a:rPr>
              <a:t>시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업무는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회계부서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en-US" altLang="ko-KR" sz="1000" spc="-10" dirty="0" smtClean="0">
                <a:latin typeface="+mj-lt"/>
                <a:cs typeface="Cambria"/>
              </a:rPr>
              <a:t>1</a:t>
            </a:r>
            <a:r>
              <a:rPr lang="ko-KR" altLang="en-US" sz="1000" dirty="0" smtClean="0">
                <a:latin typeface="+mj-lt"/>
                <a:cs typeface="Batang"/>
              </a:rPr>
              <a:t>명</a:t>
            </a:r>
            <a:r>
              <a:rPr lang="ko-KR" altLang="en-US" sz="1000" spc="-6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또는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err="1" smtClean="0">
                <a:latin typeface="+mj-lt"/>
                <a:cs typeface="Batang"/>
              </a:rPr>
              <a:t>전산팀만이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권한을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갖게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된</a:t>
            </a:r>
            <a:r>
              <a:rPr lang="ko-KR" altLang="en-US" sz="1000" dirty="0" smtClean="0">
                <a:latin typeface="+mj-lt"/>
                <a:cs typeface="Batang"/>
              </a:rPr>
              <a:t>다</a:t>
            </a:r>
            <a:r>
              <a:rPr lang="en-US" altLang="ko-KR" sz="1000" dirty="0" smtClean="0">
                <a:latin typeface="+mj-lt"/>
                <a:cs typeface="Cambria"/>
              </a:rPr>
              <a:t>&gt;</a:t>
            </a:r>
          </a:p>
          <a:p>
            <a:pPr marL="610235" marR="172085" indent="-533400">
              <a:lnSpc>
                <a:spcPct val="130000"/>
              </a:lnSpc>
            </a:pPr>
            <a:endParaRPr lang="ko-KR" altLang="en-US" sz="800" dirty="0" smtClean="0">
              <a:latin typeface="Batang"/>
              <a:cs typeface="Batang"/>
            </a:endParaRPr>
          </a:p>
        </p:txBody>
      </p:sp>
    </p:spTree>
    <p:extLst>
      <p:ext uri="{BB962C8B-B14F-4D97-AF65-F5344CB8AC3E}">
        <p14:creationId xmlns:p14="http://schemas.microsoft.com/office/powerpoint/2010/main" val="402924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계정과목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dirty="0" smtClean="0"/>
              <a:t>GL</a:t>
            </a:r>
            <a:r>
              <a:rPr lang="ko-KR" altLang="en-US" sz="1200" dirty="0" smtClean="0"/>
              <a:t>계정 마스터를 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삭제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FS00)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268760"/>
            <a:ext cx="5976664" cy="4176464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2483768" y="2780928"/>
            <a:ext cx="201622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539552" y="2996952"/>
            <a:ext cx="1656184" cy="9413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2491668" y="4149080"/>
            <a:ext cx="3376476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97994" y="5517232"/>
            <a:ext cx="5326134" cy="951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spc="-10" dirty="0" smtClean="0">
                <a:latin typeface="Cambria"/>
                <a:cs typeface="Cambria"/>
              </a:rPr>
              <a:t>계정과목</a:t>
            </a:r>
            <a:r>
              <a:rPr lang="en-US" altLang="ko-KR" sz="1000" b="1" spc="-10" dirty="0" smtClean="0">
                <a:latin typeface="Cambria"/>
                <a:cs typeface="Cambria"/>
              </a:rPr>
              <a:t>_</a:t>
            </a:r>
            <a:r>
              <a:rPr lang="ko-KR" altLang="en-US" sz="1000" b="1" spc="-10" dirty="0" smtClean="0">
                <a:latin typeface="Cambria"/>
                <a:cs typeface="Cambria"/>
              </a:rPr>
              <a:t>유형내역</a:t>
            </a:r>
            <a:endParaRPr lang="en-US" altLang="ko-KR" sz="1000" b="1" spc="-10" dirty="0" smtClean="0">
              <a:latin typeface="Cambria"/>
              <a:cs typeface="Cambria"/>
            </a:endParaRPr>
          </a:p>
          <a:p>
            <a:pPr marL="76835">
              <a:spcBef>
                <a:spcPts val="495"/>
              </a:spcBef>
            </a:pPr>
            <a:r>
              <a:rPr lang="en-US" altLang="ko-KR" sz="1000" spc="-10" dirty="0" smtClean="0">
                <a:latin typeface="Cambria"/>
                <a:cs typeface="Cambria"/>
              </a:rPr>
              <a:t>1</a:t>
            </a:r>
            <a:r>
              <a:rPr lang="en-US" altLang="ko-KR" sz="1000" dirty="0" smtClean="0">
                <a:latin typeface="Cambria"/>
                <a:cs typeface="Cambria"/>
              </a:rPr>
              <a:t>.</a:t>
            </a:r>
            <a:r>
              <a:rPr lang="ko-KR" altLang="en-US" sz="1000" spc="30" dirty="0" smtClean="0">
                <a:latin typeface="Cambria"/>
                <a:cs typeface="Cambria"/>
              </a:rPr>
              <a:t> </a:t>
            </a:r>
            <a:r>
              <a:rPr lang="ko-KR" altLang="en-US" sz="1000" dirty="0" smtClean="0">
                <a:latin typeface="Batang"/>
                <a:cs typeface="Batang"/>
              </a:rPr>
              <a:t>계정그룹</a:t>
            </a:r>
            <a:r>
              <a:rPr lang="ko-KR" altLang="en-US" sz="1000" spc="-80" dirty="0" smtClean="0">
                <a:latin typeface="Batang"/>
                <a:cs typeface="Batang"/>
              </a:rPr>
              <a:t> </a:t>
            </a:r>
            <a:r>
              <a:rPr lang="en-US" altLang="ko-KR" sz="1000" dirty="0" smtClean="0">
                <a:latin typeface="Cambria"/>
                <a:cs typeface="Cambria"/>
              </a:rPr>
              <a:t>: </a:t>
            </a:r>
            <a:r>
              <a:rPr lang="ko-KR" altLang="en-US" sz="1000" dirty="0" err="1" smtClean="0">
                <a:latin typeface="Cambria"/>
                <a:cs typeface="Cambria"/>
              </a:rPr>
              <a:t>세방익스프레스의</a:t>
            </a:r>
            <a:r>
              <a:rPr lang="ko-KR" altLang="en-US" sz="1000" dirty="0" smtClean="0">
                <a:latin typeface="Cambria"/>
                <a:cs typeface="Cambria"/>
              </a:rPr>
              <a:t> </a:t>
            </a:r>
            <a:r>
              <a:rPr lang="ko-KR" altLang="en-US" sz="1000" dirty="0" err="1" smtClean="0">
                <a:latin typeface="Cambria"/>
                <a:cs typeface="Cambria"/>
              </a:rPr>
              <a:t>계정과목표는</a:t>
            </a:r>
            <a:r>
              <a:rPr lang="ko-KR" altLang="en-US" sz="1000" dirty="0" smtClean="0">
                <a:latin typeface="Cambria"/>
                <a:cs typeface="Cambria"/>
              </a:rPr>
              <a:t> </a:t>
            </a:r>
            <a:r>
              <a:rPr lang="ko-KR" altLang="en-US" sz="1000" dirty="0" err="1" smtClean="0">
                <a:latin typeface="Cambria"/>
                <a:cs typeface="Cambria"/>
              </a:rPr>
              <a:t>세방전지</a:t>
            </a:r>
            <a:r>
              <a:rPr lang="en-US" altLang="ko-KR" sz="1000" dirty="0" smtClean="0">
                <a:latin typeface="Cambria"/>
                <a:cs typeface="Cambria"/>
              </a:rPr>
              <a:t>, </a:t>
            </a:r>
            <a:r>
              <a:rPr lang="ko-KR" altLang="en-US" sz="1000" dirty="0" err="1" smtClean="0">
                <a:latin typeface="Cambria"/>
                <a:cs typeface="Cambria"/>
              </a:rPr>
              <a:t>세방산업과</a:t>
            </a:r>
            <a:r>
              <a:rPr lang="ko-KR" altLang="en-US" sz="1000" dirty="0" smtClean="0">
                <a:latin typeface="Cambria"/>
                <a:cs typeface="Cambria"/>
              </a:rPr>
              <a:t> 동일하게 </a:t>
            </a:r>
            <a:r>
              <a:rPr lang="en-US" altLang="ko-KR" sz="1000" dirty="0" smtClean="0">
                <a:latin typeface="Cambria"/>
                <a:cs typeface="Cambria"/>
              </a:rPr>
              <a:t>1000</a:t>
            </a:r>
            <a:r>
              <a:rPr lang="ko-KR" altLang="en-US" sz="1000" dirty="0" smtClean="0">
                <a:latin typeface="Cambria"/>
                <a:cs typeface="Cambria"/>
              </a:rPr>
              <a:t>번이다</a:t>
            </a:r>
            <a:r>
              <a:rPr lang="en-US" altLang="ko-KR" sz="1000" dirty="0" smtClean="0">
                <a:latin typeface="Cambria"/>
                <a:cs typeface="Cambria"/>
              </a:rPr>
              <a:t>.</a:t>
            </a:r>
          </a:p>
          <a:p>
            <a:pPr marL="76835">
              <a:spcBef>
                <a:spcPts val="360"/>
              </a:spcBef>
            </a:pPr>
            <a:r>
              <a:rPr lang="en-US" altLang="ko-KR" sz="1000" spc="-10" dirty="0" smtClean="0">
                <a:latin typeface="Cambria"/>
                <a:cs typeface="Cambria"/>
              </a:rPr>
              <a:t>2</a:t>
            </a:r>
            <a:r>
              <a:rPr lang="en-US" altLang="ko-KR" sz="1000" dirty="0" smtClean="0">
                <a:latin typeface="Cambria"/>
                <a:cs typeface="Cambria"/>
              </a:rPr>
              <a:t>.</a:t>
            </a:r>
            <a:r>
              <a:rPr lang="ko-KR" altLang="en-US" sz="1000" spc="35" dirty="0" smtClean="0">
                <a:latin typeface="Cambria"/>
                <a:cs typeface="Cambria"/>
              </a:rPr>
              <a:t> </a:t>
            </a:r>
            <a:r>
              <a:rPr lang="ko-KR" altLang="en-US" sz="1000" dirty="0" smtClean="0">
                <a:latin typeface="Batang"/>
                <a:cs typeface="Batang"/>
              </a:rPr>
              <a:t>손익계정과</a:t>
            </a:r>
            <a:r>
              <a:rPr lang="ko-KR" altLang="en-US" sz="1000" spc="-80" dirty="0" smtClean="0">
                <a:latin typeface="Batang"/>
                <a:cs typeface="Batang"/>
              </a:rPr>
              <a:t> </a:t>
            </a:r>
            <a:r>
              <a:rPr lang="ko-KR" altLang="en-US" sz="1000" spc="5" dirty="0" smtClean="0">
                <a:latin typeface="Batang"/>
                <a:cs typeface="Batang"/>
              </a:rPr>
              <a:t>대차대조</a:t>
            </a:r>
            <a:r>
              <a:rPr lang="ko-KR" altLang="en-US" sz="1000" dirty="0" smtClean="0">
                <a:latin typeface="Batang"/>
                <a:cs typeface="Batang"/>
              </a:rPr>
              <a:t>표</a:t>
            </a:r>
            <a:r>
              <a:rPr lang="ko-KR" altLang="en-US" sz="1000" spc="-85" dirty="0" smtClean="0">
                <a:latin typeface="Batang"/>
                <a:cs typeface="Batang"/>
              </a:rPr>
              <a:t> </a:t>
            </a:r>
            <a:r>
              <a:rPr lang="ko-KR" altLang="en-US" sz="1000" dirty="0" smtClean="0">
                <a:latin typeface="Batang"/>
                <a:cs typeface="Batang"/>
              </a:rPr>
              <a:t>계정</a:t>
            </a:r>
            <a:r>
              <a:rPr lang="ko-KR" altLang="en-US" sz="1000" spc="-90" dirty="0" smtClean="0">
                <a:latin typeface="Batang"/>
                <a:cs typeface="Batang"/>
              </a:rPr>
              <a:t> </a:t>
            </a:r>
            <a:r>
              <a:rPr lang="ko-KR" altLang="en-US" sz="1000" dirty="0" smtClean="0">
                <a:latin typeface="Batang"/>
                <a:cs typeface="Batang"/>
              </a:rPr>
              <a:t>등으로</a:t>
            </a:r>
            <a:r>
              <a:rPr lang="ko-KR" altLang="en-US" sz="1000" spc="-80" dirty="0" smtClean="0">
                <a:latin typeface="Batang"/>
                <a:cs typeface="Batang"/>
              </a:rPr>
              <a:t> </a:t>
            </a:r>
            <a:r>
              <a:rPr lang="ko-KR" altLang="en-US" sz="1000" dirty="0" smtClean="0">
                <a:latin typeface="Batang"/>
                <a:cs typeface="Batang"/>
              </a:rPr>
              <a:t>구분된</a:t>
            </a:r>
            <a:r>
              <a:rPr lang="ko-KR" altLang="en-US" sz="1000" spc="5" dirty="0" smtClean="0">
                <a:latin typeface="Batang"/>
                <a:cs typeface="Batang"/>
              </a:rPr>
              <a:t>다</a:t>
            </a:r>
            <a:r>
              <a:rPr lang="en-US" altLang="ko-KR" sz="1000" dirty="0" smtClean="0">
                <a:latin typeface="Cambria"/>
                <a:cs typeface="Cambria"/>
              </a:rPr>
              <a:t>.</a:t>
            </a:r>
          </a:p>
          <a:p>
            <a:pPr marL="76835">
              <a:spcBef>
                <a:spcPts val="360"/>
              </a:spcBef>
            </a:pPr>
            <a:r>
              <a:rPr lang="en-US" altLang="ko-KR" sz="1000" spc="-10" dirty="0" smtClean="0">
                <a:latin typeface="Cambria"/>
                <a:cs typeface="Cambria"/>
              </a:rPr>
              <a:t>3</a:t>
            </a:r>
            <a:r>
              <a:rPr lang="en-US" altLang="ko-KR" sz="1000" dirty="0" smtClean="0">
                <a:latin typeface="Cambria"/>
                <a:cs typeface="Cambria"/>
              </a:rPr>
              <a:t>.</a:t>
            </a:r>
            <a:r>
              <a:rPr lang="ko-KR" altLang="en-US" sz="1000" spc="30" dirty="0" smtClean="0">
                <a:latin typeface="Cambria"/>
                <a:cs typeface="Cambria"/>
              </a:rPr>
              <a:t> </a:t>
            </a:r>
            <a:r>
              <a:rPr lang="en-US" altLang="ko-KR" sz="1000" spc="5" dirty="0" smtClean="0">
                <a:latin typeface="Cambria"/>
                <a:cs typeface="Cambria"/>
              </a:rPr>
              <a:t>G</a:t>
            </a:r>
            <a:r>
              <a:rPr lang="en-US" altLang="ko-KR" sz="1000" dirty="0" smtClean="0">
                <a:latin typeface="Cambria"/>
                <a:cs typeface="Cambria"/>
              </a:rPr>
              <a:t>L</a:t>
            </a:r>
            <a:r>
              <a:rPr lang="ko-KR" altLang="en-US" sz="1000" dirty="0" smtClean="0">
                <a:latin typeface="Batang"/>
                <a:cs typeface="Batang"/>
              </a:rPr>
              <a:t>계정의</a:t>
            </a:r>
            <a:r>
              <a:rPr lang="ko-KR" altLang="en-US" sz="1000" spc="-80" dirty="0" smtClean="0">
                <a:latin typeface="Batang"/>
                <a:cs typeface="Batang"/>
              </a:rPr>
              <a:t> </a:t>
            </a:r>
            <a:r>
              <a:rPr lang="ko-KR" altLang="en-US" sz="1000" dirty="0" smtClean="0">
                <a:latin typeface="Batang"/>
                <a:cs typeface="Batang"/>
              </a:rPr>
              <a:t>내역과</a:t>
            </a:r>
            <a:r>
              <a:rPr lang="ko-KR" altLang="en-US" sz="1000" spc="-75" dirty="0" smtClean="0">
                <a:latin typeface="Batang"/>
                <a:cs typeface="Batang"/>
              </a:rPr>
              <a:t> </a:t>
            </a:r>
            <a:r>
              <a:rPr lang="ko-KR" altLang="en-US" sz="1000" dirty="0" smtClean="0">
                <a:latin typeface="Batang"/>
                <a:cs typeface="Batang"/>
              </a:rPr>
              <a:t>설명을</a:t>
            </a:r>
            <a:r>
              <a:rPr lang="ko-KR" altLang="en-US" sz="1000" spc="-90" dirty="0" smtClean="0">
                <a:latin typeface="Batang"/>
                <a:cs typeface="Batang"/>
              </a:rPr>
              <a:t> </a:t>
            </a:r>
            <a:r>
              <a:rPr lang="ko-KR" altLang="en-US" sz="1000" dirty="0" smtClean="0">
                <a:latin typeface="Batang"/>
                <a:cs typeface="Batang"/>
              </a:rPr>
              <a:t>확인할</a:t>
            </a:r>
            <a:r>
              <a:rPr lang="ko-KR" altLang="en-US" sz="1000" spc="-80" dirty="0" smtClean="0">
                <a:latin typeface="Batang"/>
                <a:cs typeface="Batang"/>
              </a:rPr>
              <a:t> </a:t>
            </a:r>
            <a:r>
              <a:rPr lang="ko-KR" altLang="en-US" sz="1000" dirty="0" smtClean="0">
                <a:latin typeface="Batang"/>
                <a:cs typeface="Batang"/>
              </a:rPr>
              <a:t>수</a:t>
            </a:r>
            <a:r>
              <a:rPr lang="ko-KR" altLang="en-US" sz="1000" spc="-80" dirty="0" smtClean="0">
                <a:latin typeface="Batang"/>
                <a:cs typeface="Batang"/>
              </a:rPr>
              <a:t> </a:t>
            </a:r>
            <a:r>
              <a:rPr lang="ko-KR" altLang="en-US" sz="1000" dirty="0" smtClean="0">
                <a:latin typeface="Batang"/>
                <a:cs typeface="Batang"/>
              </a:rPr>
              <a:t>있다</a:t>
            </a:r>
            <a:r>
              <a:rPr lang="en-US" altLang="ko-KR" sz="1000" dirty="0" smtClean="0">
                <a:latin typeface="Cambria"/>
                <a:cs typeface="Cambria"/>
              </a:rPr>
              <a:t>.</a:t>
            </a:r>
            <a:endParaRPr lang="en-US" altLang="ko-KR" sz="1000" dirty="0">
              <a:latin typeface="Cambria"/>
              <a:cs typeface="Cambria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313647" y="2706500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369431" y="285667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2338033" y="3938339"/>
            <a:ext cx="170121" cy="185243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411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계정과목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dirty="0" smtClean="0"/>
              <a:t>GL</a:t>
            </a:r>
            <a:r>
              <a:rPr lang="ko-KR" altLang="en-US" sz="1200" dirty="0" smtClean="0"/>
              <a:t>계정 마스터를 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삭제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FS00)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sp>
        <p:nvSpPr>
          <p:cNvPr id="11" name="직사각형 10"/>
          <p:cNvSpPr/>
          <p:nvPr/>
        </p:nvSpPr>
        <p:spPr>
          <a:xfrm>
            <a:off x="321884" y="4581128"/>
            <a:ext cx="8714611" cy="2816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spc="-10" dirty="0" smtClean="0">
                <a:latin typeface="Cambria"/>
                <a:cs typeface="Cambria"/>
              </a:rPr>
              <a:t>계정과목</a:t>
            </a:r>
            <a:r>
              <a:rPr lang="en-US" altLang="ko-KR" sz="1000" b="1" spc="-10" dirty="0" smtClean="0">
                <a:latin typeface="Cambria"/>
                <a:cs typeface="Cambria"/>
              </a:rPr>
              <a:t>_</a:t>
            </a:r>
            <a:r>
              <a:rPr lang="ko-KR" altLang="en-US" sz="1000" b="1" spc="-10" dirty="0" smtClean="0">
                <a:latin typeface="Cambria"/>
                <a:cs typeface="Cambria"/>
              </a:rPr>
              <a:t>제어데이터</a:t>
            </a:r>
            <a:endParaRPr lang="en-US" altLang="ko-KR" sz="1000" b="1" spc="-10" dirty="0" smtClean="0">
              <a:latin typeface="Cambria"/>
              <a:cs typeface="Cambria"/>
            </a:endParaRPr>
          </a:p>
          <a:p>
            <a:pPr marL="76835"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1. </a:t>
            </a:r>
            <a:r>
              <a:rPr lang="ko-KR" altLang="en-US" sz="1000" dirty="0" smtClean="0">
                <a:latin typeface="+mj-lt"/>
                <a:cs typeface="Batang"/>
              </a:rPr>
              <a:t>계정통화는</a:t>
            </a:r>
            <a:r>
              <a:rPr lang="ko-KR" altLang="en-US" sz="1000" spc="-75" dirty="0" smtClean="0">
                <a:latin typeface="+mj-lt"/>
                <a:cs typeface="Batang"/>
              </a:rPr>
              <a:t> </a:t>
            </a:r>
            <a:r>
              <a:rPr lang="en-US" altLang="ko-KR" sz="1000" spc="-5" dirty="0" smtClean="0">
                <a:latin typeface="+mj-lt"/>
                <a:cs typeface="Cambria"/>
              </a:rPr>
              <a:t>KR</a:t>
            </a:r>
            <a:r>
              <a:rPr lang="en-US" altLang="ko-KR" sz="1000" dirty="0" smtClean="0">
                <a:latin typeface="+mj-lt"/>
                <a:cs typeface="Cambria"/>
              </a:rPr>
              <a:t>W</a:t>
            </a:r>
          </a:p>
          <a:p>
            <a:pPr marL="76835">
              <a:lnSpc>
                <a:spcPct val="100000"/>
              </a:lnSpc>
              <a:spcBef>
                <a:spcPts val="360"/>
              </a:spcBef>
            </a:pPr>
            <a:r>
              <a:rPr lang="en-US" altLang="ko-KR" sz="1000" spc="-10" dirty="0" smtClean="0">
                <a:latin typeface="+mj-lt"/>
                <a:cs typeface="Cambria"/>
              </a:rPr>
              <a:t>2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  <a:r>
              <a:rPr lang="ko-KR" altLang="en-US" sz="1000" spc="35" dirty="0" smtClean="0">
                <a:latin typeface="+mj-lt"/>
                <a:cs typeface="Cambria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현지통화잔액만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en-US" altLang="ko-KR" sz="1000" dirty="0" smtClean="0">
                <a:latin typeface="+mj-lt"/>
                <a:cs typeface="Cambria"/>
              </a:rPr>
              <a:t>:</a:t>
            </a:r>
            <a:r>
              <a:rPr lang="ko-KR" altLang="en-US" sz="1000" spc="25" dirty="0" smtClean="0">
                <a:latin typeface="+mj-lt"/>
                <a:cs typeface="Cambria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항상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en-US" altLang="ko-KR" sz="1000" spc="-5" dirty="0" smtClean="0">
                <a:latin typeface="+mj-lt"/>
                <a:cs typeface="Cambria"/>
              </a:rPr>
              <a:t>KRW</a:t>
            </a:r>
            <a:r>
              <a:rPr lang="ko-KR" altLang="en-US" sz="1000" dirty="0" smtClean="0">
                <a:latin typeface="+mj-lt"/>
                <a:cs typeface="Batang"/>
              </a:rPr>
              <a:t>로만</a:t>
            </a:r>
            <a:r>
              <a:rPr lang="ko-KR" altLang="en-US" sz="1000" spc="-7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거래되는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계정에는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체크해주면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좋음</a:t>
            </a:r>
            <a:endParaRPr lang="en-US" altLang="ko-KR" sz="1000" dirty="0" smtClean="0">
              <a:latin typeface="+mj-lt"/>
              <a:cs typeface="Batang"/>
            </a:endParaRPr>
          </a:p>
          <a:p>
            <a:pPr marL="76835">
              <a:lnSpc>
                <a:spcPct val="100000"/>
              </a:lnSpc>
              <a:spcBef>
                <a:spcPts val="360"/>
              </a:spcBef>
            </a:pPr>
            <a:r>
              <a:rPr lang="en-US" altLang="ko-KR" sz="1000" spc="-10" dirty="0" smtClean="0">
                <a:latin typeface="+mj-lt"/>
                <a:cs typeface="Cambria"/>
              </a:rPr>
              <a:t>3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  <a:r>
              <a:rPr lang="ko-KR" altLang="en-US" sz="1000" spc="35" dirty="0" smtClean="0">
                <a:latin typeface="+mj-lt"/>
                <a:cs typeface="Cambria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세금범주</a:t>
            </a:r>
            <a:r>
              <a:rPr lang="ko-KR" altLang="en-US" sz="1000" spc="-75" dirty="0" smtClean="0">
                <a:latin typeface="+mj-lt"/>
                <a:cs typeface="Batang"/>
              </a:rPr>
              <a:t> </a:t>
            </a:r>
            <a:r>
              <a:rPr lang="en-US" altLang="ko-KR" sz="1000" dirty="0" smtClean="0">
                <a:latin typeface="+mj-lt"/>
                <a:cs typeface="Cambria"/>
              </a:rPr>
              <a:t>:</a:t>
            </a:r>
            <a:r>
              <a:rPr lang="ko-KR" altLang="en-US" sz="1000" spc="25" dirty="0" smtClean="0">
                <a:latin typeface="+mj-lt"/>
                <a:cs typeface="Cambria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매</a:t>
            </a:r>
            <a:r>
              <a:rPr lang="ko-KR" altLang="en-US" sz="1000" spc="5" dirty="0" smtClean="0">
                <a:latin typeface="+mj-lt"/>
                <a:cs typeface="Batang"/>
              </a:rPr>
              <a:t>출</a:t>
            </a:r>
            <a:r>
              <a:rPr lang="en-US" altLang="ko-KR" sz="1000" spc="-5" dirty="0" smtClean="0">
                <a:latin typeface="+mj-lt"/>
                <a:cs typeface="Cambria"/>
              </a:rPr>
              <a:t>/</a:t>
            </a:r>
            <a:r>
              <a:rPr lang="ko-KR" altLang="en-US" sz="1000" dirty="0" smtClean="0">
                <a:latin typeface="+mj-lt"/>
                <a:cs typeface="Batang"/>
              </a:rPr>
              <a:t>매입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등을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선택가능하며</a:t>
            </a:r>
            <a:r>
              <a:rPr lang="en-US" altLang="ko-KR" sz="1000" dirty="0" smtClean="0">
                <a:latin typeface="+mj-lt"/>
                <a:cs typeface="Cambria"/>
              </a:rPr>
              <a:t>,</a:t>
            </a:r>
            <a:r>
              <a:rPr lang="ko-KR" altLang="en-US" sz="1000" spc="20" dirty="0" smtClean="0">
                <a:latin typeface="+mj-lt"/>
                <a:cs typeface="Cambria"/>
              </a:rPr>
              <a:t> </a:t>
            </a:r>
            <a:r>
              <a:rPr lang="ko-KR" altLang="en-US" sz="1000" spc="5" dirty="0" err="1" smtClean="0">
                <a:latin typeface="+mj-lt"/>
                <a:cs typeface="Batang"/>
              </a:rPr>
              <a:t>세금없</a:t>
            </a:r>
            <a:r>
              <a:rPr lang="ko-KR" altLang="en-US" sz="1000" dirty="0" err="1" smtClean="0">
                <a:latin typeface="+mj-lt"/>
                <a:cs typeface="Batang"/>
              </a:rPr>
              <a:t>이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전기허용을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체크하면</a:t>
            </a:r>
            <a:r>
              <a:rPr lang="ko-KR" altLang="en-US" sz="1000" spc="-7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세금코드가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없어도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전기가능</a:t>
            </a:r>
          </a:p>
          <a:p>
            <a:pPr marL="76835">
              <a:lnSpc>
                <a:spcPct val="100000"/>
              </a:lnSpc>
              <a:spcBef>
                <a:spcPts val="360"/>
              </a:spcBef>
            </a:pPr>
            <a:r>
              <a:rPr lang="en-US" altLang="ko-KR" sz="1000" spc="-10" dirty="0" smtClean="0">
                <a:latin typeface="+mj-lt"/>
                <a:cs typeface="Cambria"/>
              </a:rPr>
              <a:t>4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  <a:r>
              <a:rPr lang="ko-KR" altLang="en-US" sz="1000" spc="30" dirty="0" smtClean="0">
                <a:latin typeface="+mj-lt"/>
                <a:cs typeface="Cambria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계정유형에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대한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조정계정</a:t>
            </a:r>
            <a:r>
              <a:rPr lang="ko-KR" altLang="en-US" sz="1000" spc="-95" dirty="0" smtClean="0">
                <a:latin typeface="+mj-lt"/>
                <a:cs typeface="Batang"/>
              </a:rPr>
              <a:t> </a:t>
            </a:r>
            <a:r>
              <a:rPr lang="en-US" altLang="ko-KR" sz="1000" dirty="0" smtClean="0">
                <a:latin typeface="+mj-lt"/>
                <a:cs typeface="Cambria"/>
              </a:rPr>
              <a:t>:</a:t>
            </a:r>
            <a:r>
              <a:rPr lang="ko-KR" altLang="en-US" sz="1000" spc="35" dirty="0" smtClean="0">
                <a:latin typeface="+mj-lt"/>
                <a:cs typeface="Cambria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고객</a:t>
            </a:r>
            <a:r>
              <a:rPr lang="en-US" altLang="ko-KR" sz="1000" spc="-5" dirty="0" smtClean="0">
                <a:latin typeface="+mj-lt"/>
                <a:cs typeface="Cambria"/>
              </a:rPr>
              <a:t>/</a:t>
            </a:r>
            <a:r>
              <a:rPr lang="ko-KR" altLang="en-US" sz="1000" dirty="0" smtClean="0">
                <a:latin typeface="+mj-lt"/>
                <a:cs typeface="Batang"/>
              </a:rPr>
              <a:t>구매처</a:t>
            </a:r>
            <a:r>
              <a:rPr lang="en-US" altLang="ko-KR" sz="1000" spc="-5" dirty="0" smtClean="0">
                <a:latin typeface="+mj-lt"/>
                <a:cs typeface="Cambria"/>
              </a:rPr>
              <a:t>/</a:t>
            </a:r>
            <a:r>
              <a:rPr lang="ko-KR" altLang="en-US" sz="1000" dirty="0" smtClean="0">
                <a:latin typeface="+mj-lt"/>
                <a:cs typeface="Batang"/>
              </a:rPr>
              <a:t>자산계정의</a:t>
            </a:r>
            <a:r>
              <a:rPr lang="ko-KR" altLang="en-US" sz="1000" spc="-10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조정계정인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경우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en-US" altLang="ko-KR" sz="1000" dirty="0" smtClean="0">
                <a:latin typeface="+mj-lt"/>
                <a:cs typeface="Cambria"/>
              </a:rPr>
              <a:t>D,</a:t>
            </a:r>
            <a:r>
              <a:rPr lang="ko-KR" altLang="en-US" sz="1000" spc="20" dirty="0" smtClean="0">
                <a:latin typeface="+mj-lt"/>
                <a:cs typeface="Cambria"/>
              </a:rPr>
              <a:t> </a:t>
            </a:r>
            <a:r>
              <a:rPr lang="en-US" altLang="ko-KR" sz="1000" spc="-10" dirty="0" smtClean="0">
                <a:latin typeface="+mj-lt"/>
                <a:cs typeface="Cambria"/>
              </a:rPr>
              <a:t>K</a:t>
            </a:r>
            <a:r>
              <a:rPr lang="en-US" altLang="ko-KR" sz="1000" dirty="0" smtClean="0">
                <a:latin typeface="+mj-lt"/>
                <a:cs typeface="Cambria"/>
              </a:rPr>
              <a:t>,</a:t>
            </a:r>
            <a:r>
              <a:rPr lang="ko-KR" altLang="en-US" sz="1000" spc="30" dirty="0" smtClean="0">
                <a:latin typeface="+mj-lt"/>
                <a:cs typeface="Cambria"/>
              </a:rPr>
              <a:t> </a:t>
            </a:r>
            <a:r>
              <a:rPr lang="en-US" altLang="ko-KR" sz="1000" dirty="0" smtClean="0">
                <a:latin typeface="+mj-lt"/>
                <a:cs typeface="Cambria"/>
              </a:rPr>
              <a:t>A</a:t>
            </a:r>
            <a:r>
              <a:rPr lang="ko-KR" altLang="en-US" sz="1000" spc="35" dirty="0" smtClean="0">
                <a:latin typeface="+mj-lt"/>
                <a:cs typeface="Cambria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가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입력</a:t>
            </a:r>
          </a:p>
          <a:p>
            <a:pPr marL="610235" marR="213360" indent="-533400">
              <a:lnSpc>
                <a:spcPct val="130000"/>
              </a:lnSpc>
            </a:pPr>
            <a:r>
              <a:rPr lang="en-US" altLang="ko-KR" sz="1000" spc="-10" dirty="0" smtClean="0">
                <a:latin typeface="+mj-lt"/>
                <a:cs typeface="Cambria"/>
              </a:rPr>
              <a:t>5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  <a:r>
              <a:rPr lang="ko-KR" altLang="en-US" sz="1000" spc="35" dirty="0" smtClean="0">
                <a:latin typeface="+mj-lt"/>
                <a:cs typeface="Cambria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모든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계정은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개별항목조회</a:t>
            </a:r>
            <a:r>
              <a:rPr lang="ko-KR" altLang="en-US" sz="1000" dirty="0" smtClean="0">
                <a:latin typeface="+mj-lt"/>
                <a:cs typeface="Batang"/>
              </a:rPr>
              <a:t>에</a:t>
            </a:r>
            <a:r>
              <a:rPr lang="ko-KR" altLang="en-US" sz="1000" spc="-10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체크되어</a:t>
            </a:r>
            <a:r>
              <a:rPr lang="ko-KR" altLang="en-US" sz="1000" spc="-7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있어야 하며</a:t>
            </a:r>
            <a:r>
              <a:rPr lang="en-US" altLang="ko-KR" sz="1000" dirty="0" smtClean="0">
                <a:latin typeface="+mj-lt"/>
                <a:cs typeface="Cambria"/>
              </a:rPr>
              <a:t>,</a:t>
            </a:r>
            <a:r>
              <a:rPr lang="ko-KR" altLang="en-US" sz="1000" spc="20" dirty="0" smtClean="0">
                <a:latin typeface="+mj-lt"/>
                <a:cs typeface="Cambria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고객</a:t>
            </a:r>
            <a:r>
              <a:rPr lang="en-US" altLang="ko-KR" sz="1000" spc="-5" dirty="0" smtClean="0">
                <a:latin typeface="+mj-lt"/>
                <a:cs typeface="Cambria"/>
              </a:rPr>
              <a:t>/</a:t>
            </a:r>
            <a:r>
              <a:rPr lang="ko-KR" altLang="en-US" sz="1000" dirty="0" smtClean="0">
                <a:latin typeface="+mj-lt"/>
                <a:cs typeface="Batang"/>
              </a:rPr>
              <a:t>구매처의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err="1" smtClean="0">
                <a:latin typeface="+mj-lt"/>
                <a:cs typeface="Batang"/>
              </a:rPr>
              <a:t>조정계정외에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en-US" altLang="ko-KR" sz="1000" spc="5" dirty="0" smtClean="0">
                <a:latin typeface="+mj-lt"/>
                <a:cs typeface="Cambria"/>
              </a:rPr>
              <a:t>G</a:t>
            </a:r>
            <a:r>
              <a:rPr lang="en-US" altLang="ko-KR" sz="1000" dirty="0" smtClean="0">
                <a:latin typeface="+mj-lt"/>
                <a:cs typeface="Cambria"/>
              </a:rPr>
              <a:t>L</a:t>
            </a:r>
            <a:r>
              <a:rPr lang="ko-KR" altLang="en-US" sz="1000" spc="30" dirty="0" smtClean="0">
                <a:latin typeface="+mj-lt"/>
                <a:cs typeface="Cambria"/>
              </a:rPr>
              <a:t> </a:t>
            </a:r>
            <a:r>
              <a:rPr lang="ko-KR" altLang="en-US" sz="1000" dirty="0" err="1" smtClean="0">
                <a:latin typeface="+mj-lt"/>
                <a:cs typeface="Batang"/>
              </a:rPr>
              <a:t>계정중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err="1" smtClean="0">
                <a:latin typeface="+mj-lt"/>
                <a:cs typeface="Batang"/>
              </a:rPr>
              <a:t>미결관리해야하는</a:t>
            </a:r>
            <a:r>
              <a:rPr lang="ko-KR" altLang="en-US" sz="1000" dirty="0" smtClean="0">
                <a:latin typeface="+mj-lt"/>
                <a:cs typeface="Batang"/>
              </a:rPr>
              <a:t> 계정</a:t>
            </a:r>
            <a:r>
              <a:rPr lang="en-US" altLang="ko-KR" sz="1000" dirty="0" smtClean="0">
                <a:latin typeface="+mj-lt"/>
                <a:cs typeface="Cambria"/>
              </a:rPr>
              <a:t>(</a:t>
            </a:r>
            <a:r>
              <a:rPr lang="ko-KR" altLang="en-US" sz="1000" dirty="0" err="1" smtClean="0">
                <a:latin typeface="+mj-lt"/>
                <a:cs typeface="Batang"/>
              </a:rPr>
              <a:t>회원가입권등</a:t>
            </a:r>
            <a:r>
              <a:rPr lang="en-US" altLang="ko-KR" sz="1000" spc="-5" dirty="0" smtClean="0">
                <a:latin typeface="+mj-lt"/>
                <a:cs typeface="Cambria"/>
              </a:rPr>
              <a:t>)</a:t>
            </a:r>
            <a:r>
              <a:rPr lang="ko-KR" altLang="en-US" sz="1000" dirty="0" smtClean="0">
                <a:latin typeface="+mj-lt"/>
                <a:cs typeface="Batang"/>
              </a:rPr>
              <a:t>은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미결항목</a:t>
            </a:r>
            <a:endParaRPr lang="en-US" altLang="ko-KR" sz="1000" dirty="0" smtClean="0">
              <a:latin typeface="+mj-lt"/>
              <a:cs typeface="Batang"/>
            </a:endParaRPr>
          </a:p>
          <a:p>
            <a:pPr marL="610235" marR="213360" indent="-533400">
              <a:lnSpc>
                <a:spcPct val="130000"/>
              </a:lnSpc>
            </a:pPr>
            <a:r>
              <a:rPr lang="ko-KR" altLang="en-US" sz="1000" dirty="0" smtClean="0">
                <a:latin typeface="+mj-lt"/>
                <a:cs typeface="Batang"/>
              </a:rPr>
              <a:t>에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체크되어</a:t>
            </a:r>
            <a:r>
              <a:rPr lang="ko-KR" altLang="en-US" sz="1000" spc="-7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있어야 함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</a:p>
          <a:p>
            <a:pPr marL="76835">
              <a:lnSpc>
                <a:spcPct val="100000"/>
              </a:lnSpc>
              <a:spcBef>
                <a:spcPts val="359"/>
              </a:spcBef>
            </a:pPr>
            <a:r>
              <a:rPr lang="en-US" altLang="ko-KR" sz="1000" spc="-10" dirty="0" smtClean="0">
                <a:latin typeface="+mj-lt"/>
                <a:cs typeface="Cambria"/>
              </a:rPr>
              <a:t>6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  <a:r>
              <a:rPr lang="ko-KR" altLang="en-US" sz="1000" spc="35" dirty="0" smtClean="0">
                <a:latin typeface="+mj-lt"/>
                <a:cs typeface="Cambria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정렬키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en-US" altLang="ko-KR" sz="1000" dirty="0" smtClean="0">
                <a:latin typeface="+mj-lt"/>
                <a:cs typeface="Cambria"/>
              </a:rPr>
              <a:t>:</a:t>
            </a:r>
            <a:r>
              <a:rPr lang="ko-KR" altLang="en-US" sz="1000" spc="25" dirty="0" smtClean="0">
                <a:latin typeface="+mj-lt"/>
                <a:cs typeface="Cambria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지정이라는</a:t>
            </a:r>
            <a:r>
              <a:rPr lang="ko-KR" altLang="en-US" sz="1000" spc="-7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필드에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어떤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값을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입력해줄지를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설정해주는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항목</a:t>
            </a:r>
          </a:p>
          <a:p>
            <a:pPr marL="267335" marR="1899285" indent="-96520">
              <a:lnSpc>
                <a:spcPct val="130000"/>
              </a:lnSpc>
            </a:pPr>
            <a:r>
              <a:rPr lang="en-US" altLang="ko-KR" sz="1000" dirty="0" smtClean="0">
                <a:latin typeface="+mj-lt"/>
                <a:cs typeface="Batang"/>
              </a:rPr>
              <a:t>EX) </a:t>
            </a:r>
            <a:r>
              <a:rPr lang="ko-KR" altLang="en-US" sz="1000" dirty="0" smtClean="0">
                <a:latin typeface="+mj-lt"/>
                <a:cs typeface="Batang"/>
              </a:rPr>
              <a:t>정렬키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en-US" altLang="ko-KR" sz="1000" spc="-10" dirty="0" smtClean="0">
                <a:latin typeface="+mj-lt"/>
                <a:cs typeface="Cambria"/>
              </a:rPr>
              <a:t>10</a:t>
            </a:r>
            <a:r>
              <a:rPr lang="en-US" altLang="ko-KR" sz="1000" spc="-5" dirty="0" smtClean="0">
                <a:latin typeface="+mj-lt"/>
                <a:cs typeface="Cambria"/>
              </a:rPr>
              <a:t>0</a:t>
            </a:r>
            <a:r>
              <a:rPr lang="ko-KR" altLang="en-US" sz="1000" dirty="0" smtClean="0">
                <a:latin typeface="+mj-lt"/>
                <a:cs typeface="Batang"/>
              </a:rPr>
              <a:t>으로</a:t>
            </a:r>
            <a:r>
              <a:rPr lang="ko-KR" altLang="en-US" sz="1000" spc="-6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설정된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계정의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지정필드에는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전표번호</a:t>
            </a:r>
            <a:r>
              <a:rPr lang="en-US" altLang="ko-KR" sz="1000" dirty="0" smtClean="0">
                <a:latin typeface="+mj-lt"/>
                <a:cs typeface="Cambria"/>
              </a:rPr>
              <a:t>+</a:t>
            </a:r>
            <a:r>
              <a:rPr lang="ko-KR" altLang="en-US" sz="1000" dirty="0" smtClean="0">
                <a:latin typeface="+mj-lt"/>
                <a:cs typeface="Batang"/>
              </a:rPr>
              <a:t>년도</a:t>
            </a:r>
            <a:r>
              <a:rPr lang="en-US" altLang="ko-KR" sz="1000" dirty="0" smtClean="0">
                <a:latin typeface="+mj-lt"/>
                <a:cs typeface="Cambria"/>
              </a:rPr>
              <a:t>+</a:t>
            </a:r>
            <a:r>
              <a:rPr lang="ko-KR" altLang="en-US" sz="1000" dirty="0" smtClean="0">
                <a:latin typeface="+mj-lt"/>
                <a:cs typeface="Batang"/>
              </a:rPr>
              <a:t>라인아이템 </a:t>
            </a:r>
            <a:endParaRPr lang="en-US" altLang="ko-KR" sz="1000" dirty="0" smtClean="0">
              <a:latin typeface="+mj-lt"/>
              <a:cs typeface="Batang"/>
            </a:endParaRPr>
          </a:p>
          <a:p>
            <a:pPr marL="267335" marR="1899285" indent="-96520">
              <a:lnSpc>
                <a:spcPct val="130000"/>
              </a:lnSpc>
            </a:pPr>
            <a:r>
              <a:rPr lang="en-US" altLang="ko-KR" sz="1000" dirty="0">
                <a:latin typeface="+mj-lt"/>
                <a:cs typeface="Batang"/>
              </a:rPr>
              <a:t> </a:t>
            </a:r>
            <a:r>
              <a:rPr lang="en-US" altLang="ko-KR" sz="1000" dirty="0" smtClean="0">
                <a:latin typeface="+mj-lt"/>
                <a:cs typeface="Batang"/>
              </a:rPr>
              <a:t>    </a:t>
            </a:r>
            <a:r>
              <a:rPr lang="ko-KR" altLang="en-US" sz="1000" dirty="0" smtClean="0">
                <a:latin typeface="+mj-lt"/>
                <a:cs typeface="Batang"/>
              </a:rPr>
              <a:t>정렬키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en-US" altLang="ko-KR" sz="1000" spc="-10" dirty="0" smtClean="0">
                <a:latin typeface="+mj-lt"/>
                <a:cs typeface="Cambria"/>
              </a:rPr>
              <a:t>065</a:t>
            </a:r>
            <a:r>
              <a:rPr lang="ko-KR" altLang="en-US" sz="1000" dirty="0" smtClean="0">
                <a:latin typeface="+mj-lt"/>
                <a:cs typeface="Batang"/>
              </a:rPr>
              <a:t>로</a:t>
            </a:r>
            <a:r>
              <a:rPr lang="ko-KR" altLang="en-US" sz="1000" spc="-6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설정된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계정의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지정필드에는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코스트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센터가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입력</a:t>
            </a:r>
          </a:p>
          <a:p>
            <a:pPr marL="76835">
              <a:spcBef>
                <a:spcPts val="495"/>
              </a:spcBef>
            </a:pPr>
            <a:endParaRPr lang="en-US" altLang="ko-KR" sz="1000" dirty="0" smtClean="0">
              <a:latin typeface="Batang"/>
              <a:cs typeface="Batang"/>
            </a:endParaRPr>
          </a:p>
          <a:p>
            <a:pPr marL="76835">
              <a:spcBef>
                <a:spcPts val="495"/>
              </a:spcBef>
            </a:pPr>
            <a:endParaRPr lang="ko-KR" altLang="en-US" sz="1000" dirty="0" smtClean="0">
              <a:latin typeface="Batang"/>
              <a:cs typeface="Batang"/>
            </a:endParaRPr>
          </a:p>
          <a:p>
            <a:pPr marL="76835">
              <a:spcBef>
                <a:spcPts val="495"/>
              </a:spcBef>
            </a:pPr>
            <a:endParaRPr lang="en-US" altLang="ko-KR" sz="1000" dirty="0" smtClean="0">
              <a:latin typeface="Cambria"/>
              <a:cs typeface="Cambri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268971" y="1268760"/>
            <a:ext cx="6389618" cy="3219698"/>
            <a:chOff x="268971" y="1360929"/>
            <a:chExt cx="6389618" cy="3219698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809" b="9292"/>
            <a:stretch/>
          </p:blipFill>
          <p:spPr>
            <a:xfrm>
              <a:off x="321885" y="1360929"/>
              <a:ext cx="6336704" cy="3219698"/>
            </a:xfrm>
            <a:prstGeom prst="rect">
              <a:avLst/>
            </a:prstGeom>
          </p:spPr>
        </p:pic>
        <p:sp>
          <p:nvSpPr>
            <p:cNvPr id="13" name="직사각형 12"/>
            <p:cNvSpPr/>
            <p:nvPr/>
          </p:nvSpPr>
          <p:spPr>
            <a:xfrm>
              <a:off x="2555776" y="2492896"/>
              <a:ext cx="504056" cy="268829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467544" y="2761725"/>
              <a:ext cx="1152128" cy="21602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467544" y="2949290"/>
              <a:ext cx="3672408" cy="21602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467544" y="3356992"/>
              <a:ext cx="3888432" cy="21602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467544" y="3933056"/>
              <a:ext cx="936104" cy="36004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2483768" y="4293096"/>
              <a:ext cx="396044" cy="21602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타원 23"/>
            <p:cNvSpPr/>
            <p:nvPr/>
          </p:nvSpPr>
          <p:spPr>
            <a:xfrm>
              <a:off x="2341081" y="2552882"/>
              <a:ext cx="170121" cy="148856"/>
            </a:xfrm>
            <a:prstGeom prst="ellipse">
              <a:avLst/>
            </a:prstGeom>
            <a:solidFill>
              <a:srgbClr val="FF0000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000" b="1" dirty="0" smtClean="0">
                  <a:solidFill>
                    <a:schemeClr val="bg1"/>
                  </a:solidFill>
                </a:rPr>
                <a:t>1</a:t>
              </a:r>
              <a:endParaRPr lang="ko-KR" altLang="en-US" sz="1000" b="1" dirty="0" smtClean="0">
                <a:solidFill>
                  <a:schemeClr val="bg1"/>
                </a:solidFill>
              </a:endParaRPr>
            </a:p>
          </p:txBody>
        </p:sp>
        <p:sp>
          <p:nvSpPr>
            <p:cNvPr id="26" name="타원 25"/>
            <p:cNvSpPr/>
            <p:nvPr/>
          </p:nvSpPr>
          <p:spPr>
            <a:xfrm>
              <a:off x="268973" y="2687297"/>
              <a:ext cx="170121" cy="148856"/>
            </a:xfrm>
            <a:prstGeom prst="ellipse">
              <a:avLst/>
            </a:prstGeom>
            <a:solidFill>
              <a:srgbClr val="FF0000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000" b="1" dirty="0" smtClean="0">
                  <a:solidFill>
                    <a:schemeClr val="bg1"/>
                  </a:solidFill>
                </a:rPr>
                <a:t>2</a:t>
              </a:r>
              <a:endParaRPr lang="ko-KR" altLang="en-US" sz="1000" b="1" dirty="0" smtClean="0">
                <a:solidFill>
                  <a:schemeClr val="bg1"/>
                </a:solidFill>
              </a:endParaRPr>
            </a:p>
          </p:txBody>
        </p:sp>
        <p:sp>
          <p:nvSpPr>
            <p:cNvPr id="27" name="타원 26"/>
            <p:cNvSpPr/>
            <p:nvPr/>
          </p:nvSpPr>
          <p:spPr>
            <a:xfrm>
              <a:off x="268972" y="3016457"/>
              <a:ext cx="170121" cy="148856"/>
            </a:xfrm>
            <a:prstGeom prst="ellipse">
              <a:avLst/>
            </a:prstGeom>
            <a:solidFill>
              <a:srgbClr val="FF0000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000" b="1" dirty="0" smtClean="0">
                  <a:solidFill>
                    <a:schemeClr val="bg1"/>
                  </a:solidFill>
                </a:rPr>
                <a:t>3</a:t>
              </a:r>
              <a:endParaRPr lang="ko-KR" altLang="en-US" sz="1000" b="1" dirty="0" smtClean="0">
                <a:solidFill>
                  <a:schemeClr val="bg1"/>
                </a:solidFill>
              </a:endParaRPr>
            </a:p>
          </p:txBody>
        </p:sp>
        <p:sp>
          <p:nvSpPr>
            <p:cNvPr id="28" name="타원 27"/>
            <p:cNvSpPr/>
            <p:nvPr/>
          </p:nvSpPr>
          <p:spPr>
            <a:xfrm>
              <a:off x="268973" y="3356992"/>
              <a:ext cx="170121" cy="148856"/>
            </a:xfrm>
            <a:prstGeom prst="ellipse">
              <a:avLst/>
            </a:prstGeom>
            <a:solidFill>
              <a:srgbClr val="FF0000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000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4</a:t>
              </a:r>
              <a:endParaRPr lang="ko-KR" altLang="en-US" sz="10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9" name="타원 28"/>
            <p:cNvSpPr/>
            <p:nvPr/>
          </p:nvSpPr>
          <p:spPr>
            <a:xfrm>
              <a:off x="268971" y="3958222"/>
              <a:ext cx="170121" cy="148856"/>
            </a:xfrm>
            <a:prstGeom prst="ellipse">
              <a:avLst/>
            </a:prstGeom>
            <a:solidFill>
              <a:srgbClr val="FF0000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000" b="1" dirty="0" smtClean="0">
                  <a:solidFill>
                    <a:schemeClr val="bg1"/>
                  </a:solidFill>
                </a:rPr>
                <a:t>5</a:t>
              </a:r>
              <a:endParaRPr lang="ko-KR" altLang="en-US" sz="1000" b="1" dirty="0" smtClean="0">
                <a:solidFill>
                  <a:schemeClr val="bg1"/>
                </a:solidFill>
              </a:endParaRPr>
            </a:p>
          </p:txBody>
        </p:sp>
        <p:sp>
          <p:nvSpPr>
            <p:cNvPr id="30" name="타원 29"/>
            <p:cNvSpPr/>
            <p:nvPr/>
          </p:nvSpPr>
          <p:spPr>
            <a:xfrm>
              <a:off x="2313647" y="4218668"/>
              <a:ext cx="170121" cy="148856"/>
            </a:xfrm>
            <a:prstGeom prst="ellipse">
              <a:avLst/>
            </a:prstGeom>
            <a:solidFill>
              <a:srgbClr val="FF0000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000" b="1" dirty="0" smtClean="0">
                  <a:solidFill>
                    <a:schemeClr val="bg1"/>
                  </a:solidFill>
                </a:rPr>
                <a:t>6</a:t>
              </a:r>
              <a:endParaRPr lang="ko-KR" altLang="en-US" sz="1000" b="1" dirty="0" smtClean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005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계정과목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dirty="0" smtClean="0"/>
              <a:t>GL</a:t>
            </a:r>
            <a:r>
              <a:rPr lang="ko-KR" altLang="en-US" sz="1200" dirty="0" smtClean="0"/>
              <a:t>계정 마스터를 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삭제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FS00)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40768"/>
            <a:ext cx="4824536" cy="3384376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95536" y="4869160"/>
            <a:ext cx="5904656" cy="10797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spcBef>
                <a:spcPts val="495"/>
              </a:spcBef>
            </a:pPr>
            <a:r>
              <a:rPr lang="ko-KR" altLang="en-US" sz="1000" b="1" spc="-10" dirty="0" smtClean="0">
                <a:latin typeface="Cambria"/>
                <a:cs typeface="Cambria"/>
              </a:rPr>
              <a:t>계정과목</a:t>
            </a:r>
            <a:r>
              <a:rPr lang="en-US" altLang="ko-KR" sz="1000" b="1" spc="-10" dirty="0" smtClean="0">
                <a:latin typeface="Cambria"/>
                <a:cs typeface="Cambria"/>
              </a:rPr>
              <a:t>_</a:t>
            </a:r>
            <a:r>
              <a:rPr lang="ko-KR" altLang="en-US" sz="1000" b="1" spc="-10" dirty="0" smtClean="0">
                <a:latin typeface="Cambria"/>
                <a:cs typeface="Cambria"/>
              </a:rPr>
              <a:t>제어데이터</a:t>
            </a:r>
            <a:endParaRPr lang="en-US" altLang="ko-KR" sz="1000" dirty="0" smtClean="0">
              <a:cs typeface="Batang"/>
            </a:endParaRPr>
          </a:p>
          <a:p>
            <a:pPr marL="76835">
              <a:lnSpc>
                <a:spcPct val="100000"/>
              </a:lnSpc>
              <a:spcBef>
                <a:spcPts val="495"/>
              </a:spcBef>
            </a:pPr>
            <a:r>
              <a:rPr lang="en-US" altLang="ko-KR" sz="1000" dirty="0" smtClean="0">
                <a:cs typeface="Batang"/>
              </a:rPr>
              <a:t>1. </a:t>
            </a:r>
            <a:r>
              <a:rPr lang="ko-KR" altLang="en-US" sz="1000" dirty="0" smtClean="0">
                <a:cs typeface="Batang"/>
              </a:rPr>
              <a:t>필드상태</a:t>
            </a:r>
            <a:r>
              <a:rPr lang="ko-KR" altLang="en-US" sz="1000" spc="-80" dirty="0" smtClean="0">
                <a:cs typeface="Batang"/>
              </a:rPr>
              <a:t> </a:t>
            </a:r>
            <a:r>
              <a:rPr lang="ko-KR" altLang="en-US" sz="1000" dirty="0" smtClean="0">
                <a:cs typeface="Batang"/>
              </a:rPr>
              <a:t>그룹</a:t>
            </a:r>
            <a:r>
              <a:rPr lang="ko-KR" altLang="en-US" sz="1000" spc="-75" dirty="0" smtClean="0">
                <a:cs typeface="Batang"/>
              </a:rPr>
              <a:t> </a:t>
            </a:r>
            <a:r>
              <a:rPr lang="en-US" altLang="ko-KR" sz="1000" dirty="0" smtClean="0">
                <a:cs typeface="Cambria"/>
              </a:rPr>
              <a:t>:</a:t>
            </a:r>
            <a:r>
              <a:rPr lang="ko-KR" altLang="en-US" sz="1000" spc="25" dirty="0" smtClean="0">
                <a:cs typeface="Cambria"/>
              </a:rPr>
              <a:t> </a:t>
            </a:r>
            <a:r>
              <a:rPr lang="ko-KR" altLang="en-US" sz="1000" dirty="0" smtClean="0">
                <a:cs typeface="Batang"/>
              </a:rPr>
              <a:t>계정 별</a:t>
            </a:r>
            <a:r>
              <a:rPr lang="ko-KR" altLang="en-US" sz="1000" spc="-80" dirty="0" smtClean="0">
                <a:cs typeface="Batang"/>
              </a:rPr>
              <a:t> </a:t>
            </a:r>
            <a:r>
              <a:rPr lang="ko-KR" altLang="en-US" sz="1000" dirty="0" smtClean="0">
                <a:cs typeface="Batang"/>
              </a:rPr>
              <a:t>필드의</a:t>
            </a:r>
            <a:r>
              <a:rPr lang="ko-KR" altLang="en-US" sz="1000" spc="-90" dirty="0" smtClean="0">
                <a:cs typeface="Batang"/>
              </a:rPr>
              <a:t> </a:t>
            </a:r>
            <a:r>
              <a:rPr lang="ko-KR" altLang="en-US" sz="1000" dirty="0" smtClean="0">
                <a:cs typeface="Batang"/>
              </a:rPr>
              <a:t>상태</a:t>
            </a:r>
            <a:r>
              <a:rPr lang="en-US" altLang="ko-KR" sz="1000" spc="-5" dirty="0" smtClean="0">
                <a:cs typeface="Cambria"/>
              </a:rPr>
              <a:t>(</a:t>
            </a:r>
            <a:r>
              <a:rPr lang="ko-KR" altLang="en-US" sz="1000" dirty="0" smtClean="0">
                <a:cs typeface="Batang"/>
              </a:rPr>
              <a:t>필수</a:t>
            </a:r>
            <a:r>
              <a:rPr lang="en-US" altLang="ko-KR" sz="1000" dirty="0" smtClean="0">
                <a:cs typeface="Cambria"/>
              </a:rPr>
              <a:t>/</a:t>
            </a:r>
            <a:r>
              <a:rPr lang="ko-KR" altLang="en-US" sz="1000" dirty="0" smtClean="0">
                <a:cs typeface="Batang"/>
              </a:rPr>
              <a:t>선택</a:t>
            </a:r>
            <a:r>
              <a:rPr lang="ko-KR" altLang="en-US" sz="1000" spc="-80" dirty="0" smtClean="0">
                <a:cs typeface="Batang"/>
              </a:rPr>
              <a:t> </a:t>
            </a:r>
            <a:r>
              <a:rPr lang="ko-KR" altLang="en-US" sz="1000" dirty="0" smtClean="0">
                <a:cs typeface="Batang"/>
              </a:rPr>
              <a:t>입력항목이</a:t>
            </a:r>
            <a:r>
              <a:rPr lang="ko-KR" altLang="en-US" sz="1000" spc="-80" dirty="0" smtClean="0">
                <a:cs typeface="Batang"/>
              </a:rPr>
              <a:t> </a:t>
            </a:r>
            <a:r>
              <a:rPr lang="ko-KR" altLang="en-US" sz="1000" dirty="0" smtClean="0">
                <a:cs typeface="Batang"/>
              </a:rPr>
              <a:t>결정</a:t>
            </a:r>
            <a:r>
              <a:rPr lang="en-US" altLang="ko-KR" sz="1000" spc="-5" dirty="0" smtClean="0">
                <a:cs typeface="Cambria"/>
              </a:rPr>
              <a:t>)</a:t>
            </a:r>
            <a:r>
              <a:rPr lang="ko-KR" altLang="en-US" sz="1000" dirty="0" smtClean="0">
                <a:cs typeface="Batang"/>
              </a:rPr>
              <a:t>를 설정해</a:t>
            </a:r>
            <a:r>
              <a:rPr lang="ko-KR" altLang="en-US" sz="1000" spc="-80" dirty="0" smtClean="0">
                <a:cs typeface="Batang"/>
              </a:rPr>
              <a:t> </a:t>
            </a:r>
            <a:r>
              <a:rPr lang="ko-KR" altLang="en-US" sz="1000" dirty="0" smtClean="0">
                <a:cs typeface="Batang"/>
              </a:rPr>
              <a:t>줌</a:t>
            </a:r>
          </a:p>
          <a:p>
            <a:pPr marL="76835">
              <a:lnSpc>
                <a:spcPct val="100000"/>
              </a:lnSpc>
              <a:spcBef>
                <a:spcPts val="359"/>
              </a:spcBef>
            </a:pPr>
            <a:r>
              <a:rPr lang="en-US" altLang="ko-KR" sz="1000" spc="-10" dirty="0" smtClean="0">
                <a:cs typeface="Cambria"/>
              </a:rPr>
              <a:t>2</a:t>
            </a:r>
            <a:r>
              <a:rPr lang="en-US" altLang="ko-KR" sz="1000" dirty="0" smtClean="0">
                <a:cs typeface="Cambria"/>
              </a:rPr>
              <a:t>.</a:t>
            </a:r>
            <a:r>
              <a:rPr lang="ko-KR" altLang="en-US" sz="1000" spc="35" dirty="0" smtClean="0">
                <a:cs typeface="Cambria"/>
              </a:rPr>
              <a:t> </a:t>
            </a:r>
            <a:r>
              <a:rPr lang="en-US" altLang="ko-KR" sz="1000" spc="35" dirty="0" smtClean="0">
                <a:cs typeface="Cambria"/>
              </a:rPr>
              <a:t>“</a:t>
            </a:r>
            <a:r>
              <a:rPr lang="ko-KR" altLang="en-US" sz="1000" dirty="0" smtClean="0">
                <a:cs typeface="Batang"/>
              </a:rPr>
              <a:t>자동 전기만</a:t>
            </a:r>
            <a:r>
              <a:rPr lang="en-US" altLang="ko-KR" sz="1000" dirty="0" smtClean="0">
                <a:cs typeface="Batang"/>
              </a:rPr>
              <a:t>”</a:t>
            </a:r>
            <a:r>
              <a:rPr lang="ko-KR" altLang="en-US" sz="1000" dirty="0" smtClean="0">
                <a:cs typeface="Batang"/>
              </a:rPr>
              <a:t>에</a:t>
            </a:r>
            <a:r>
              <a:rPr lang="ko-KR" altLang="en-US" sz="1000" spc="-75" dirty="0" smtClean="0">
                <a:cs typeface="Batang"/>
              </a:rPr>
              <a:t> </a:t>
            </a:r>
            <a:r>
              <a:rPr lang="ko-KR" altLang="en-US" sz="1000" dirty="0" smtClean="0">
                <a:cs typeface="Batang"/>
              </a:rPr>
              <a:t>체크 시</a:t>
            </a:r>
            <a:r>
              <a:rPr lang="ko-KR" altLang="en-US" sz="1000" spc="-90" dirty="0" smtClean="0">
                <a:cs typeface="Batang"/>
              </a:rPr>
              <a:t> </a:t>
            </a:r>
            <a:r>
              <a:rPr lang="en-US" altLang="ko-KR" sz="1000" dirty="0" smtClean="0">
                <a:cs typeface="Cambria"/>
              </a:rPr>
              <a:t>F</a:t>
            </a:r>
            <a:r>
              <a:rPr lang="en-US" altLang="ko-KR" sz="1000" spc="-5" dirty="0" smtClean="0">
                <a:cs typeface="Cambria"/>
              </a:rPr>
              <a:t>I</a:t>
            </a:r>
            <a:r>
              <a:rPr lang="ko-KR" altLang="en-US" sz="1000" dirty="0" smtClean="0">
                <a:cs typeface="Batang"/>
              </a:rPr>
              <a:t>에서</a:t>
            </a:r>
            <a:r>
              <a:rPr lang="ko-KR" altLang="en-US" sz="1000" spc="-80" dirty="0" smtClean="0">
                <a:cs typeface="Batang"/>
              </a:rPr>
              <a:t> </a:t>
            </a:r>
            <a:r>
              <a:rPr lang="ko-KR" altLang="en-US" sz="1000" dirty="0" smtClean="0">
                <a:cs typeface="Batang"/>
              </a:rPr>
              <a:t>전표</a:t>
            </a:r>
            <a:r>
              <a:rPr lang="ko-KR" altLang="en-US" sz="1000" spc="-80" dirty="0" smtClean="0">
                <a:cs typeface="Batang"/>
              </a:rPr>
              <a:t> </a:t>
            </a:r>
            <a:r>
              <a:rPr lang="ko-KR" altLang="en-US" sz="1000" dirty="0" smtClean="0">
                <a:cs typeface="Batang"/>
              </a:rPr>
              <a:t>입력</a:t>
            </a:r>
            <a:r>
              <a:rPr lang="ko-KR" altLang="en-US" sz="1000" spc="-90" dirty="0" smtClean="0">
                <a:cs typeface="Batang"/>
              </a:rPr>
              <a:t> </a:t>
            </a:r>
            <a:r>
              <a:rPr lang="ko-KR" altLang="en-US" sz="1000" dirty="0" smtClean="0">
                <a:cs typeface="Batang"/>
              </a:rPr>
              <a:t>처리가</a:t>
            </a:r>
            <a:r>
              <a:rPr lang="ko-KR" altLang="en-US" sz="1000" spc="-80" dirty="0" smtClean="0">
                <a:cs typeface="Batang"/>
              </a:rPr>
              <a:t> </a:t>
            </a:r>
            <a:r>
              <a:rPr lang="ko-KR" altLang="en-US" sz="1000" dirty="0" smtClean="0">
                <a:cs typeface="Batang"/>
              </a:rPr>
              <a:t>안됨</a:t>
            </a:r>
            <a:endParaRPr lang="en-US" altLang="ko-KR" sz="1000" dirty="0" smtClean="0">
              <a:cs typeface="Batang"/>
            </a:endParaRPr>
          </a:p>
          <a:p>
            <a:pPr marL="76835">
              <a:lnSpc>
                <a:spcPct val="100000"/>
              </a:lnSpc>
              <a:spcBef>
                <a:spcPts val="359"/>
              </a:spcBef>
            </a:pPr>
            <a:r>
              <a:rPr lang="en-US" altLang="ko-KR" sz="1000" dirty="0">
                <a:cs typeface="Batang"/>
              </a:rPr>
              <a:t> </a:t>
            </a:r>
            <a:r>
              <a:rPr lang="en-US" altLang="ko-KR" sz="1000" dirty="0" smtClean="0">
                <a:cs typeface="Batang"/>
              </a:rPr>
              <a:t>  “</a:t>
            </a:r>
            <a:r>
              <a:rPr lang="ko-KR" altLang="en-US" sz="1000" dirty="0" smtClean="0">
                <a:cs typeface="Batang"/>
              </a:rPr>
              <a:t>자동 전기 보충</a:t>
            </a:r>
            <a:r>
              <a:rPr lang="en-US" altLang="ko-KR" sz="1000" dirty="0" smtClean="0">
                <a:cs typeface="Batang"/>
              </a:rPr>
              <a:t>”</a:t>
            </a:r>
            <a:r>
              <a:rPr lang="ko-KR" altLang="en-US" sz="1000" dirty="0" smtClean="0">
                <a:cs typeface="Batang"/>
              </a:rPr>
              <a:t>에 체크 시 자동으로 생성되는 전표라고 할지라도 수작업으로도 전표</a:t>
            </a:r>
            <a:r>
              <a:rPr lang="en-US" altLang="ko-KR" sz="1000" dirty="0" smtClean="0">
                <a:cs typeface="Batang"/>
              </a:rPr>
              <a:t>(</a:t>
            </a:r>
            <a:r>
              <a:rPr lang="ko-KR" altLang="en-US" sz="1000" dirty="0" smtClean="0">
                <a:cs typeface="Batang"/>
              </a:rPr>
              <a:t>보충</a:t>
            </a:r>
            <a:r>
              <a:rPr lang="en-US" altLang="ko-KR" sz="1000" dirty="0" smtClean="0">
                <a:cs typeface="Batang"/>
              </a:rPr>
              <a:t>)</a:t>
            </a:r>
            <a:r>
              <a:rPr lang="ko-KR" altLang="en-US" sz="1000" dirty="0" smtClean="0">
                <a:cs typeface="Batang"/>
              </a:rPr>
              <a:t>를 </a:t>
            </a:r>
            <a:endParaRPr lang="en-US" altLang="ko-KR" sz="1000" dirty="0" smtClean="0">
              <a:cs typeface="Batang"/>
            </a:endParaRPr>
          </a:p>
          <a:p>
            <a:pPr marL="76835">
              <a:lnSpc>
                <a:spcPct val="100000"/>
              </a:lnSpc>
              <a:spcBef>
                <a:spcPts val="359"/>
              </a:spcBef>
            </a:pPr>
            <a:r>
              <a:rPr lang="en-US" altLang="ko-KR" sz="1000" dirty="0">
                <a:cs typeface="Batang"/>
              </a:rPr>
              <a:t> </a:t>
            </a:r>
            <a:r>
              <a:rPr lang="en-US" altLang="ko-KR" sz="1000" dirty="0" smtClean="0">
                <a:cs typeface="Batang"/>
              </a:rPr>
              <a:t>  </a:t>
            </a:r>
            <a:r>
              <a:rPr lang="ko-KR" altLang="en-US" sz="1000" dirty="0" smtClean="0">
                <a:cs typeface="Batang"/>
              </a:rPr>
              <a:t>입력할 수 도 있음 </a:t>
            </a:r>
            <a:endParaRPr lang="ko-KR" altLang="en-US" sz="1000" dirty="0">
              <a:cs typeface="Batang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310475" y="321297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87040" y="3217816"/>
            <a:ext cx="3004839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260460" y="364502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30581" y="3575436"/>
            <a:ext cx="1045075" cy="9336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966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계정과목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dirty="0" smtClean="0"/>
              <a:t>GL</a:t>
            </a:r>
            <a:r>
              <a:rPr lang="ko-KR" altLang="en-US" sz="1200" dirty="0" smtClean="0"/>
              <a:t>계정 마스터를 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삭제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FS00)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39" y="1268760"/>
            <a:ext cx="6751323" cy="248709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" t="26156"/>
          <a:stretch/>
        </p:blipFill>
        <p:spPr>
          <a:xfrm>
            <a:off x="683568" y="3520879"/>
            <a:ext cx="6712355" cy="120426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5" t="15283" r="4015" b="7205"/>
          <a:stretch/>
        </p:blipFill>
        <p:spPr>
          <a:xfrm>
            <a:off x="1907704" y="4509120"/>
            <a:ext cx="6741495" cy="2286001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3059832" y="1520788"/>
            <a:ext cx="97991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4298537" y="3647838"/>
            <a:ext cx="97991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6588224" y="4617132"/>
            <a:ext cx="97991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966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34" y="2940171"/>
            <a:ext cx="3874966" cy="284986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계정과목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spc="5" dirty="0" smtClean="0">
                <a:cs typeface="Cambria"/>
              </a:rPr>
              <a:t>G</a:t>
            </a:r>
            <a:r>
              <a:rPr lang="en-US" altLang="ko-KR" sz="1200" dirty="0" smtClean="0">
                <a:cs typeface="Cambria"/>
              </a:rPr>
              <a:t>L</a:t>
            </a:r>
            <a:r>
              <a:rPr lang="ko-KR" altLang="en-US" sz="1200" spc="30" dirty="0" smtClean="0">
                <a:cs typeface="Cambria"/>
              </a:rPr>
              <a:t> </a:t>
            </a:r>
            <a:r>
              <a:rPr lang="ko-KR" altLang="en-US" sz="1200" dirty="0" smtClean="0">
                <a:cs typeface="Batang"/>
              </a:rPr>
              <a:t>계정변경내</a:t>
            </a:r>
            <a:r>
              <a:rPr lang="ko-KR" altLang="en-US" sz="1200" spc="5" dirty="0" smtClean="0">
                <a:cs typeface="Batang"/>
              </a:rPr>
              <a:t>역</a:t>
            </a:r>
            <a:r>
              <a:rPr lang="ko-KR" altLang="en-US" sz="1200" dirty="0" smtClean="0">
                <a:cs typeface="Batang"/>
              </a:rPr>
              <a:t>조회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FS04)</a:t>
            </a:r>
            <a:r>
              <a:rPr lang="ko-KR" altLang="en-US" sz="1200" dirty="0" smtClean="0"/>
              <a:t> </a:t>
            </a:r>
          </a:p>
        </p:txBody>
      </p:sp>
      <p:sp>
        <p:nvSpPr>
          <p:cNvPr id="5" name="object 6"/>
          <p:cNvSpPr/>
          <p:nvPr/>
        </p:nvSpPr>
        <p:spPr>
          <a:xfrm>
            <a:off x="323528" y="1340768"/>
            <a:ext cx="3528392" cy="14401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직사각형 7"/>
          <p:cNvSpPr/>
          <p:nvPr/>
        </p:nvSpPr>
        <p:spPr>
          <a:xfrm>
            <a:off x="2421509" y="3880406"/>
            <a:ext cx="1502419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4705009" y="3573016"/>
            <a:ext cx="3828687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00000"/>
              </a:lnSpc>
              <a:spcBef>
                <a:spcPts val="495"/>
              </a:spcBef>
            </a:pPr>
            <a:r>
              <a:rPr lang="en-US" altLang="ko-KR" sz="1000" spc="-10" dirty="0" smtClean="0">
                <a:latin typeface="Cambria"/>
                <a:cs typeface="Cambria"/>
              </a:rPr>
              <a:t>1</a:t>
            </a:r>
            <a:r>
              <a:rPr lang="en-US" altLang="ko-KR" sz="1000" dirty="0" smtClean="0">
                <a:latin typeface="Cambria"/>
                <a:cs typeface="Cambria"/>
              </a:rPr>
              <a:t>.</a:t>
            </a:r>
            <a:r>
              <a:rPr lang="ko-KR" altLang="en-US" sz="1000" spc="35" dirty="0" smtClean="0">
                <a:latin typeface="Cambria"/>
                <a:cs typeface="Cambria"/>
              </a:rPr>
              <a:t> </a:t>
            </a:r>
            <a:r>
              <a:rPr lang="ko-KR" altLang="en-US" sz="1000" dirty="0" smtClean="0">
                <a:latin typeface="Batang"/>
                <a:cs typeface="Batang"/>
              </a:rPr>
              <a:t>메뉴경로를</a:t>
            </a:r>
            <a:r>
              <a:rPr lang="ko-KR" altLang="en-US" sz="1000" spc="-75" dirty="0" smtClean="0">
                <a:latin typeface="Batang"/>
                <a:cs typeface="Batang"/>
              </a:rPr>
              <a:t> </a:t>
            </a:r>
            <a:r>
              <a:rPr lang="ko-KR" altLang="en-US" sz="1000" spc="5" dirty="0" smtClean="0">
                <a:latin typeface="Batang"/>
                <a:cs typeface="Batang"/>
              </a:rPr>
              <a:t>따</a:t>
            </a:r>
            <a:r>
              <a:rPr lang="ko-KR" altLang="en-US" sz="1000" dirty="0" smtClean="0">
                <a:latin typeface="Batang"/>
                <a:cs typeface="Batang"/>
              </a:rPr>
              <a:t>라</a:t>
            </a:r>
            <a:r>
              <a:rPr lang="ko-KR" altLang="en-US" sz="1000" spc="-80" dirty="0" smtClean="0">
                <a:latin typeface="Batang"/>
                <a:cs typeface="Batang"/>
              </a:rPr>
              <a:t> </a:t>
            </a:r>
            <a:r>
              <a:rPr lang="ko-KR" altLang="en-US" sz="1000" dirty="0" smtClean="0">
                <a:latin typeface="Batang"/>
                <a:cs typeface="Batang"/>
              </a:rPr>
              <a:t>해당</a:t>
            </a:r>
            <a:r>
              <a:rPr lang="ko-KR" altLang="en-US" sz="1000" spc="-90" dirty="0" smtClean="0">
                <a:latin typeface="Batang"/>
                <a:cs typeface="Batang"/>
              </a:rPr>
              <a:t> </a:t>
            </a:r>
            <a:r>
              <a:rPr lang="en-US" altLang="ko-KR" sz="1000" spc="-5" dirty="0" smtClean="0">
                <a:latin typeface="Cambria"/>
                <a:cs typeface="Cambria"/>
              </a:rPr>
              <a:t>T</a:t>
            </a:r>
            <a:r>
              <a:rPr lang="ko-KR" altLang="en-US" sz="1000" dirty="0" smtClean="0">
                <a:latin typeface="Batang"/>
                <a:cs typeface="Batang"/>
              </a:rPr>
              <a:t>코드를</a:t>
            </a:r>
            <a:r>
              <a:rPr lang="ko-KR" altLang="en-US" sz="1000" spc="-80" dirty="0" smtClean="0">
                <a:latin typeface="Batang"/>
                <a:cs typeface="Batang"/>
              </a:rPr>
              <a:t> </a:t>
            </a:r>
            <a:r>
              <a:rPr lang="ko-KR" altLang="en-US" sz="1000" dirty="0" smtClean="0">
                <a:latin typeface="Batang"/>
                <a:cs typeface="Batang"/>
              </a:rPr>
              <a:t>선택하여</a:t>
            </a:r>
            <a:r>
              <a:rPr lang="ko-KR" altLang="en-US" sz="1000" spc="-80" dirty="0" smtClean="0">
                <a:latin typeface="Batang"/>
                <a:cs typeface="Batang"/>
              </a:rPr>
              <a:t> </a:t>
            </a:r>
            <a:r>
              <a:rPr lang="ko-KR" altLang="en-US" sz="1000" spc="5" dirty="0" smtClean="0">
                <a:latin typeface="Batang"/>
                <a:cs typeface="Batang"/>
              </a:rPr>
              <a:t>실행한</a:t>
            </a:r>
            <a:r>
              <a:rPr lang="ko-KR" altLang="en-US" sz="1000" spc="-5" dirty="0" smtClean="0">
                <a:latin typeface="Batang"/>
                <a:cs typeface="Batang"/>
              </a:rPr>
              <a:t>다</a:t>
            </a:r>
            <a:r>
              <a:rPr lang="en-US" altLang="ko-KR" sz="1000" dirty="0" smtClean="0">
                <a:latin typeface="Cambria"/>
                <a:cs typeface="Cambria"/>
              </a:rPr>
              <a:t>.</a:t>
            </a:r>
          </a:p>
          <a:p>
            <a:pPr marL="76835">
              <a:lnSpc>
                <a:spcPct val="100000"/>
              </a:lnSpc>
              <a:spcBef>
                <a:spcPts val="359"/>
              </a:spcBef>
            </a:pPr>
            <a:r>
              <a:rPr lang="en-US" altLang="ko-KR" sz="1000" spc="-10" dirty="0" smtClean="0">
                <a:latin typeface="Cambria"/>
                <a:cs typeface="Cambria"/>
              </a:rPr>
              <a:t>2</a:t>
            </a:r>
            <a:r>
              <a:rPr lang="en-US" altLang="ko-KR" sz="1000" dirty="0" smtClean="0">
                <a:latin typeface="Cambria"/>
                <a:cs typeface="Cambria"/>
              </a:rPr>
              <a:t>.</a:t>
            </a:r>
            <a:r>
              <a:rPr lang="ko-KR" altLang="en-US" sz="1000" spc="35" dirty="0" smtClean="0">
                <a:latin typeface="Cambria"/>
                <a:cs typeface="Cambria"/>
              </a:rPr>
              <a:t> </a:t>
            </a:r>
            <a:r>
              <a:rPr lang="ko-KR" altLang="en-US" sz="1000" dirty="0" smtClean="0">
                <a:latin typeface="Batang"/>
                <a:cs typeface="Batang"/>
              </a:rPr>
              <a:t>조회하고자 하는</a:t>
            </a:r>
            <a:r>
              <a:rPr lang="ko-KR" altLang="en-US" sz="1000" spc="-80" dirty="0" smtClean="0">
                <a:latin typeface="Batang"/>
                <a:cs typeface="Batang"/>
              </a:rPr>
              <a:t> </a:t>
            </a:r>
            <a:r>
              <a:rPr lang="ko-KR" altLang="en-US" sz="1000" dirty="0" smtClean="0">
                <a:latin typeface="Batang"/>
                <a:cs typeface="Batang"/>
              </a:rPr>
              <a:t>계정을</a:t>
            </a:r>
            <a:r>
              <a:rPr lang="ko-KR" altLang="en-US" sz="1000" spc="-90" dirty="0" smtClean="0">
                <a:latin typeface="Batang"/>
                <a:cs typeface="Batang"/>
              </a:rPr>
              <a:t> </a:t>
            </a:r>
            <a:r>
              <a:rPr lang="ko-KR" altLang="en-US" sz="1000" dirty="0" smtClean="0">
                <a:latin typeface="Batang"/>
                <a:cs typeface="Batang"/>
              </a:rPr>
              <a:t>검색하여</a:t>
            </a:r>
            <a:r>
              <a:rPr lang="ko-KR" altLang="en-US" sz="1000" spc="-80" dirty="0" smtClean="0">
                <a:latin typeface="Batang"/>
                <a:cs typeface="Batang"/>
              </a:rPr>
              <a:t> </a:t>
            </a:r>
            <a:r>
              <a:rPr lang="ko-KR" altLang="en-US" sz="1000" dirty="0" smtClean="0">
                <a:latin typeface="Batang"/>
                <a:cs typeface="Batang"/>
              </a:rPr>
              <a:t>선택 후</a:t>
            </a:r>
            <a:r>
              <a:rPr lang="ko-KR" altLang="en-US" sz="1000" spc="-80" dirty="0" smtClean="0">
                <a:latin typeface="Batang"/>
                <a:cs typeface="Batang"/>
              </a:rPr>
              <a:t> </a:t>
            </a:r>
            <a:r>
              <a:rPr lang="ko-KR" altLang="en-US" sz="1000" spc="5" dirty="0" err="1" smtClean="0">
                <a:latin typeface="Batang"/>
                <a:cs typeface="Batang"/>
              </a:rPr>
              <a:t>엔터</a:t>
            </a:r>
            <a:r>
              <a:rPr lang="ko-KR" altLang="en-US" sz="1000" dirty="0" err="1" smtClean="0">
                <a:latin typeface="Batang"/>
                <a:cs typeface="Batang"/>
              </a:rPr>
              <a:t>를</a:t>
            </a:r>
            <a:r>
              <a:rPr lang="ko-KR" altLang="en-US" sz="1000" spc="-95" dirty="0" smtClean="0">
                <a:latin typeface="Batang"/>
                <a:cs typeface="Batang"/>
              </a:rPr>
              <a:t> </a:t>
            </a:r>
            <a:r>
              <a:rPr lang="ko-KR" altLang="en-US" sz="1000" dirty="0" smtClean="0">
                <a:latin typeface="Batang"/>
                <a:cs typeface="Batang"/>
              </a:rPr>
              <a:t>친다</a:t>
            </a:r>
            <a:r>
              <a:rPr lang="en-US" altLang="ko-KR" sz="1000" dirty="0" smtClean="0">
                <a:latin typeface="Cambria"/>
                <a:cs typeface="Cambria"/>
              </a:rPr>
              <a:t>.</a:t>
            </a:r>
            <a:endParaRPr lang="en-US" altLang="ko-KR" sz="1000" dirty="0">
              <a:latin typeface="Cambria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52966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 txBox="1">
            <a:spLocks noGrp="1"/>
          </p:cNvSpPr>
          <p:nvPr>
            <p:ph type="ctrTitle"/>
          </p:nvPr>
        </p:nvSpPr>
        <p:spPr>
          <a:xfrm>
            <a:off x="685800" y="2480717"/>
            <a:ext cx="7772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고</a:t>
            </a:r>
            <a:r>
              <a:rPr lang="ko-KR" altLang="en-US" b="1" dirty="0">
                <a:solidFill>
                  <a:srgbClr val="0070C0"/>
                </a:solidFill>
              </a:rPr>
              <a:t>객</a:t>
            </a:r>
            <a:r>
              <a:rPr lang="ko-KR" altLang="en-US" b="1" dirty="0" smtClean="0">
                <a:solidFill>
                  <a:srgbClr val="0070C0"/>
                </a:solidFill>
              </a:rPr>
              <a:t>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1805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45" y="1412777"/>
            <a:ext cx="3952361" cy="1584175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45" y="3284984"/>
            <a:ext cx="4359018" cy="21602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고</a:t>
            </a:r>
            <a:r>
              <a:rPr lang="ko-KR" altLang="en-US" b="1" dirty="0">
                <a:solidFill>
                  <a:srgbClr val="0070C0"/>
                </a:solidFill>
              </a:rPr>
              <a:t>객</a:t>
            </a:r>
            <a:r>
              <a:rPr lang="ko-KR" altLang="en-US" b="1" dirty="0" smtClean="0">
                <a:solidFill>
                  <a:srgbClr val="0070C0"/>
                </a:solidFill>
              </a:rPr>
              <a:t>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고객마스터를 </a:t>
            </a:r>
            <a:r>
              <a:rPr lang="ko-KR" altLang="en-US" sz="1200" b="1" dirty="0" smtClean="0"/>
              <a:t>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</a:t>
            </a:r>
            <a:r>
              <a:rPr lang="ko-KR" altLang="en-US" sz="1200" dirty="0"/>
              <a:t>류</a:t>
            </a:r>
            <a:r>
              <a:rPr lang="ko-KR" altLang="en-US" sz="1200" dirty="0" smtClean="0"/>
              <a:t>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FD01)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sp>
        <p:nvSpPr>
          <p:cNvPr id="11" name="직사각형 10"/>
          <p:cNvSpPr/>
          <p:nvPr/>
        </p:nvSpPr>
        <p:spPr>
          <a:xfrm>
            <a:off x="1869346" y="4257092"/>
            <a:ext cx="212659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475656" y="2348880"/>
            <a:ext cx="180020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4786124" y="1422330"/>
            <a:ext cx="4288995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>
                <a:latin typeface="+mj-lt"/>
                <a:cs typeface="Batang"/>
              </a:rPr>
              <a:t>메뉴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경로나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트랜잭</a:t>
            </a:r>
            <a:r>
              <a:rPr lang="ko-KR" altLang="en-US" sz="1000" dirty="0" smtClean="0">
                <a:latin typeface="+mj-lt"/>
                <a:cs typeface="Batang"/>
              </a:rPr>
              <a:t>션</a:t>
            </a:r>
            <a:r>
              <a:rPr lang="ko-KR" altLang="en-US" sz="1000" spc="-9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코드</a:t>
            </a:r>
            <a:r>
              <a:rPr lang="en-US" altLang="ko-KR" sz="1000" spc="-5" dirty="0" smtClean="0">
                <a:latin typeface="+mj-lt"/>
                <a:cs typeface="Cambria"/>
              </a:rPr>
              <a:t>(</a:t>
            </a:r>
            <a:r>
              <a:rPr lang="en-US" altLang="ko-KR" sz="1000" dirty="0" smtClean="0">
                <a:latin typeface="+mj-lt"/>
                <a:cs typeface="Cambria"/>
              </a:rPr>
              <a:t>F</a:t>
            </a:r>
            <a:r>
              <a:rPr lang="en-US" altLang="ko-KR" sz="1000" spc="5" dirty="0" smtClean="0">
                <a:latin typeface="+mj-lt"/>
                <a:cs typeface="Cambria"/>
              </a:rPr>
              <a:t>D03</a:t>
            </a:r>
            <a:r>
              <a:rPr lang="en-US" altLang="ko-KR" sz="1000" spc="-5" dirty="0" smtClean="0">
                <a:latin typeface="+mj-lt"/>
                <a:cs typeface="Cambria"/>
              </a:rPr>
              <a:t>)</a:t>
            </a:r>
            <a:r>
              <a:rPr lang="ko-KR" altLang="en-US" sz="1000" dirty="0" smtClean="0">
                <a:latin typeface="+mj-lt"/>
                <a:cs typeface="Batang"/>
              </a:rPr>
              <a:t>를</a:t>
            </a:r>
            <a:r>
              <a:rPr lang="ko-KR" altLang="en-US" sz="1000" spc="-6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이용하여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해당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화면을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실행한다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</a:p>
          <a:p>
            <a:pPr marL="228600" indent="-228600">
              <a:lnSpc>
                <a:spcPct val="150000"/>
              </a:lnSpc>
              <a:buFontTx/>
              <a:buAutoNum type="arabicPeriod"/>
            </a:pPr>
            <a:r>
              <a:rPr lang="ko-KR" altLang="en-US" sz="1000" dirty="0" smtClean="0">
                <a:latin typeface="+mj-lt"/>
                <a:cs typeface="Batang"/>
              </a:rPr>
              <a:t>조회하고자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하</a:t>
            </a:r>
            <a:r>
              <a:rPr lang="ko-KR" altLang="en-US" sz="1000" dirty="0" smtClean="0">
                <a:latin typeface="+mj-lt"/>
                <a:cs typeface="Batang"/>
              </a:rPr>
              <a:t>는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고객 계정</a:t>
            </a:r>
            <a:r>
              <a:rPr lang="ko-KR" altLang="en-US" sz="1000" dirty="0" smtClean="0">
                <a:latin typeface="+mj-lt"/>
                <a:cs typeface="Batang"/>
              </a:rPr>
              <a:t>을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err="1" smtClean="0">
                <a:latin typeface="+mj-lt"/>
                <a:cs typeface="Batang"/>
              </a:rPr>
              <a:t>검색키를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이용하여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검색하여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선택한다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cs typeface="Cambria"/>
              </a:rPr>
              <a:t>검색창에서</a:t>
            </a:r>
            <a:r>
              <a:rPr lang="ko-KR" altLang="en-US" sz="1000" dirty="0">
                <a:cs typeface="Cambria"/>
              </a:rPr>
              <a:t> </a:t>
            </a:r>
            <a:r>
              <a:rPr lang="ko-KR" altLang="en-US" sz="1000" dirty="0" err="1">
                <a:cs typeface="Cambria"/>
              </a:rPr>
              <a:t>엔터를</a:t>
            </a:r>
            <a:r>
              <a:rPr lang="ko-KR" altLang="en-US" sz="1000" dirty="0">
                <a:cs typeface="Cambria"/>
              </a:rPr>
              <a:t> 치면 </a:t>
            </a:r>
            <a:r>
              <a:rPr lang="ko-KR" altLang="en-US" sz="1000" dirty="0" smtClean="0">
                <a:cs typeface="Cambria"/>
              </a:rPr>
              <a:t>고</a:t>
            </a:r>
            <a:r>
              <a:rPr lang="ko-KR" altLang="en-US" sz="1000" dirty="0">
                <a:cs typeface="Cambria"/>
              </a:rPr>
              <a:t>객</a:t>
            </a:r>
            <a:r>
              <a:rPr lang="ko-KR" altLang="en-US" sz="1000" dirty="0" smtClean="0">
                <a:cs typeface="Cambria"/>
              </a:rPr>
              <a:t> </a:t>
            </a:r>
            <a:r>
              <a:rPr lang="ko-KR" altLang="en-US" sz="1000" dirty="0">
                <a:cs typeface="Cambria"/>
              </a:rPr>
              <a:t>리스트를 볼 수 있다</a:t>
            </a:r>
            <a:r>
              <a:rPr lang="en-US" altLang="ko-KR" sz="1000" dirty="0">
                <a:cs typeface="Cambria"/>
              </a:rPr>
              <a:t>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723" y="2702897"/>
            <a:ext cx="3379760" cy="2031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자유형 12"/>
          <p:cNvSpPr/>
          <p:nvPr/>
        </p:nvSpPr>
        <p:spPr>
          <a:xfrm rot="11513528" flipH="1">
            <a:off x="3776957" y="4166587"/>
            <a:ext cx="820662" cy="488123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8" y="4869160"/>
            <a:ext cx="4006205" cy="1300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51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고</a:t>
            </a:r>
            <a:r>
              <a:rPr lang="ko-KR" altLang="en-US" b="1" dirty="0">
                <a:solidFill>
                  <a:srgbClr val="0070C0"/>
                </a:solidFill>
              </a:rPr>
              <a:t>객</a:t>
            </a:r>
            <a:r>
              <a:rPr lang="ko-KR" altLang="en-US" b="1" dirty="0" smtClean="0">
                <a:solidFill>
                  <a:srgbClr val="0070C0"/>
                </a:solidFill>
              </a:rPr>
              <a:t>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고객마스터를 </a:t>
            </a:r>
            <a:r>
              <a:rPr lang="ko-KR" altLang="en-US" sz="1200" b="1" dirty="0" smtClean="0"/>
              <a:t>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</a:t>
            </a:r>
            <a:r>
              <a:rPr lang="ko-KR" altLang="en-US" sz="1200" dirty="0"/>
              <a:t>류</a:t>
            </a:r>
            <a:r>
              <a:rPr lang="ko-KR" altLang="en-US" sz="1200" dirty="0" smtClean="0"/>
              <a:t>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FD03)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grpSp>
        <p:nvGrpSpPr>
          <p:cNvPr id="3" name="그룹 2"/>
          <p:cNvGrpSpPr/>
          <p:nvPr/>
        </p:nvGrpSpPr>
        <p:grpSpPr>
          <a:xfrm>
            <a:off x="429149" y="1413499"/>
            <a:ext cx="5925619" cy="4741205"/>
            <a:chOff x="323527" y="1340768"/>
            <a:chExt cx="4512063" cy="4741205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852" b="3172"/>
            <a:stretch/>
          </p:blipFill>
          <p:spPr>
            <a:xfrm>
              <a:off x="323527" y="1340768"/>
              <a:ext cx="4512063" cy="4741205"/>
            </a:xfrm>
            <a:prstGeom prst="rect">
              <a:avLst/>
            </a:prstGeom>
          </p:spPr>
        </p:pic>
        <p:sp>
          <p:nvSpPr>
            <p:cNvPr id="13" name="직사각형 12"/>
            <p:cNvSpPr/>
            <p:nvPr/>
          </p:nvSpPr>
          <p:spPr>
            <a:xfrm>
              <a:off x="395536" y="2780928"/>
              <a:ext cx="576064" cy="21602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395536" y="3717032"/>
              <a:ext cx="576064" cy="21602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395536" y="4581128"/>
              <a:ext cx="576064" cy="21602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" name="직사각형 4"/>
          <p:cNvSpPr/>
          <p:nvPr/>
        </p:nvSpPr>
        <p:spPr>
          <a:xfrm>
            <a:off x="6444209" y="1753648"/>
            <a:ext cx="2592288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spc="-10" dirty="0" smtClean="0">
                <a:latin typeface="+mj-lt"/>
                <a:cs typeface="Cambria"/>
              </a:rPr>
              <a:t>고객</a:t>
            </a:r>
            <a:r>
              <a:rPr lang="en-US" altLang="ko-KR" sz="1000" b="1" spc="-10" dirty="0" smtClean="0">
                <a:latin typeface="+mj-lt"/>
                <a:cs typeface="Cambria"/>
              </a:rPr>
              <a:t>_</a:t>
            </a:r>
            <a:r>
              <a:rPr lang="ko-KR" altLang="en-US" sz="1000" b="1" spc="-10" dirty="0" smtClean="0">
                <a:latin typeface="+mj-lt"/>
                <a:cs typeface="Cambria"/>
              </a:rPr>
              <a:t>주소</a:t>
            </a:r>
            <a:endParaRPr lang="en-US" altLang="ko-KR" sz="1000" b="1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spc="-10" dirty="0" smtClean="0">
                <a:latin typeface="+mj-lt"/>
                <a:cs typeface="Cambria"/>
              </a:rPr>
              <a:t>고객명</a:t>
            </a:r>
            <a:r>
              <a:rPr lang="en-US" altLang="ko-KR" sz="1000" spc="-10" dirty="0" smtClean="0">
                <a:latin typeface="+mj-lt"/>
                <a:cs typeface="Cambria"/>
              </a:rPr>
              <a:t>,  </a:t>
            </a:r>
            <a:r>
              <a:rPr lang="ko-KR" altLang="en-US" sz="1000" spc="-10" dirty="0" smtClean="0">
                <a:latin typeface="+mj-lt"/>
                <a:cs typeface="Cambria"/>
              </a:rPr>
              <a:t>주소</a:t>
            </a:r>
            <a:r>
              <a:rPr lang="en-US" altLang="ko-KR" sz="1000" spc="-10" dirty="0" smtClean="0">
                <a:latin typeface="+mj-lt"/>
                <a:cs typeface="Cambria"/>
              </a:rPr>
              <a:t>, </a:t>
            </a:r>
            <a:r>
              <a:rPr lang="ko-KR" altLang="en-US" sz="1000" spc="-10" dirty="0" smtClean="0">
                <a:latin typeface="+mj-lt"/>
                <a:cs typeface="Cambria"/>
              </a:rPr>
              <a:t>통신 등 고객에 대한 기본적인 내용 조회 가능함</a:t>
            </a:r>
            <a:endParaRPr lang="en-US" altLang="ko-KR" sz="1000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endParaRPr lang="en-US" altLang="ko-KR" sz="1000" b="1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spc="-10" dirty="0" smtClean="0">
                <a:latin typeface="+mj-lt"/>
                <a:cs typeface="Cambria"/>
              </a:rPr>
              <a:t> </a:t>
            </a:r>
            <a:endParaRPr lang="en-US" altLang="ko-KR" sz="1000" b="1" spc="-10" dirty="0" smtClean="0">
              <a:latin typeface="+mj-lt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388482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고</a:t>
            </a:r>
            <a:r>
              <a:rPr lang="ko-KR" altLang="en-US" b="1" dirty="0">
                <a:solidFill>
                  <a:srgbClr val="0070C0"/>
                </a:solidFill>
              </a:rPr>
              <a:t>객</a:t>
            </a:r>
            <a:r>
              <a:rPr lang="ko-KR" altLang="en-US" b="1" dirty="0" smtClean="0">
                <a:solidFill>
                  <a:srgbClr val="0070C0"/>
                </a:solidFill>
              </a:rPr>
              <a:t>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고객마스터를 </a:t>
            </a:r>
            <a:r>
              <a:rPr lang="ko-KR" altLang="en-US" sz="1200" b="1" dirty="0" smtClean="0"/>
              <a:t>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</a:t>
            </a:r>
            <a:r>
              <a:rPr lang="ko-KR" altLang="en-US" sz="1200" dirty="0"/>
              <a:t>류</a:t>
            </a:r>
            <a:r>
              <a:rPr lang="ko-KR" altLang="en-US" sz="1200" dirty="0" smtClean="0"/>
              <a:t>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FD03)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"/>
          <a:stretch/>
        </p:blipFill>
        <p:spPr>
          <a:xfrm>
            <a:off x="467544" y="1268760"/>
            <a:ext cx="5859832" cy="4680520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611560" y="4509120"/>
            <a:ext cx="756535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08055" y="5364124"/>
            <a:ext cx="756535" cy="2251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2843809" y="4509120"/>
            <a:ext cx="55365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2843808" y="4797152"/>
            <a:ext cx="720079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2843808" y="5069323"/>
            <a:ext cx="387226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843808" y="5332666"/>
            <a:ext cx="387226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6444209" y="1256361"/>
            <a:ext cx="2592288" cy="2028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spc="-10" dirty="0" smtClean="0">
                <a:latin typeface="+mj-lt"/>
                <a:cs typeface="Cambria"/>
              </a:rPr>
              <a:t>고객</a:t>
            </a:r>
            <a:r>
              <a:rPr lang="en-US" altLang="ko-KR" sz="1000" b="1" spc="-10" dirty="0" smtClean="0">
                <a:latin typeface="+mj-lt"/>
                <a:cs typeface="Cambria"/>
              </a:rPr>
              <a:t>_</a:t>
            </a:r>
            <a:r>
              <a:rPr lang="ko-KR" altLang="en-US" sz="1000" b="1" spc="-10" dirty="0" smtClean="0">
                <a:latin typeface="+mj-lt"/>
                <a:cs typeface="Cambria"/>
              </a:rPr>
              <a:t>제어데이터</a:t>
            </a:r>
            <a:endParaRPr lang="en-US" altLang="ko-KR" sz="1000" b="1" spc="-10" dirty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spc="-10" dirty="0" smtClean="0">
                <a:latin typeface="+mj-lt"/>
                <a:cs typeface="Cambria"/>
              </a:rPr>
              <a:t>1. </a:t>
            </a:r>
            <a:r>
              <a:rPr lang="ko-KR" altLang="en-US" sz="1000" spc="-10" dirty="0" smtClean="0">
                <a:latin typeface="+mj-lt"/>
                <a:cs typeface="Cambria"/>
              </a:rPr>
              <a:t>세금정보 조회 가능함 </a:t>
            </a:r>
            <a:endParaRPr lang="en-US" altLang="ko-KR" sz="1000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spc="-10" dirty="0" smtClean="0">
                <a:cs typeface="Cambria"/>
              </a:rPr>
              <a:t>2. </a:t>
            </a:r>
            <a:r>
              <a:rPr lang="ko-KR" altLang="en-US" sz="1000" spc="-10" dirty="0" smtClean="0">
                <a:cs typeface="Cambria"/>
              </a:rPr>
              <a:t>주민등록번호</a:t>
            </a:r>
            <a:r>
              <a:rPr lang="en-US" altLang="ko-KR" sz="1000" spc="-10" dirty="0">
                <a:cs typeface="Cambria"/>
              </a:rPr>
              <a:t>, </a:t>
            </a:r>
            <a:r>
              <a:rPr lang="ko-KR" altLang="en-US" sz="1000" spc="-10" dirty="0">
                <a:cs typeface="Cambria"/>
              </a:rPr>
              <a:t>사업자등록번호</a:t>
            </a:r>
            <a:r>
              <a:rPr lang="en-US" altLang="ko-KR" sz="1000" spc="-10" dirty="0">
                <a:cs typeface="Cambria"/>
              </a:rPr>
              <a:t>, </a:t>
            </a:r>
            <a:r>
              <a:rPr lang="ko-KR" altLang="en-US" sz="1000" spc="-10" dirty="0">
                <a:cs typeface="Cambria"/>
              </a:rPr>
              <a:t>대표이름</a:t>
            </a:r>
            <a:r>
              <a:rPr lang="en-US" altLang="ko-KR" sz="1000" spc="-10" dirty="0">
                <a:cs typeface="Cambria"/>
              </a:rPr>
              <a:t>, </a:t>
            </a:r>
            <a:r>
              <a:rPr lang="ko-KR" altLang="en-US" sz="1000" spc="-10" dirty="0">
                <a:cs typeface="Cambria"/>
              </a:rPr>
              <a:t>업태</a:t>
            </a:r>
            <a:r>
              <a:rPr lang="en-US" altLang="ko-KR" sz="1000" spc="-10" dirty="0">
                <a:cs typeface="Cambria"/>
              </a:rPr>
              <a:t>, </a:t>
            </a:r>
            <a:r>
              <a:rPr lang="ko-KR" altLang="en-US" sz="1000" spc="-10" dirty="0" smtClean="0">
                <a:cs typeface="Cambria"/>
              </a:rPr>
              <a:t>종목 직접 입력 </a:t>
            </a:r>
            <a:endParaRPr lang="en-US" altLang="ko-KR" sz="1000" spc="-10" dirty="0"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endParaRPr lang="en-US" altLang="ko-KR" sz="1000" b="1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endParaRPr lang="en-US" altLang="ko-KR" sz="1000" b="1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spc="-10" dirty="0" smtClean="0">
                <a:latin typeface="+mj-lt"/>
                <a:cs typeface="Cambria"/>
              </a:rPr>
              <a:t> </a:t>
            </a:r>
            <a:endParaRPr lang="en-US" altLang="ko-KR" sz="1000" b="1" spc="-10" dirty="0" smtClean="0">
              <a:latin typeface="+mj-lt"/>
              <a:cs typeface="Cambri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139" b="9819"/>
          <a:stretch/>
        </p:blipFill>
        <p:spPr>
          <a:xfrm>
            <a:off x="5457334" y="2565508"/>
            <a:ext cx="1714432" cy="1271386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9034" y="4653136"/>
            <a:ext cx="1882303" cy="2103302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6" name="자유형 15"/>
          <p:cNvSpPr/>
          <p:nvPr/>
        </p:nvSpPr>
        <p:spPr>
          <a:xfrm rot="11542023" flipH="1">
            <a:off x="4190299" y="3546585"/>
            <a:ext cx="1153025" cy="1286030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자유형 16"/>
          <p:cNvSpPr/>
          <p:nvPr/>
        </p:nvSpPr>
        <p:spPr>
          <a:xfrm rot="15278741" flipH="1">
            <a:off x="4329804" y="4586184"/>
            <a:ext cx="1153025" cy="1286030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22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b="1">
                <a:solidFill>
                  <a:srgbClr val="0070C0"/>
                </a:solidFill>
                <a:latin typeface="맑은 고딕"/>
                <a:ea typeface="맑은 고딕"/>
              </a:defRPr>
            </a:lvl1pPr>
          </a:lstStyle>
          <a:p>
            <a:r>
              <a:rPr lang="en-US" altLang="ko-KR" dirty="0"/>
              <a:t>▶ [FI] </a:t>
            </a:r>
            <a:r>
              <a:rPr lang="ko-KR" altLang="en-US" dirty="0"/>
              <a:t>재무기준정보</a:t>
            </a:r>
            <a:r>
              <a:rPr lang="en-US" altLang="ko-KR" dirty="0"/>
              <a:t>_</a:t>
            </a:r>
            <a:r>
              <a:rPr lang="ko-KR" altLang="en-US" dirty="0"/>
              <a:t>고객 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고객마스터를 </a:t>
            </a:r>
            <a:r>
              <a:rPr lang="ko-KR" altLang="en-US" sz="1200" b="1" dirty="0" smtClean="0"/>
              <a:t>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</a:t>
            </a:r>
            <a:r>
              <a:rPr lang="ko-KR" altLang="en-US" sz="1200" dirty="0"/>
              <a:t>류</a:t>
            </a:r>
            <a:r>
              <a:rPr lang="ko-KR" altLang="en-US" sz="1200" dirty="0" smtClean="0"/>
              <a:t>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FD03)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96752"/>
            <a:ext cx="5688632" cy="281300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55"/>
          <a:stretch/>
        </p:blipFill>
        <p:spPr>
          <a:xfrm>
            <a:off x="354487" y="4149080"/>
            <a:ext cx="5657673" cy="2592288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6117088" y="1772816"/>
            <a:ext cx="2592288" cy="12080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spc="-10" dirty="0" smtClean="0">
                <a:latin typeface="+mj-lt"/>
                <a:cs typeface="Cambria"/>
              </a:rPr>
              <a:t>고객</a:t>
            </a:r>
            <a:r>
              <a:rPr lang="en-US" altLang="ko-KR" sz="1000" b="1" spc="-10" dirty="0" smtClean="0">
                <a:latin typeface="+mj-lt"/>
                <a:cs typeface="Cambria"/>
              </a:rPr>
              <a:t>_</a:t>
            </a:r>
            <a:r>
              <a:rPr lang="ko-KR" altLang="en-US" sz="1000" b="1" spc="-10" dirty="0" smtClean="0">
                <a:latin typeface="+mj-lt"/>
                <a:cs typeface="Cambria"/>
              </a:rPr>
              <a:t>지급거래</a:t>
            </a:r>
            <a:endParaRPr lang="en-US" altLang="ko-KR" sz="1000" b="1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spc="-10" dirty="0" smtClean="0">
                <a:latin typeface="+mj-lt"/>
                <a:cs typeface="Cambria"/>
              </a:rPr>
              <a:t>은행계정 조회가능 </a:t>
            </a:r>
            <a:endParaRPr lang="en-US" altLang="ko-KR" sz="1000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endParaRPr lang="en-US" altLang="ko-KR" sz="1000" b="1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spc="-10" dirty="0" smtClean="0">
                <a:latin typeface="+mj-lt"/>
                <a:cs typeface="Cambria"/>
              </a:rPr>
              <a:t> </a:t>
            </a:r>
            <a:endParaRPr lang="en-US" altLang="ko-KR" sz="1000" b="1" spc="-10" dirty="0" smtClean="0">
              <a:latin typeface="+mj-lt"/>
              <a:cs typeface="Cambri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109031" y="4581128"/>
            <a:ext cx="2592288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spc="-10" dirty="0" smtClean="0">
                <a:latin typeface="+mj-lt"/>
                <a:cs typeface="Cambria"/>
              </a:rPr>
              <a:t>고객</a:t>
            </a:r>
            <a:r>
              <a:rPr lang="en-US" altLang="ko-KR" sz="1000" b="1" spc="-10" dirty="0" smtClean="0">
                <a:latin typeface="+mj-lt"/>
                <a:cs typeface="Cambria"/>
              </a:rPr>
              <a:t>_</a:t>
            </a:r>
            <a:r>
              <a:rPr lang="ko-KR" altLang="en-US" sz="1000" b="1" spc="-10" dirty="0" smtClean="0">
                <a:latin typeface="+mj-lt"/>
                <a:cs typeface="Cambria"/>
              </a:rPr>
              <a:t>담당자</a:t>
            </a:r>
            <a:endParaRPr lang="en-US" altLang="ko-KR" sz="1000" b="1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spc="-10" dirty="0" smtClean="0">
                <a:latin typeface="+mj-lt"/>
                <a:cs typeface="Cambria"/>
              </a:rPr>
              <a:t>담당자 이름</a:t>
            </a:r>
            <a:r>
              <a:rPr lang="en-US" altLang="ko-KR" sz="1000" spc="-10" dirty="0" smtClean="0">
                <a:latin typeface="+mj-lt"/>
                <a:cs typeface="Cambria"/>
              </a:rPr>
              <a:t>, </a:t>
            </a:r>
            <a:r>
              <a:rPr lang="ko-KR" altLang="en-US" sz="1000" spc="-10" dirty="0" smtClean="0">
                <a:latin typeface="+mj-lt"/>
                <a:cs typeface="Cambria"/>
              </a:rPr>
              <a:t>전화번호</a:t>
            </a:r>
            <a:r>
              <a:rPr lang="en-US" altLang="ko-KR" sz="1000" spc="-10" dirty="0" smtClean="0">
                <a:latin typeface="+mj-lt"/>
                <a:cs typeface="Cambria"/>
              </a:rPr>
              <a:t>, </a:t>
            </a:r>
            <a:r>
              <a:rPr lang="ko-KR" altLang="en-US" sz="1000" spc="-10" dirty="0" smtClean="0">
                <a:latin typeface="+mj-lt"/>
                <a:cs typeface="Cambria"/>
              </a:rPr>
              <a:t>팩스</a:t>
            </a:r>
            <a:r>
              <a:rPr lang="en-US" altLang="ko-KR" sz="1000" spc="-10" dirty="0" smtClean="0">
                <a:latin typeface="+mj-lt"/>
                <a:cs typeface="Cambria"/>
              </a:rPr>
              <a:t>, </a:t>
            </a:r>
            <a:r>
              <a:rPr lang="ko-KR" altLang="en-US" sz="1000" spc="-10" dirty="0" err="1" smtClean="0">
                <a:latin typeface="+mj-lt"/>
                <a:cs typeface="Cambria"/>
              </a:rPr>
              <a:t>이메일</a:t>
            </a:r>
            <a:r>
              <a:rPr lang="ko-KR" altLang="en-US" sz="1000" spc="-10" dirty="0" smtClean="0">
                <a:latin typeface="+mj-lt"/>
                <a:cs typeface="Cambria"/>
              </a:rPr>
              <a:t> 등 담당자에 대한 정보 조회 가능 </a:t>
            </a:r>
            <a:endParaRPr lang="en-US" altLang="ko-KR" sz="1000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endParaRPr lang="en-US" altLang="ko-KR" sz="1000" b="1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spc="-10" dirty="0" smtClean="0">
                <a:latin typeface="+mj-lt"/>
                <a:cs typeface="Cambria"/>
              </a:rPr>
              <a:t> </a:t>
            </a:r>
            <a:endParaRPr lang="en-US" altLang="ko-KR" sz="1000" b="1" spc="-10" dirty="0" smtClean="0">
              <a:latin typeface="+mj-lt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60122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b="1">
                <a:solidFill>
                  <a:srgbClr val="FF0000"/>
                </a:solidFill>
                <a:latin typeface="맑은 고딕"/>
                <a:ea typeface="맑은 고딕"/>
              </a:defRPr>
            </a:lvl1pPr>
          </a:lstStyle>
          <a:p>
            <a:r>
              <a:rPr lang="en-US" altLang="ko-KR" dirty="0">
                <a:solidFill>
                  <a:srgbClr val="0070C0"/>
                </a:solidFill>
              </a:rPr>
              <a:t>▶ [FI] </a:t>
            </a:r>
            <a:r>
              <a:rPr lang="ko-KR" altLang="en-US" dirty="0">
                <a:solidFill>
                  <a:srgbClr val="0070C0"/>
                </a:solidFill>
              </a:rPr>
              <a:t>재무기준정보</a:t>
            </a:r>
            <a:r>
              <a:rPr lang="en-US" altLang="ko-KR" dirty="0">
                <a:solidFill>
                  <a:srgbClr val="0070C0"/>
                </a:solidFill>
              </a:rPr>
              <a:t>_</a:t>
            </a:r>
            <a:r>
              <a:rPr lang="ko-KR" altLang="en-US" dirty="0">
                <a:solidFill>
                  <a:srgbClr val="0070C0"/>
                </a:solidFill>
              </a:rPr>
              <a:t>고객 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고객마스터를 </a:t>
            </a:r>
            <a:r>
              <a:rPr lang="ko-KR" altLang="en-US" sz="1200" b="1" dirty="0" smtClean="0"/>
              <a:t>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</a:t>
            </a:r>
            <a:r>
              <a:rPr lang="ko-KR" altLang="en-US" sz="1200" dirty="0"/>
              <a:t>류</a:t>
            </a:r>
            <a:r>
              <a:rPr lang="ko-KR" altLang="en-US" sz="1200" dirty="0" smtClean="0"/>
              <a:t>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FD03)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grpSp>
        <p:nvGrpSpPr>
          <p:cNvPr id="7" name="그룹 6"/>
          <p:cNvGrpSpPr/>
          <p:nvPr/>
        </p:nvGrpSpPr>
        <p:grpSpPr>
          <a:xfrm>
            <a:off x="412376" y="1268760"/>
            <a:ext cx="5023720" cy="1152255"/>
            <a:chOff x="310755" y="1237126"/>
            <a:chExt cx="2566643" cy="1118244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4" t="-211" r="47617" b="78076"/>
            <a:stretch/>
          </p:blipFill>
          <p:spPr>
            <a:xfrm>
              <a:off x="310755" y="1237126"/>
              <a:ext cx="2566643" cy="1118244"/>
            </a:xfrm>
            <a:prstGeom prst="rect">
              <a:avLst/>
            </a:prstGeom>
          </p:spPr>
        </p:pic>
        <p:sp>
          <p:nvSpPr>
            <p:cNvPr id="12" name="직사각형 11"/>
            <p:cNvSpPr/>
            <p:nvPr/>
          </p:nvSpPr>
          <p:spPr>
            <a:xfrm>
              <a:off x="1120389" y="1465889"/>
              <a:ext cx="712796" cy="21602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36912"/>
            <a:ext cx="5372566" cy="3888432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467544" y="4869160"/>
            <a:ext cx="1800200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2492146" y="4869160"/>
            <a:ext cx="1800200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539552" y="5877272"/>
            <a:ext cx="64807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365" y="1988840"/>
            <a:ext cx="1943269" cy="2339543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8" name="자유형 17"/>
          <p:cNvSpPr/>
          <p:nvPr/>
        </p:nvSpPr>
        <p:spPr>
          <a:xfrm rot="11542023" flipH="1">
            <a:off x="2320677" y="3645293"/>
            <a:ext cx="1153025" cy="1286030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327315" y="473506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2407085" y="4809497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364267" y="5784650"/>
            <a:ext cx="170121" cy="185243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696094" y="1990045"/>
            <a:ext cx="3484418" cy="4131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spc="-10" dirty="0" smtClean="0">
                <a:latin typeface="+mj-lt"/>
                <a:cs typeface="Cambria"/>
              </a:rPr>
              <a:t>회사 코드 데이터</a:t>
            </a:r>
            <a:r>
              <a:rPr lang="en-US" altLang="ko-KR" sz="1000" b="1" spc="-10" dirty="0" smtClean="0">
                <a:latin typeface="+mj-lt"/>
                <a:cs typeface="Cambria"/>
              </a:rPr>
              <a:t>_</a:t>
            </a:r>
            <a:r>
              <a:rPr lang="ko-KR" altLang="en-US" sz="1000" b="1" spc="-10" dirty="0" smtClean="0">
                <a:latin typeface="+mj-lt"/>
                <a:cs typeface="Cambria"/>
              </a:rPr>
              <a:t>계정관리</a:t>
            </a:r>
            <a:endParaRPr lang="en-US" altLang="ko-KR" sz="1000" b="1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spc="-10" dirty="0" smtClean="0">
                <a:latin typeface="+mj-lt"/>
                <a:cs typeface="Cambria"/>
              </a:rPr>
              <a:t> </a:t>
            </a:r>
            <a:r>
              <a:rPr lang="en-US" altLang="ko-KR" sz="1000" spc="-10" dirty="0" smtClean="0">
                <a:latin typeface="+mj-lt"/>
                <a:cs typeface="Cambria"/>
              </a:rPr>
              <a:t>1. </a:t>
            </a:r>
            <a:r>
              <a:rPr lang="ko-KR" altLang="en-US" sz="1000" spc="-10" dirty="0" smtClean="0">
                <a:latin typeface="+mj-lt"/>
                <a:cs typeface="Cambria"/>
              </a:rPr>
              <a:t>조정계정 </a:t>
            </a:r>
            <a:r>
              <a:rPr lang="en-US" altLang="ko-KR" sz="1000" spc="-10" dirty="0" smtClean="0">
                <a:latin typeface="+mj-lt"/>
                <a:cs typeface="Cambria"/>
              </a:rPr>
              <a:t>: </a:t>
            </a:r>
            <a:r>
              <a:rPr lang="ko-KR" altLang="en-US" sz="1000" spc="-10" dirty="0" smtClean="0">
                <a:latin typeface="+mj-lt"/>
                <a:cs typeface="Cambria"/>
              </a:rPr>
              <a:t>전표 입력 시에 </a:t>
            </a:r>
            <a:r>
              <a:rPr lang="en-US" altLang="ko-KR" sz="1000" spc="-10" dirty="0" smtClean="0">
                <a:latin typeface="+mj-lt"/>
                <a:cs typeface="Cambria"/>
              </a:rPr>
              <a:t>Customer Master</a:t>
            </a:r>
            <a:r>
              <a:rPr lang="ko-KR" altLang="en-US" sz="1000" spc="-10" dirty="0" smtClean="0">
                <a:latin typeface="+mj-lt"/>
                <a:cs typeface="Cambria"/>
              </a:rPr>
              <a:t>나 </a:t>
            </a:r>
            <a:r>
              <a:rPr lang="en-US" altLang="ko-KR" sz="1000" spc="-10" dirty="0" smtClean="0">
                <a:latin typeface="+mj-lt"/>
                <a:cs typeface="Cambria"/>
              </a:rPr>
              <a:t>Vendor Master </a:t>
            </a:r>
            <a:r>
              <a:rPr lang="ko-KR" altLang="en-US" sz="1000" spc="-10" dirty="0" smtClean="0">
                <a:latin typeface="+mj-lt"/>
                <a:cs typeface="Cambria"/>
              </a:rPr>
              <a:t>값을 직접 입력하면 자동으로 해당 고객이나 구매처에 대한 실제 사용할 </a:t>
            </a:r>
            <a:r>
              <a:rPr lang="en-US" altLang="ko-KR" sz="1000" spc="-10" dirty="0" smtClean="0">
                <a:latin typeface="+mj-lt"/>
                <a:cs typeface="Cambria"/>
              </a:rPr>
              <a:t>G/L </a:t>
            </a:r>
            <a:r>
              <a:rPr lang="ko-KR" altLang="en-US" sz="1000" spc="-10" dirty="0" smtClean="0">
                <a:latin typeface="+mj-lt"/>
                <a:cs typeface="Cambria"/>
              </a:rPr>
              <a:t>계정코드를 연결하여 입력해주는 용도로 사용됨 </a:t>
            </a:r>
            <a:r>
              <a:rPr lang="en-US" altLang="ko-KR" sz="1000" spc="-10" dirty="0" smtClean="0">
                <a:latin typeface="+mj-lt"/>
                <a:cs typeface="Cambria"/>
              </a:rPr>
              <a:t>, </a:t>
            </a:r>
            <a:r>
              <a:rPr lang="ko-KR" altLang="en-US" sz="1000" spc="-10" dirty="0" smtClean="0">
                <a:latin typeface="+mj-lt"/>
                <a:cs typeface="Cambria"/>
              </a:rPr>
              <a:t>고객정보 파악</a:t>
            </a:r>
            <a:endParaRPr lang="en-US" altLang="ko-KR" sz="1000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spc="-10" dirty="0" smtClean="0">
                <a:latin typeface="+mj-lt"/>
                <a:cs typeface="Cambria"/>
              </a:rPr>
              <a:t>-&gt; </a:t>
            </a:r>
            <a:r>
              <a:rPr lang="ko-KR" altLang="en-US" sz="1000" spc="-10" dirty="0" smtClean="0">
                <a:latin typeface="+mj-lt"/>
                <a:cs typeface="Cambria"/>
              </a:rPr>
              <a:t>고객 </a:t>
            </a:r>
            <a:r>
              <a:rPr lang="en-US" altLang="ko-KR" sz="1000" spc="-10" dirty="0" smtClean="0">
                <a:latin typeface="+mj-lt"/>
                <a:cs typeface="Cambria"/>
              </a:rPr>
              <a:t>100000000</a:t>
            </a:r>
            <a:r>
              <a:rPr lang="ko-KR" altLang="en-US" sz="1000" spc="-10" dirty="0" smtClean="0">
                <a:latin typeface="+mj-lt"/>
                <a:cs typeface="Cambria"/>
              </a:rPr>
              <a:t>이 총계정원장으로 넘어갈 때에는 총계정원장의 계정 </a:t>
            </a:r>
            <a:r>
              <a:rPr lang="en-US" altLang="ko-KR" sz="1000" spc="-10" dirty="0" smtClean="0">
                <a:latin typeface="+mj-lt"/>
                <a:cs typeface="Cambria"/>
              </a:rPr>
              <a:t>1071001</a:t>
            </a:r>
            <a:r>
              <a:rPr lang="ko-KR" altLang="en-US" sz="1000" spc="-10" dirty="0" smtClean="0">
                <a:latin typeface="+mj-lt"/>
                <a:cs typeface="Cambria"/>
              </a:rPr>
              <a:t>이 된다는 의미 </a:t>
            </a:r>
            <a:endParaRPr lang="en-US" altLang="ko-KR" sz="1000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spc="-10" dirty="0" smtClean="0">
                <a:latin typeface="+mj-lt"/>
                <a:cs typeface="Cambria"/>
              </a:rPr>
              <a:t>2. </a:t>
            </a:r>
            <a:r>
              <a:rPr lang="ko-KR" altLang="en-US" sz="1000" dirty="0">
                <a:cs typeface="Batang"/>
              </a:rPr>
              <a:t>정렬키</a:t>
            </a:r>
            <a:r>
              <a:rPr lang="ko-KR" altLang="en-US" sz="1000" spc="-80" dirty="0">
                <a:cs typeface="Batang"/>
              </a:rPr>
              <a:t> </a:t>
            </a:r>
            <a:r>
              <a:rPr lang="en-US" altLang="ko-KR" sz="1000" dirty="0">
                <a:cs typeface="Cambria"/>
              </a:rPr>
              <a:t>:</a:t>
            </a:r>
            <a:r>
              <a:rPr lang="ko-KR" altLang="en-US" sz="1000" spc="25" dirty="0">
                <a:cs typeface="Cambria"/>
              </a:rPr>
              <a:t> </a:t>
            </a:r>
            <a:r>
              <a:rPr lang="ko-KR" altLang="en-US" sz="1000" dirty="0">
                <a:cs typeface="Batang"/>
              </a:rPr>
              <a:t>지정이라는</a:t>
            </a:r>
            <a:r>
              <a:rPr lang="ko-KR" altLang="en-US" sz="1000" spc="-75" dirty="0">
                <a:cs typeface="Batang"/>
              </a:rPr>
              <a:t> </a:t>
            </a:r>
            <a:r>
              <a:rPr lang="ko-KR" altLang="en-US" sz="1000" dirty="0">
                <a:cs typeface="Batang"/>
              </a:rPr>
              <a:t>필드에</a:t>
            </a:r>
            <a:r>
              <a:rPr lang="ko-KR" altLang="en-US" sz="1000" spc="-90" dirty="0">
                <a:cs typeface="Batang"/>
              </a:rPr>
              <a:t> </a:t>
            </a:r>
            <a:r>
              <a:rPr lang="ko-KR" altLang="en-US" sz="1000" dirty="0">
                <a:cs typeface="Batang"/>
              </a:rPr>
              <a:t>어떤</a:t>
            </a:r>
            <a:r>
              <a:rPr lang="ko-KR" altLang="en-US" sz="1000" spc="-80" dirty="0">
                <a:cs typeface="Batang"/>
              </a:rPr>
              <a:t> </a:t>
            </a:r>
            <a:r>
              <a:rPr lang="ko-KR" altLang="en-US" sz="1000" dirty="0">
                <a:cs typeface="Batang"/>
              </a:rPr>
              <a:t>값을</a:t>
            </a:r>
            <a:r>
              <a:rPr lang="ko-KR" altLang="en-US" sz="1000" spc="-80" dirty="0">
                <a:cs typeface="Batang"/>
              </a:rPr>
              <a:t> </a:t>
            </a:r>
            <a:r>
              <a:rPr lang="ko-KR" altLang="en-US" sz="1000" dirty="0">
                <a:cs typeface="Batang"/>
              </a:rPr>
              <a:t>입력해줄지를</a:t>
            </a:r>
            <a:r>
              <a:rPr lang="ko-KR" altLang="en-US" sz="1000" spc="-90" dirty="0">
                <a:cs typeface="Batang"/>
              </a:rPr>
              <a:t> </a:t>
            </a:r>
            <a:r>
              <a:rPr lang="ko-KR" altLang="en-US" sz="1000" dirty="0">
                <a:cs typeface="Batang"/>
              </a:rPr>
              <a:t>설정해주는</a:t>
            </a:r>
            <a:r>
              <a:rPr lang="ko-KR" altLang="en-US" sz="1000" spc="-80" dirty="0">
                <a:cs typeface="Batang"/>
              </a:rPr>
              <a:t> </a:t>
            </a:r>
            <a:r>
              <a:rPr lang="ko-KR" altLang="en-US" sz="1000" dirty="0" smtClean="0">
                <a:cs typeface="Batang"/>
              </a:rPr>
              <a:t>항목</a:t>
            </a:r>
            <a:endParaRPr lang="en-US" altLang="ko-KR" sz="1000" dirty="0" smtClean="0"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cs typeface="Batang"/>
              </a:rPr>
              <a:t>3. </a:t>
            </a:r>
            <a:r>
              <a:rPr lang="ko-KR" altLang="en-US" sz="1000" dirty="0" smtClean="0">
                <a:cs typeface="Batang"/>
              </a:rPr>
              <a:t>이전계정번호</a:t>
            </a:r>
            <a:endParaRPr lang="en-US" altLang="ko-KR" sz="1000" dirty="0" smtClean="0"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dirty="0" smtClean="0">
                <a:cs typeface="Batang"/>
              </a:rPr>
              <a:t>이전시스템에서 쓰던 고객 계정번호 </a:t>
            </a:r>
            <a:endParaRPr lang="en-US" altLang="ko-KR" sz="1000" dirty="0" smtClean="0"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endParaRPr lang="ko-KR" altLang="en-US" sz="1000" dirty="0"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endParaRPr lang="en-US" altLang="ko-KR" sz="1000" b="1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endParaRPr lang="en-US" altLang="ko-KR" sz="1000" b="1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spc="-10" dirty="0" smtClean="0">
                <a:latin typeface="+mj-lt"/>
                <a:cs typeface="Cambria"/>
              </a:rPr>
              <a:t> </a:t>
            </a:r>
            <a:endParaRPr lang="en-US" altLang="ko-KR" sz="1000" b="1" spc="-10" dirty="0" smtClean="0">
              <a:latin typeface="+mj-lt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60122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고객마스터를 </a:t>
            </a:r>
            <a:r>
              <a:rPr lang="ko-KR" altLang="en-US" sz="1200" b="1" dirty="0" smtClean="0"/>
              <a:t>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삭제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FD03)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233648"/>
            <a:ext cx="5326842" cy="447271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2" r="37426" b="3448"/>
          <a:stretch/>
        </p:blipFill>
        <p:spPr>
          <a:xfrm>
            <a:off x="4583216" y="2859757"/>
            <a:ext cx="2112477" cy="2397968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526"/>
          <a:stretch/>
        </p:blipFill>
        <p:spPr>
          <a:xfrm>
            <a:off x="2292958" y="2915722"/>
            <a:ext cx="1812551" cy="1870008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1131"/>
          <a:stretch/>
        </p:blipFill>
        <p:spPr>
          <a:xfrm>
            <a:off x="1307282" y="5415336"/>
            <a:ext cx="3783901" cy="135329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0" name="직사각형 9"/>
          <p:cNvSpPr/>
          <p:nvPr/>
        </p:nvSpPr>
        <p:spPr>
          <a:xfrm>
            <a:off x="426423" y="4077072"/>
            <a:ext cx="64807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447474" y="5013176"/>
            <a:ext cx="64807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2843808" y="4997152"/>
            <a:ext cx="64807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자유형 12"/>
          <p:cNvSpPr/>
          <p:nvPr/>
        </p:nvSpPr>
        <p:spPr>
          <a:xfrm rot="13270356" flipH="1">
            <a:off x="1336700" y="3672803"/>
            <a:ext cx="657216" cy="808537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자유형 13"/>
          <p:cNvSpPr/>
          <p:nvPr/>
        </p:nvSpPr>
        <p:spPr>
          <a:xfrm rot="16200000" flipH="1">
            <a:off x="605242" y="5467479"/>
            <a:ext cx="820662" cy="488123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자유형 14"/>
          <p:cNvSpPr/>
          <p:nvPr/>
        </p:nvSpPr>
        <p:spPr>
          <a:xfrm rot="13270356" flipH="1">
            <a:off x="3757153" y="4623815"/>
            <a:ext cx="656207" cy="833612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722378" y="1233648"/>
            <a:ext cx="3484418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spc="-10" dirty="0" smtClean="0">
                <a:latin typeface="+mj-lt"/>
                <a:cs typeface="Cambria"/>
              </a:rPr>
              <a:t>회사 코드 데이터</a:t>
            </a:r>
            <a:r>
              <a:rPr lang="en-US" altLang="ko-KR" sz="1000" b="1" spc="-10" dirty="0" smtClean="0">
                <a:latin typeface="+mj-lt"/>
                <a:cs typeface="Cambria"/>
              </a:rPr>
              <a:t>_</a:t>
            </a:r>
            <a:r>
              <a:rPr lang="ko-KR" altLang="en-US" sz="1000" b="1" spc="-10" dirty="0" smtClean="0">
                <a:latin typeface="+mj-lt"/>
                <a:cs typeface="Cambria"/>
              </a:rPr>
              <a:t>지급조건</a:t>
            </a:r>
            <a:endParaRPr lang="en-US" altLang="ko-KR" sz="1000" b="1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spc="-10" dirty="0" smtClean="0">
                <a:latin typeface="+mj-lt"/>
                <a:cs typeface="Cambria"/>
              </a:rPr>
              <a:t>지급조건</a:t>
            </a:r>
            <a:r>
              <a:rPr lang="en-US" altLang="ko-KR" sz="1000" spc="-10" dirty="0" smtClean="0">
                <a:latin typeface="+mj-lt"/>
                <a:cs typeface="Cambria"/>
              </a:rPr>
              <a:t>, </a:t>
            </a:r>
            <a:r>
              <a:rPr lang="ko-KR" altLang="en-US" sz="1000" spc="-10" dirty="0" smtClean="0">
                <a:latin typeface="+mj-lt"/>
                <a:cs typeface="Cambria"/>
              </a:rPr>
              <a:t>지급방법</a:t>
            </a:r>
            <a:r>
              <a:rPr lang="en-US" altLang="ko-KR" sz="1000" spc="-10" dirty="0" smtClean="0">
                <a:latin typeface="+mj-lt"/>
                <a:cs typeface="Cambria"/>
              </a:rPr>
              <a:t>, </a:t>
            </a:r>
            <a:r>
              <a:rPr lang="ko-KR" altLang="en-US" sz="1000" spc="-10" dirty="0" smtClean="0">
                <a:latin typeface="+mj-lt"/>
                <a:cs typeface="Cambria"/>
              </a:rPr>
              <a:t>지급보류 등 조회 가능 </a:t>
            </a:r>
            <a:endParaRPr lang="en-US" altLang="ko-KR" sz="1000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endParaRPr lang="en-US" altLang="ko-KR" sz="1000" b="1" spc="-10" dirty="0" smtClean="0">
              <a:latin typeface="+mj-lt"/>
              <a:cs typeface="Cambri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77353" y="3953262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55413" y="492272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665814" y="5086060"/>
            <a:ext cx="170121" cy="185243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0404" y="15637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b="1">
                <a:solidFill>
                  <a:srgbClr val="FF0000"/>
                </a:solidFill>
                <a:latin typeface="맑은 고딕"/>
                <a:ea typeface="맑은 고딕"/>
              </a:defRPr>
            </a:lvl1pPr>
          </a:lstStyle>
          <a:p>
            <a:r>
              <a:rPr lang="en-US" altLang="ko-KR" dirty="0">
                <a:solidFill>
                  <a:srgbClr val="0070C0"/>
                </a:solidFill>
              </a:rPr>
              <a:t>▶ [FI] </a:t>
            </a:r>
            <a:r>
              <a:rPr lang="ko-KR" altLang="en-US" dirty="0">
                <a:solidFill>
                  <a:srgbClr val="0070C0"/>
                </a:solidFill>
              </a:rPr>
              <a:t>재무기준정보</a:t>
            </a:r>
            <a:r>
              <a:rPr lang="en-US" altLang="ko-KR" dirty="0">
                <a:solidFill>
                  <a:srgbClr val="0070C0"/>
                </a:solidFill>
              </a:rPr>
              <a:t>_</a:t>
            </a:r>
            <a:r>
              <a:rPr lang="ko-KR" altLang="en-US" dirty="0">
                <a:solidFill>
                  <a:srgbClr val="0070C0"/>
                </a:solidFill>
              </a:rPr>
              <a:t>고객 </a:t>
            </a:r>
          </a:p>
        </p:txBody>
      </p:sp>
    </p:spTree>
    <p:extLst>
      <p:ext uri="{BB962C8B-B14F-4D97-AF65-F5344CB8AC3E}">
        <p14:creationId xmlns:p14="http://schemas.microsoft.com/office/powerpoint/2010/main" val="60122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41" t="16790" r="26575" b="57629"/>
          <a:stretch/>
        </p:blipFill>
        <p:spPr bwMode="auto">
          <a:xfrm>
            <a:off x="365733" y="3212976"/>
            <a:ext cx="4710323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고</a:t>
            </a:r>
            <a:r>
              <a:rPr lang="ko-KR" altLang="en-US" b="1" dirty="0">
                <a:solidFill>
                  <a:srgbClr val="0070C0"/>
                </a:solidFill>
              </a:rPr>
              <a:t>객</a:t>
            </a:r>
            <a:r>
              <a:rPr lang="ko-KR" altLang="en-US" b="1" dirty="0" smtClean="0">
                <a:solidFill>
                  <a:srgbClr val="0070C0"/>
                </a:solidFill>
              </a:rPr>
              <a:t>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고객마스터를 조회</a:t>
            </a:r>
            <a:r>
              <a:rPr lang="en-US" altLang="ko-KR" sz="1200" dirty="0" smtClean="0"/>
              <a:t>/</a:t>
            </a:r>
            <a:r>
              <a:rPr lang="ko-KR" altLang="en-US" sz="1200" b="1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보류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FD01)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67" y="1268760"/>
            <a:ext cx="3952361" cy="1584175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37" y="1268760"/>
            <a:ext cx="3952361" cy="1584175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1331728" y="1925320"/>
            <a:ext cx="180020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1907704" y="5589240"/>
            <a:ext cx="136815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4355976" y="1650866"/>
            <a:ext cx="441787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>
                <a:latin typeface="+mj-lt"/>
                <a:cs typeface="Batang"/>
              </a:rPr>
              <a:t>메뉴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경로나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트랜잭</a:t>
            </a:r>
            <a:r>
              <a:rPr lang="ko-KR" altLang="en-US" sz="1000" dirty="0" smtClean="0">
                <a:latin typeface="+mj-lt"/>
                <a:cs typeface="Batang"/>
              </a:rPr>
              <a:t>션</a:t>
            </a:r>
            <a:r>
              <a:rPr lang="ko-KR" altLang="en-US" sz="1000" spc="-9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코드</a:t>
            </a:r>
            <a:r>
              <a:rPr lang="en-US" altLang="ko-KR" sz="1000" spc="-5" dirty="0" smtClean="0">
                <a:latin typeface="+mj-lt"/>
                <a:cs typeface="Cambria"/>
              </a:rPr>
              <a:t>(</a:t>
            </a:r>
            <a:r>
              <a:rPr lang="en-US" altLang="ko-KR" sz="1000" dirty="0" smtClean="0">
                <a:latin typeface="+mj-lt"/>
                <a:cs typeface="Cambria"/>
              </a:rPr>
              <a:t>F</a:t>
            </a:r>
            <a:r>
              <a:rPr lang="en-US" altLang="ko-KR" sz="1000" spc="5" dirty="0" smtClean="0">
                <a:latin typeface="+mj-lt"/>
                <a:cs typeface="Cambria"/>
              </a:rPr>
              <a:t>D01</a:t>
            </a:r>
            <a:r>
              <a:rPr lang="en-US" altLang="ko-KR" sz="1000" spc="-5" dirty="0" smtClean="0">
                <a:latin typeface="+mj-lt"/>
                <a:cs typeface="Cambria"/>
              </a:rPr>
              <a:t>)</a:t>
            </a:r>
            <a:r>
              <a:rPr lang="ko-KR" altLang="en-US" sz="1000" dirty="0" smtClean="0">
                <a:latin typeface="+mj-lt"/>
                <a:cs typeface="Batang"/>
              </a:rPr>
              <a:t>를</a:t>
            </a:r>
            <a:r>
              <a:rPr lang="ko-KR" altLang="en-US" sz="1000" spc="-6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이용하여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해당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화면을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실행한다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</a:p>
          <a:p>
            <a:pPr marL="228600" indent="-228600">
              <a:lnSpc>
                <a:spcPct val="150000"/>
              </a:lnSpc>
              <a:buFontTx/>
              <a:buAutoNum type="arabicPeriod"/>
            </a:pPr>
            <a:r>
              <a:rPr lang="ko-KR" altLang="en-US" sz="1000" dirty="0" smtClean="0">
                <a:latin typeface="+mj-lt"/>
                <a:cs typeface="Batang"/>
              </a:rPr>
              <a:t>생성하고자 </a:t>
            </a:r>
            <a:r>
              <a:rPr lang="ko-KR" altLang="en-US" sz="1000" spc="5" dirty="0" smtClean="0">
                <a:latin typeface="+mj-lt"/>
                <a:cs typeface="Batang"/>
              </a:rPr>
              <a:t>하</a:t>
            </a:r>
            <a:r>
              <a:rPr lang="ko-KR" altLang="en-US" sz="1000" dirty="0" smtClean="0">
                <a:latin typeface="+mj-lt"/>
                <a:cs typeface="Batang"/>
              </a:rPr>
              <a:t>는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고객의 해당 계정 그룹을 선택하고</a:t>
            </a:r>
            <a:r>
              <a:rPr lang="en-US" altLang="ko-KR" sz="1000" spc="5" dirty="0" smtClean="0">
                <a:latin typeface="+mj-lt"/>
                <a:cs typeface="Batang"/>
              </a:rPr>
              <a:t>, </a:t>
            </a:r>
            <a:r>
              <a:rPr lang="ko-KR" altLang="en-US" sz="1000" spc="5" dirty="0" err="1" smtClean="0">
                <a:latin typeface="+mj-lt"/>
                <a:cs typeface="Batang"/>
              </a:rPr>
              <a:t>엔터를</a:t>
            </a:r>
            <a:r>
              <a:rPr lang="ko-KR" altLang="en-US" sz="1000" spc="5" dirty="0" smtClean="0">
                <a:latin typeface="+mj-lt"/>
                <a:cs typeface="Batang"/>
              </a:rPr>
              <a:t> 친다</a:t>
            </a:r>
            <a:r>
              <a:rPr lang="en-US" altLang="ko-KR" sz="1000" spc="5" dirty="0" smtClean="0">
                <a:latin typeface="+mj-lt"/>
                <a:cs typeface="Batang"/>
              </a:rPr>
              <a:t>. </a:t>
            </a:r>
            <a:endParaRPr lang="en-US" altLang="ko-KR" sz="1000" dirty="0" smtClean="0">
              <a:latin typeface="+mj-lt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162247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고</a:t>
            </a:r>
            <a:r>
              <a:rPr lang="ko-KR" altLang="en-US" b="1" dirty="0">
                <a:solidFill>
                  <a:srgbClr val="0070C0"/>
                </a:solidFill>
              </a:rPr>
              <a:t>객</a:t>
            </a:r>
            <a:r>
              <a:rPr lang="ko-KR" altLang="en-US" b="1" dirty="0" smtClean="0">
                <a:solidFill>
                  <a:srgbClr val="0070C0"/>
                </a:solidFill>
              </a:rPr>
              <a:t>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고객마스터를 조회</a:t>
            </a:r>
            <a:r>
              <a:rPr lang="en-US" altLang="ko-KR" sz="1200" dirty="0" smtClean="0"/>
              <a:t>/</a:t>
            </a:r>
            <a:r>
              <a:rPr lang="ko-KR" altLang="en-US" sz="1200" b="1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보류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FD01)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sp>
        <p:nvSpPr>
          <p:cNvPr id="27" name="직사각형 26"/>
          <p:cNvSpPr/>
          <p:nvPr/>
        </p:nvSpPr>
        <p:spPr>
          <a:xfrm>
            <a:off x="432048" y="6021288"/>
            <a:ext cx="3851920" cy="524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b="1" dirty="0" smtClean="0">
                <a:latin typeface="+mj-lt"/>
                <a:cs typeface="Cambria"/>
              </a:rPr>
              <a:t>고객</a:t>
            </a:r>
            <a:r>
              <a:rPr lang="en-US" altLang="ko-KR" sz="1000" b="1" dirty="0" smtClean="0">
                <a:latin typeface="+mj-lt"/>
                <a:cs typeface="Cambria"/>
              </a:rPr>
              <a:t>_</a:t>
            </a:r>
            <a:r>
              <a:rPr lang="ko-KR" altLang="en-US" sz="1000" b="1" dirty="0" smtClean="0">
                <a:latin typeface="+mj-lt"/>
                <a:cs typeface="Cambria"/>
              </a:rPr>
              <a:t>주소</a:t>
            </a:r>
            <a:endParaRPr lang="en-US" altLang="ko-KR" sz="1000" b="1" dirty="0" smtClean="0">
              <a:latin typeface="+mj-lt"/>
              <a:cs typeface="Cambri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+mj-lt"/>
                <a:cs typeface="Cambria"/>
              </a:rPr>
              <a:t>주소 탭에서는 고객명과 </a:t>
            </a:r>
            <a:r>
              <a:rPr lang="ko-KR" altLang="en-US" sz="1000" dirty="0" err="1" smtClean="0">
                <a:latin typeface="+mj-lt"/>
                <a:cs typeface="Cambria"/>
              </a:rPr>
              <a:t>검색어</a:t>
            </a:r>
            <a:r>
              <a:rPr lang="en-US" altLang="ko-KR" sz="1000" dirty="0" smtClean="0">
                <a:latin typeface="+mj-lt"/>
                <a:cs typeface="Cambria"/>
              </a:rPr>
              <a:t>, </a:t>
            </a:r>
            <a:r>
              <a:rPr lang="ko-KR" altLang="en-US" sz="1000" dirty="0" smtClean="0">
                <a:latin typeface="+mj-lt"/>
                <a:cs typeface="Cambria"/>
              </a:rPr>
              <a:t>상세 주소 등을 입력</a:t>
            </a:r>
            <a:endParaRPr lang="en-US" altLang="ko-KR" sz="1000" dirty="0" smtClean="0">
              <a:latin typeface="+mj-lt"/>
              <a:cs typeface="Cambria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339725" y="1292225"/>
            <a:ext cx="5956300" cy="4513040"/>
            <a:chOff x="339725" y="1292224"/>
            <a:chExt cx="5956300" cy="5019407"/>
          </a:xfrm>
        </p:grpSpPr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292224"/>
              <a:ext cx="5956300" cy="5019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62013" y="1292225"/>
              <a:ext cx="1081087" cy="250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1" name="직사각형 30"/>
          <p:cNvSpPr/>
          <p:nvPr/>
        </p:nvSpPr>
        <p:spPr>
          <a:xfrm>
            <a:off x="2817450" y="1543017"/>
            <a:ext cx="174624" cy="19052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96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고</a:t>
            </a:r>
            <a:r>
              <a:rPr lang="ko-KR" altLang="en-US" b="1" dirty="0">
                <a:solidFill>
                  <a:srgbClr val="0070C0"/>
                </a:solidFill>
              </a:rPr>
              <a:t>객</a:t>
            </a:r>
            <a:r>
              <a:rPr lang="ko-KR" altLang="en-US" b="1" dirty="0" smtClean="0">
                <a:solidFill>
                  <a:srgbClr val="0070C0"/>
                </a:solidFill>
              </a:rPr>
              <a:t>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고객마스터를 조회</a:t>
            </a:r>
            <a:r>
              <a:rPr lang="en-US" altLang="ko-KR" sz="1200" dirty="0" smtClean="0"/>
              <a:t>/</a:t>
            </a:r>
            <a:r>
              <a:rPr lang="ko-KR" altLang="en-US" sz="1200" b="1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보류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FD01)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grpSp>
        <p:nvGrpSpPr>
          <p:cNvPr id="10" name="그룹 9"/>
          <p:cNvGrpSpPr/>
          <p:nvPr/>
        </p:nvGrpSpPr>
        <p:grpSpPr>
          <a:xfrm>
            <a:off x="339724" y="1292225"/>
            <a:ext cx="5965825" cy="3152775"/>
            <a:chOff x="339724" y="1292225"/>
            <a:chExt cx="5965825" cy="3152775"/>
          </a:xfrm>
        </p:grpSpPr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4" y="1292225"/>
              <a:ext cx="5965825" cy="3152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62013" y="1301750"/>
              <a:ext cx="1081087" cy="279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직사각형 12"/>
          <p:cNvSpPr/>
          <p:nvPr/>
        </p:nvSpPr>
        <p:spPr>
          <a:xfrm>
            <a:off x="339724" y="4725144"/>
            <a:ext cx="3500672" cy="755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b="1" dirty="0" smtClean="0">
                <a:cs typeface="Cambria"/>
              </a:rPr>
              <a:t>고객</a:t>
            </a:r>
            <a:r>
              <a:rPr lang="en-US" altLang="ko-KR" sz="1000" b="1" dirty="0" smtClean="0">
                <a:cs typeface="Cambria"/>
              </a:rPr>
              <a:t>_</a:t>
            </a:r>
            <a:r>
              <a:rPr lang="ko-KR" altLang="en-US" sz="1000" b="1" dirty="0" smtClean="0">
                <a:cs typeface="Cambria"/>
              </a:rPr>
              <a:t>제어데이</a:t>
            </a:r>
            <a:r>
              <a:rPr lang="ko-KR" altLang="en-US" sz="1000" b="1" dirty="0">
                <a:cs typeface="Cambria"/>
              </a:rPr>
              <a:t>터</a:t>
            </a:r>
            <a:endParaRPr lang="en-US" altLang="ko-KR" sz="1000" b="1" dirty="0" smtClean="0">
              <a:cs typeface="Cambri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cs typeface="Cambria"/>
              </a:rPr>
              <a:t>제어데이터 </a:t>
            </a:r>
            <a:r>
              <a:rPr lang="ko-KR" altLang="en-US" sz="1000" dirty="0">
                <a:cs typeface="Cambria"/>
              </a:rPr>
              <a:t>탭에서는 주민등록번호</a:t>
            </a:r>
            <a:r>
              <a:rPr lang="en-US" altLang="ko-KR" sz="1000" dirty="0">
                <a:cs typeface="Cambria"/>
              </a:rPr>
              <a:t>, </a:t>
            </a:r>
            <a:r>
              <a:rPr lang="ko-KR" altLang="en-US" sz="1000" dirty="0">
                <a:cs typeface="Cambria"/>
              </a:rPr>
              <a:t>사업자등록번호</a:t>
            </a:r>
            <a:r>
              <a:rPr lang="en-US" altLang="ko-KR" sz="1000" dirty="0">
                <a:cs typeface="Cambria"/>
              </a:rPr>
              <a:t>, </a:t>
            </a:r>
            <a:r>
              <a:rPr lang="ko-KR" altLang="en-US" sz="1000" dirty="0">
                <a:cs typeface="Cambria"/>
              </a:rPr>
              <a:t>대표이름</a:t>
            </a:r>
            <a:r>
              <a:rPr lang="en-US" altLang="ko-KR" sz="1000" dirty="0">
                <a:cs typeface="Cambria"/>
              </a:rPr>
              <a:t>, </a:t>
            </a:r>
            <a:r>
              <a:rPr lang="ko-KR" altLang="en-US" sz="1000" dirty="0">
                <a:cs typeface="Cambria"/>
              </a:rPr>
              <a:t>업태</a:t>
            </a:r>
            <a:r>
              <a:rPr lang="en-US" altLang="ko-KR" sz="1000" dirty="0">
                <a:cs typeface="Cambria"/>
              </a:rPr>
              <a:t>, </a:t>
            </a:r>
            <a:r>
              <a:rPr lang="ko-KR" altLang="en-US" sz="1000" dirty="0">
                <a:cs typeface="Cambria"/>
              </a:rPr>
              <a:t>종목</a:t>
            </a:r>
            <a:r>
              <a:rPr lang="en-US" altLang="ko-KR" sz="1000" dirty="0">
                <a:cs typeface="Cambria"/>
              </a:rPr>
              <a:t>, </a:t>
            </a:r>
            <a:r>
              <a:rPr lang="ko-KR" altLang="en-US" sz="1000" dirty="0">
                <a:cs typeface="Cambria"/>
              </a:rPr>
              <a:t>전자</a:t>
            </a:r>
            <a:r>
              <a:rPr lang="en-US" altLang="ko-KR" sz="1000" dirty="0">
                <a:cs typeface="Cambria"/>
              </a:rPr>
              <a:t>/</a:t>
            </a:r>
            <a:r>
              <a:rPr lang="ko-KR" altLang="en-US" sz="1000" dirty="0">
                <a:cs typeface="Cambria"/>
              </a:rPr>
              <a:t>종이</a:t>
            </a:r>
            <a:r>
              <a:rPr lang="en-US" altLang="ko-KR" sz="1000" dirty="0">
                <a:cs typeface="Cambria"/>
              </a:rPr>
              <a:t>, </a:t>
            </a:r>
            <a:r>
              <a:rPr lang="ko-KR" altLang="en-US" sz="1000" dirty="0" err="1">
                <a:cs typeface="Cambria"/>
              </a:rPr>
              <a:t>정발행</a:t>
            </a:r>
            <a:r>
              <a:rPr lang="en-US" altLang="ko-KR" sz="1000" dirty="0">
                <a:cs typeface="Cambria"/>
              </a:rPr>
              <a:t>/</a:t>
            </a:r>
            <a:r>
              <a:rPr lang="ko-KR" altLang="en-US" sz="1000" dirty="0" err="1">
                <a:cs typeface="Cambria"/>
              </a:rPr>
              <a:t>역발행</a:t>
            </a:r>
            <a:r>
              <a:rPr lang="ko-KR" altLang="en-US" sz="1000" dirty="0">
                <a:cs typeface="Cambria"/>
              </a:rPr>
              <a:t> 등을 </a:t>
            </a:r>
            <a:r>
              <a:rPr lang="ko-KR" altLang="en-US" sz="1000" dirty="0" smtClean="0">
                <a:cs typeface="Cambria"/>
              </a:rPr>
              <a:t>입력</a:t>
            </a:r>
            <a:endParaRPr lang="en-US" altLang="ko-KR" sz="1000" dirty="0">
              <a:cs typeface="Cambri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008314" y="1638278"/>
            <a:ext cx="174624" cy="19052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467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고</a:t>
            </a:r>
            <a:r>
              <a:rPr lang="ko-KR" altLang="en-US" b="1" dirty="0">
                <a:solidFill>
                  <a:srgbClr val="0070C0"/>
                </a:solidFill>
              </a:rPr>
              <a:t>객</a:t>
            </a:r>
            <a:r>
              <a:rPr lang="ko-KR" altLang="en-US" b="1" dirty="0" smtClean="0">
                <a:solidFill>
                  <a:srgbClr val="0070C0"/>
                </a:solidFill>
              </a:rPr>
              <a:t>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고객마스터를 조회</a:t>
            </a:r>
            <a:r>
              <a:rPr lang="en-US" altLang="ko-KR" sz="1200" dirty="0" smtClean="0"/>
              <a:t>/</a:t>
            </a:r>
            <a:r>
              <a:rPr lang="ko-KR" altLang="en-US" sz="1200" b="1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보류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FD01)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grpSp>
        <p:nvGrpSpPr>
          <p:cNvPr id="24" name="그룹 23"/>
          <p:cNvGrpSpPr/>
          <p:nvPr/>
        </p:nvGrpSpPr>
        <p:grpSpPr>
          <a:xfrm>
            <a:off x="339725" y="1292225"/>
            <a:ext cx="8192715" cy="3886200"/>
            <a:chOff x="339725" y="1292225"/>
            <a:chExt cx="8915400" cy="3886200"/>
          </a:xfrm>
        </p:grpSpPr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292225"/>
              <a:ext cx="8915400" cy="3886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6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42963" y="1292225"/>
              <a:ext cx="1095375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5" y="2564905"/>
            <a:ext cx="8192715" cy="2613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직사각형 29"/>
          <p:cNvSpPr/>
          <p:nvPr/>
        </p:nvSpPr>
        <p:spPr>
          <a:xfrm>
            <a:off x="2712554" y="1638278"/>
            <a:ext cx="174624" cy="19052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39724" y="5445224"/>
            <a:ext cx="524038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b="1" dirty="0" smtClean="0">
                <a:cs typeface="Cambria"/>
              </a:rPr>
              <a:t>고객</a:t>
            </a:r>
            <a:r>
              <a:rPr lang="en-US" altLang="ko-KR" sz="1000" b="1" dirty="0" smtClean="0">
                <a:cs typeface="Cambria"/>
              </a:rPr>
              <a:t>_</a:t>
            </a:r>
            <a:r>
              <a:rPr lang="ko-KR" altLang="en-US" sz="1000" b="1" dirty="0" smtClean="0">
                <a:cs typeface="Cambria"/>
              </a:rPr>
              <a:t>담당자 </a:t>
            </a:r>
            <a:endParaRPr lang="en-US" altLang="ko-KR" sz="1000" b="1" dirty="0" smtClean="0">
              <a:cs typeface="Cambri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cs typeface="Cambria"/>
              </a:rPr>
              <a:t>담당자 탭에서는 담당자 이름</a:t>
            </a:r>
            <a:r>
              <a:rPr lang="en-US" altLang="ko-KR" sz="1000" dirty="0" smtClean="0">
                <a:cs typeface="Cambria"/>
              </a:rPr>
              <a:t>, </a:t>
            </a:r>
            <a:r>
              <a:rPr lang="ko-KR" altLang="en-US" sz="1000" dirty="0" smtClean="0">
                <a:cs typeface="Cambria"/>
              </a:rPr>
              <a:t>전화번호</a:t>
            </a:r>
            <a:r>
              <a:rPr lang="en-US" altLang="ko-KR" sz="1000" dirty="0" smtClean="0">
                <a:cs typeface="Cambria"/>
              </a:rPr>
              <a:t>, </a:t>
            </a:r>
            <a:r>
              <a:rPr lang="ko-KR" altLang="en-US" sz="1000" dirty="0" err="1" smtClean="0">
                <a:cs typeface="Cambria"/>
              </a:rPr>
              <a:t>이메일</a:t>
            </a:r>
            <a:r>
              <a:rPr lang="ko-KR" altLang="en-US" sz="1000" dirty="0" smtClean="0">
                <a:cs typeface="Cambria"/>
              </a:rPr>
              <a:t> 등을 입력한다</a:t>
            </a:r>
            <a:r>
              <a:rPr lang="en-US" altLang="ko-KR" sz="1000" dirty="0" smtClean="0">
                <a:cs typeface="Cambria"/>
              </a:rPr>
              <a:t>. </a:t>
            </a:r>
          </a:p>
          <a:p>
            <a:pPr lvl="0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FF0000"/>
                </a:solidFill>
                <a:cs typeface="윤고딕130"/>
              </a:rPr>
              <a:t>**</a:t>
            </a:r>
            <a:r>
              <a:rPr lang="ko-KR" altLang="en-US" sz="10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전자메일 </a:t>
            </a:r>
            <a:r>
              <a:rPr lang="en-US" altLang="ko-KR" sz="10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0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매출전자세금계산서의 수신 </a:t>
            </a:r>
            <a:r>
              <a:rPr lang="en-US" altLang="ko-KR" sz="10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e-mail [</a:t>
            </a:r>
            <a:r>
              <a:rPr lang="ko-KR" altLang="en-US" sz="10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필수입력</a:t>
            </a:r>
            <a:r>
              <a:rPr lang="en-US" altLang="ko-KR" sz="10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]</a:t>
            </a:r>
          </a:p>
          <a:p>
            <a:pPr lvl="0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 </a:t>
            </a:r>
            <a:r>
              <a:rPr lang="ko-KR" altLang="en-US" sz="10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주소 </a:t>
            </a:r>
            <a:r>
              <a:rPr lang="en-US" altLang="ko-KR" sz="10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tap</a:t>
            </a:r>
            <a:r>
              <a:rPr lang="ko-KR" altLang="en-US" sz="10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</a:t>
            </a:r>
            <a:r>
              <a:rPr lang="en-US" altLang="ko-KR" sz="10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E-</a:t>
            </a:r>
            <a:r>
              <a:rPr lang="ko-KR" altLang="en-US" sz="10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메일과 별개 </a:t>
            </a:r>
            <a:r>
              <a:rPr lang="en-US" altLang="ko-KR" sz="10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000" dirty="0" smtClean="0"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873854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고</a:t>
            </a:r>
            <a:r>
              <a:rPr lang="ko-KR" altLang="en-US" b="1" dirty="0">
                <a:solidFill>
                  <a:srgbClr val="0070C0"/>
                </a:solidFill>
              </a:rPr>
              <a:t>객</a:t>
            </a:r>
            <a:r>
              <a:rPr lang="ko-KR" altLang="en-US" b="1" dirty="0" smtClean="0">
                <a:solidFill>
                  <a:srgbClr val="0070C0"/>
                </a:solidFill>
              </a:rPr>
              <a:t>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고객마스터를 조회</a:t>
            </a:r>
            <a:r>
              <a:rPr lang="en-US" altLang="ko-KR" sz="1200" dirty="0" smtClean="0"/>
              <a:t>/</a:t>
            </a:r>
            <a:r>
              <a:rPr lang="ko-KR" altLang="en-US" sz="1200" b="1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보류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FD01)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grpSp>
        <p:nvGrpSpPr>
          <p:cNvPr id="11" name="그룹 10"/>
          <p:cNvGrpSpPr/>
          <p:nvPr/>
        </p:nvGrpSpPr>
        <p:grpSpPr>
          <a:xfrm>
            <a:off x="339725" y="1292225"/>
            <a:ext cx="5762625" cy="2971800"/>
            <a:chOff x="339725" y="1292225"/>
            <a:chExt cx="5762625" cy="2971800"/>
          </a:xfrm>
        </p:grpSpPr>
        <p:pic>
          <p:nvPicPr>
            <p:cNvPr id="12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292225"/>
              <a:ext cx="5762625" cy="297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42963" y="1301750"/>
              <a:ext cx="1095375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4" name="그룹 13"/>
          <p:cNvGrpSpPr/>
          <p:nvPr/>
        </p:nvGrpSpPr>
        <p:grpSpPr>
          <a:xfrm>
            <a:off x="2915816" y="3576807"/>
            <a:ext cx="5724525" cy="2771775"/>
            <a:chOff x="3824288" y="3529013"/>
            <a:chExt cx="5724525" cy="2771775"/>
          </a:xfrm>
        </p:grpSpPr>
        <p:pic>
          <p:nvPicPr>
            <p:cNvPr id="15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824288" y="3529013"/>
              <a:ext cx="5724525" cy="2771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19588" y="3549650"/>
              <a:ext cx="1095375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7" name="직사각형 16"/>
          <p:cNvSpPr/>
          <p:nvPr/>
        </p:nvSpPr>
        <p:spPr>
          <a:xfrm>
            <a:off x="6372200" y="1444625"/>
            <a:ext cx="207203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 smtClean="0">
                <a:cs typeface="Cambria"/>
              </a:rPr>
              <a:t>회사코드 데이터에서는 계정관리와 지급거래 </a:t>
            </a:r>
            <a:r>
              <a:rPr lang="ko-KR" altLang="en-US" sz="1000" dirty="0" err="1" smtClean="0">
                <a:cs typeface="Cambria"/>
              </a:rPr>
              <a:t>뷰로</a:t>
            </a:r>
            <a:r>
              <a:rPr lang="ko-KR" altLang="en-US" sz="1000" dirty="0" smtClean="0">
                <a:cs typeface="Cambria"/>
              </a:rPr>
              <a:t> 구성되어 있다</a:t>
            </a:r>
            <a:r>
              <a:rPr lang="en-US" altLang="ko-KR" sz="1000" dirty="0" smtClean="0">
                <a:cs typeface="Cambria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000" dirty="0">
              <a:cs typeface="Cambria"/>
            </a:endParaRPr>
          </a:p>
          <a:p>
            <a:pPr>
              <a:lnSpc>
                <a:spcPct val="150000"/>
              </a:lnSpc>
            </a:pPr>
            <a:r>
              <a:rPr lang="ko-KR" altLang="en-US" sz="1000" b="1" dirty="0" smtClean="0">
                <a:cs typeface="Cambria"/>
              </a:rPr>
              <a:t>회사코드 데이터</a:t>
            </a:r>
            <a:r>
              <a:rPr lang="en-US" altLang="ko-KR" sz="1000" b="1" dirty="0" smtClean="0">
                <a:cs typeface="Cambria"/>
              </a:rPr>
              <a:t>_</a:t>
            </a:r>
            <a:r>
              <a:rPr lang="ko-KR" altLang="en-US" sz="1000" b="1" dirty="0" smtClean="0">
                <a:cs typeface="Cambria"/>
              </a:rPr>
              <a:t>계정관리</a:t>
            </a:r>
            <a:endParaRPr lang="en-US" altLang="ko-KR" sz="1000" b="1" dirty="0" smtClean="0">
              <a:cs typeface="Cambri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cs typeface="Cambria"/>
              </a:rPr>
              <a:t>계정관리 탭에서는 조정계정</a:t>
            </a:r>
            <a:r>
              <a:rPr lang="en-US" altLang="ko-KR" sz="1000" dirty="0" smtClean="0">
                <a:cs typeface="Cambria"/>
              </a:rPr>
              <a:t>, </a:t>
            </a:r>
            <a:r>
              <a:rPr lang="ko-KR" altLang="en-US" sz="1000" dirty="0" smtClean="0">
                <a:cs typeface="Cambria"/>
              </a:rPr>
              <a:t>정렬 키</a:t>
            </a:r>
            <a:r>
              <a:rPr lang="en-US" altLang="ko-KR" sz="1000" dirty="0" smtClean="0">
                <a:cs typeface="Cambria"/>
              </a:rPr>
              <a:t>, </a:t>
            </a:r>
            <a:r>
              <a:rPr lang="ko-KR" altLang="en-US" sz="1000" dirty="0" smtClean="0">
                <a:cs typeface="Cambria"/>
              </a:rPr>
              <a:t>현금관리 그룹</a:t>
            </a:r>
            <a:r>
              <a:rPr lang="en-US" altLang="ko-KR" sz="1000" dirty="0" smtClean="0">
                <a:cs typeface="Cambria"/>
              </a:rPr>
              <a:t>, </a:t>
            </a:r>
            <a:r>
              <a:rPr lang="ko-KR" altLang="en-US" sz="1000" dirty="0" smtClean="0">
                <a:cs typeface="Cambria"/>
              </a:rPr>
              <a:t>이전계정번호를 입력한다</a:t>
            </a:r>
            <a:r>
              <a:rPr lang="en-US" altLang="ko-KR" sz="1000" dirty="0">
                <a:cs typeface="Cambria"/>
              </a:rPr>
              <a:t>.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539552" y="5107250"/>
            <a:ext cx="2072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b="1" dirty="0" smtClean="0">
                <a:cs typeface="Cambria"/>
              </a:rPr>
              <a:t>회사코드 데이터</a:t>
            </a:r>
            <a:r>
              <a:rPr lang="en-US" altLang="ko-KR" sz="1000" b="1" dirty="0" smtClean="0">
                <a:cs typeface="Cambria"/>
              </a:rPr>
              <a:t>_</a:t>
            </a:r>
            <a:r>
              <a:rPr lang="ko-KR" altLang="en-US" sz="1000" b="1" dirty="0" smtClean="0">
                <a:cs typeface="Cambria"/>
              </a:rPr>
              <a:t>지급거래</a:t>
            </a:r>
            <a:endParaRPr lang="en-US" altLang="ko-KR" sz="1000" b="1" dirty="0" smtClean="0">
              <a:cs typeface="Cambri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cs typeface="Cambria"/>
              </a:rPr>
              <a:t>지급거래 탭에서는 지급조건과 지급방법을 입력한다</a:t>
            </a:r>
            <a:r>
              <a:rPr lang="en-US" altLang="ko-KR" sz="1000" dirty="0" smtClean="0">
                <a:cs typeface="Cambria"/>
              </a:rPr>
              <a:t>. </a:t>
            </a:r>
            <a:endParaRPr lang="en-US" altLang="ko-KR" sz="1000" dirty="0"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352969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고</a:t>
            </a:r>
            <a:r>
              <a:rPr lang="ko-KR" altLang="en-US" b="1" dirty="0">
                <a:solidFill>
                  <a:srgbClr val="0070C0"/>
                </a:solidFill>
              </a:rPr>
              <a:t>객</a:t>
            </a:r>
            <a:r>
              <a:rPr lang="ko-KR" altLang="en-US" b="1" dirty="0" smtClean="0">
                <a:solidFill>
                  <a:srgbClr val="0070C0"/>
                </a:solidFill>
              </a:rPr>
              <a:t>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고객마스터를 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b="1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</a:t>
            </a:r>
            <a:r>
              <a:rPr lang="ko-KR" altLang="en-US" sz="1200" dirty="0"/>
              <a:t>류</a:t>
            </a:r>
            <a:r>
              <a:rPr lang="ko-KR" altLang="en-US" sz="1200" dirty="0" smtClean="0"/>
              <a:t>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FD02)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67" y="1268760"/>
            <a:ext cx="3952361" cy="1584175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1343263" y="2066841"/>
            <a:ext cx="180020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4355976" y="1650866"/>
            <a:ext cx="441787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>
                <a:latin typeface="+mj-lt"/>
                <a:cs typeface="Batang"/>
              </a:rPr>
              <a:t>메뉴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경로나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트랜잭</a:t>
            </a:r>
            <a:r>
              <a:rPr lang="ko-KR" altLang="en-US" sz="1000" dirty="0" smtClean="0">
                <a:latin typeface="+mj-lt"/>
                <a:cs typeface="Batang"/>
              </a:rPr>
              <a:t>션</a:t>
            </a:r>
            <a:r>
              <a:rPr lang="ko-KR" altLang="en-US" sz="1000" spc="-9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코드</a:t>
            </a:r>
            <a:r>
              <a:rPr lang="en-US" altLang="ko-KR" sz="1000" spc="-5" dirty="0" smtClean="0">
                <a:latin typeface="+mj-lt"/>
                <a:cs typeface="Cambria"/>
              </a:rPr>
              <a:t>(</a:t>
            </a:r>
            <a:r>
              <a:rPr lang="en-US" altLang="ko-KR" sz="1000" dirty="0" smtClean="0">
                <a:latin typeface="+mj-lt"/>
                <a:cs typeface="Cambria"/>
              </a:rPr>
              <a:t>F</a:t>
            </a:r>
            <a:r>
              <a:rPr lang="en-US" altLang="ko-KR" sz="1000" spc="5" dirty="0" smtClean="0">
                <a:latin typeface="+mj-lt"/>
                <a:cs typeface="Cambria"/>
              </a:rPr>
              <a:t>D02</a:t>
            </a:r>
            <a:r>
              <a:rPr lang="en-US" altLang="ko-KR" sz="1000" spc="-5" dirty="0" smtClean="0">
                <a:latin typeface="+mj-lt"/>
                <a:cs typeface="Cambria"/>
              </a:rPr>
              <a:t>)</a:t>
            </a:r>
            <a:r>
              <a:rPr lang="ko-KR" altLang="en-US" sz="1000" dirty="0" smtClean="0">
                <a:latin typeface="+mj-lt"/>
                <a:cs typeface="Batang"/>
              </a:rPr>
              <a:t>를</a:t>
            </a:r>
            <a:r>
              <a:rPr lang="ko-KR" altLang="en-US" sz="1000" spc="-6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이용하여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해당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화면을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실행한다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</a:p>
          <a:p>
            <a:pPr marL="228600" indent="-228600">
              <a:lnSpc>
                <a:spcPct val="150000"/>
              </a:lnSpc>
              <a:buFontTx/>
              <a:buAutoNum type="arabicPeriod"/>
            </a:pPr>
            <a:r>
              <a:rPr lang="ko-KR" altLang="en-US" sz="1000" dirty="0" smtClean="0">
                <a:latin typeface="+mj-lt"/>
                <a:cs typeface="Batang"/>
              </a:rPr>
              <a:t>변경하고자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하</a:t>
            </a:r>
            <a:r>
              <a:rPr lang="ko-KR" altLang="en-US" sz="1000" dirty="0" smtClean="0">
                <a:latin typeface="+mj-lt"/>
                <a:cs typeface="Batang"/>
              </a:rPr>
              <a:t>는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고객 계정</a:t>
            </a:r>
            <a:r>
              <a:rPr lang="ko-KR" altLang="en-US" sz="1000" dirty="0" smtClean="0">
                <a:latin typeface="+mj-lt"/>
                <a:cs typeface="Batang"/>
              </a:rPr>
              <a:t>을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err="1" smtClean="0">
                <a:latin typeface="+mj-lt"/>
                <a:cs typeface="Batang"/>
              </a:rPr>
              <a:t>검색키를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이용하여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검색하여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선택한다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259"/>
          <a:stretch/>
        </p:blipFill>
        <p:spPr>
          <a:xfrm>
            <a:off x="290516" y="3103204"/>
            <a:ext cx="4399708" cy="2702060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1697397" y="4672389"/>
            <a:ext cx="180020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122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고</a:t>
            </a:r>
            <a:r>
              <a:rPr lang="ko-KR" altLang="en-US" b="1" dirty="0">
                <a:solidFill>
                  <a:srgbClr val="0070C0"/>
                </a:solidFill>
              </a:rPr>
              <a:t>객</a:t>
            </a:r>
            <a:r>
              <a:rPr lang="ko-KR" altLang="en-US" b="1" dirty="0" smtClean="0">
                <a:solidFill>
                  <a:srgbClr val="0070C0"/>
                </a:solidFill>
              </a:rPr>
              <a:t>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고객마스터를 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b="1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</a:t>
            </a:r>
            <a:r>
              <a:rPr lang="ko-KR" altLang="en-US" sz="1200" dirty="0"/>
              <a:t>류</a:t>
            </a:r>
            <a:r>
              <a:rPr lang="ko-KR" altLang="en-US" sz="1200" dirty="0" smtClean="0"/>
              <a:t>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FD02)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413498"/>
            <a:ext cx="4037039" cy="3599677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5790037" y="2471786"/>
            <a:ext cx="1800200" cy="24693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52" b="3172"/>
          <a:stretch/>
        </p:blipFill>
        <p:spPr>
          <a:xfrm>
            <a:off x="468238" y="1413499"/>
            <a:ext cx="3854819" cy="3599677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1547664" y="2420888"/>
            <a:ext cx="1800200" cy="25202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467544" y="5301208"/>
            <a:ext cx="5157181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+mj-lt"/>
                <a:cs typeface="Cambria"/>
              </a:rPr>
              <a:t>고객조회 화면과 달리 변경화면은 빈칸이 흰색 바탕으로 수정할 수 있음을 볼 수 있다</a:t>
            </a:r>
            <a:r>
              <a:rPr lang="en-US" altLang="ko-KR" sz="1000" dirty="0" smtClean="0">
                <a:latin typeface="+mj-lt"/>
                <a:cs typeface="Cambria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248533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구매처</a:t>
            </a:r>
            <a:r>
              <a:rPr lang="en-US" altLang="ko-KR" b="1" dirty="0" smtClean="0">
                <a:solidFill>
                  <a:srgbClr val="0070C0"/>
                </a:solidFill>
              </a:rPr>
              <a:t/>
            </a:r>
            <a:br>
              <a:rPr lang="en-US" altLang="ko-KR" b="1" dirty="0" smtClean="0">
                <a:solidFill>
                  <a:srgbClr val="0070C0"/>
                </a:solidFill>
              </a:rPr>
            </a:br>
            <a:r>
              <a:rPr lang="en-US" altLang="ko-KR" b="1" dirty="0" smtClean="0">
                <a:solidFill>
                  <a:srgbClr val="0070C0"/>
                </a:solidFill>
              </a:rPr>
              <a:t>(</a:t>
            </a:r>
            <a:r>
              <a:rPr lang="ko-KR" altLang="en-US" b="1" dirty="0" smtClean="0">
                <a:solidFill>
                  <a:srgbClr val="0070C0"/>
                </a:solidFill>
              </a:rPr>
              <a:t>공급업체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423540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구매처</a:t>
            </a:r>
            <a:r>
              <a:rPr lang="en-US" altLang="ko-KR" b="1" dirty="0" smtClean="0">
                <a:solidFill>
                  <a:srgbClr val="0070C0"/>
                </a:solidFill>
              </a:rPr>
              <a:t>(</a:t>
            </a:r>
            <a:r>
              <a:rPr lang="ko-KR" altLang="en-US" b="1" dirty="0" smtClean="0">
                <a:solidFill>
                  <a:srgbClr val="0070C0"/>
                </a:solidFill>
              </a:rPr>
              <a:t>공급업체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벤더마스터를 </a:t>
            </a:r>
            <a:r>
              <a:rPr lang="ko-KR" altLang="en-US" sz="1200" b="1" dirty="0" smtClean="0"/>
              <a:t>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</a:t>
            </a:r>
            <a:r>
              <a:rPr lang="ko-KR" altLang="en-US" sz="1200" dirty="0"/>
              <a:t>류</a:t>
            </a:r>
            <a:r>
              <a:rPr lang="ko-KR" altLang="en-US" sz="1200" dirty="0" smtClean="0"/>
              <a:t>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FK03)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12776"/>
            <a:ext cx="3600400" cy="1584176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1259632" y="2292306"/>
            <a:ext cx="180020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43" y="3140968"/>
            <a:ext cx="4138019" cy="3307367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4186254" y="1412776"/>
            <a:ext cx="4417876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>
                <a:latin typeface="+mj-lt"/>
                <a:cs typeface="Batang"/>
              </a:rPr>
              <a:t>메뉴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경로나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트랜잭</a:t>
            </a:r>
            <a:r>
              <a:rPr lang="ko-KR" altLang="en-US" sz="1000" dirty="0" smtClean="0">
                <a:latin typeface="+mj-lt"/>
                <a:cs typeface="Batang"/>
              </a:rPr>
              <a:t>션</a:t>
            </a:r>
            <a:r>
              <a:rPr lang="ko-KR" altLang="en-US" sz="1000" spc="-9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코드</a:t>
            </a:r>
            <a:r>
              <a:rPr lang="en-US" altLang="ko-KR" sz="1000" spc="-5" dirty="0" smtClean="0">
                <a:latin typeface="+mj-lt"/>
                <a:cs typeface="Cambria"/>
              </a:rPr>
              <a:t>(</a:t>
            </a:r>
            <a:r>
              <a:rPr lang="en-US" altLang="ko-KR" sz="1000" dirty="0" smtClean="0">
                <a:latin typeface="+mj-lt"/>
                <a:cs typeface="Cambria"/>
              </a:rPr>
              <a:t>F</a:t>
            </a:r>
            <a:r>
              <a:rPr lang="en-US" altLang="ko-KR" sz="1000" spc="5" dirty="0" smtClean="0">
                <a:latin typeface="+mj-lt"/>
                <a:cs typeface="Cambria"/>
              </a:rPr>
              <a:t>K03</a:t>
            </a:r>
            <a:r>
              <a:rPr lang="en-US" altLang="ko-KR" sz="1000" spc="-5" dirty="0" smtClean="0">
                <a:latin typeface="+mj-lt"/>
                <a:cs typeface="Cambria"/>
              </a:rPr>
              <a:t>)</a:t>
            </a:r>
            <a:r>
              <a:rPr lang="ko-KR" altLang="en-US" sz="1000" dirty="0" smtClean="0">
                <a:latin typeface="+mj-lt"/>
                <a:cs typeface="Batang"/>
              </a:rPr>
              <a:t>를</a:t>
            </a:r>
            <a:r>
              <a:rPr lang="ko-KR" altLang="en-US" sz="1000" spc="-6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이용하여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해당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화면을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실행한다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</a:p>
          <a:p>
            <a:pPr marL="228600" indent="-228600">
              <a:lnSpc>
                <a:spcPct val="150000"/>
              </a:lnSpc>
              <a:buFontTx/>
              <a:buAutoNum type="arabicPeriod"/>
            </a:pPr>
            <a:r>
              <a:rPr lang="ko-KR" altLang="en-US" sz="1000" dirty="0" smtClean="0">
                <a:latin typeface="+mj-lt"/>
                <a:cs typeface="Batang"/>
              </a:rPr>
              <a:t>조</a:t>
            </a:r>
            <a:r>
              <a:rPr lang="ko-KR" altLang="en-US" sz="1000" dirty="0">
                <a:latin typeface="+mj-lt"/>
                <a:cs typeface="Batang"/>
              </a:rPr>
              <a:t>회</a:t>
            </a:r>
            <a:r>
              <a:rPr lang="ko-KR" altLang="en-US" sz="1000" dirty="0" smtClean="0">
                <a:latin typeface="+mj-lt"/>
                <a:cs typeface="Batang"/>
              </a:rPr>
              <a:t>하고자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하</a:t>
            </a:r>
            <a:r>
              <a:rPr lang="ko-KR" altLang="en-US" sz="1000" dirty="0" smtClean="0">
                <a:latin typeface="+mj-lt"/>
                <a:cs typeface="Batang"/>
              </a:rPr>
              <a:t>는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구매처 계정</a:t>
            </a:r>
            <a:r>
              <a:rPr lang="ko-KR" altLang="en-US" sz="1000" dirty="0" smtClean="0">
                <a:latin typeface="+mj-lt"/>
                <a:cs typeface="Batang"/>
              </a:rPr>
              <a:t>을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err="1" smtClean="0">
                <a:latin typeface="+mj-lt"/>
                <a:cs typeface="Batang"/>
              </a:rPr>
              <a:t>검색키를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이용하여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검색하여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선택한다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 err="1" smtClean="0">
                <a:latin typeface="+mj-lt"/>
                <a:cs typeface="Cambria"/>
              </a:rPr>
              <a:t>검색창에서</a:t>
            </a:r>
            <a:r>
              <a:rPr lang="ko-KR" altLang="en-US" sz="1000" dirty="0" smtClean="0">
                <a:latin typeface="+mj-lt"/>
                <a:cs typeface="Cambria"/>
              </a:rPr>
              <a:t> </a:t>
            </a:r>
            <a:r>
              <a:rPr lang="ko-KR" altLang="en-US" sz="1000" dirty="0" err="1" smtClean="0">
                <a:latin typeface="+mj-lt"/>
                <a:cs typeface="Cambria"/>
              </a:rPr>
              <a:t>엔터를</a:t>
            </a:r>
            <a:r>
              <a:rPr lang="ko-KR" altLang="en-US" sz="1000" dirty="0" smtClean="0">
                <a:latin typeface="+mj-lt"/>
                <a:cs typeface="Cambria"/>
              </a:rPr>
              <a:t> 치면 공급업체 리스트를 볼 수 있다</a:t>
            </a:r>
            <a:r>
              <a:rPr lang="en-US" altLang="ko-KR" sz="1000" dirty="0" smtClean="0">
                <a:latin typeface="+mj-lt"/>
                <a:cs typeface="Cambria"/>
              </a:rPr>
              <a:t>. 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533543" y="3933056"/>
            <a:ext cx="180020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971600" y="2251462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69431" y="380960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619" y="3140968"/>
            <a:ext cx="3284725" cy="299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자유형 23"/>
          <p:cNvSpPr/>
          <p:nvPr/>
        </p:nvSpPr>
        <p:spPr>
          <a:xfrm rot="14510919" flipH="1">
            <a:off x="3285222" y="4165933"/>
            <a:ext cx="820662" cy="488123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794651"/>
            <a:ext cx="3789429" cy="188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264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구매처</a:t>
            </a:r>
            <a:r>
              <a:rPr lang="en-US" altLang="ko-KR" b="1" dirty="0" smtClean="0">
                <a:solidFill>
                  <a:srgbClr val="0070C0"/>
                </a:solidFill>
              </a:rPr>
              <a:t>(</a:t>
            </a:r>
            <a:r>
              <a:rPr lang="ko-KR" altLang="en-US" b="1" dirty="0" smtClean="0">
                <a:solidFill>
                  <a:srgbClr val="0070C0"/>
                </a:solidFill>
              </a:rPr>
              <a:t>공급업체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벤더마스터를 </a:t>
            </a:r>
            <a:r>
              <a:rPr lang="ko-KR" altLang="en-US" sz="1200" b="1" dirty="0" smtClean="0"/>
              <a:t>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</a:t>
            </a:r>
            <a:r>
              <a:rPr lang="ko-KR" altLang="en-US" sz="1200" dirty="0"/>
              <a:t>류</a:t>
            </a:r>
            <a:r>
              <a:rPr lang="ko-KR" altLang="en-US" sz="1200" dirty="0" smtClean="0"/>
              <a:t>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FK03)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81" y="1345769"/>
            <a:ext cx="4138019" cy="3307367"/>
          </a:xfrm>
          <a:prstGeom prst="rect">
            <a:avLst/>
          </a:prstGeom>
        </p:spPr>
      </p:pic>
      <p:sp>
        <p:nvSpPr>
          <p:cNvPr id="26" name="직사각형 25"/>
          <p:cNvSpPr/>
          <p:nvPr/>
        </p:nvSpPr>
        <p:spPr>
          <a:xfrm>
            <a:off x="433981" y="2641913"/>
            <a:ext cx="1800200" cy="19442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타원 27"/>
          <p:cNvSpPr/>
          <p:nvPr/>
        </p:nvSpPr>
        <p:spPr>
          <a:xfrm>
            <a:off x="269869" y="2549291"/>
            <a:ext cx="170121" cy="185243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25968" y="4869160"/>
            <a:ext cx="630627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 smtClean="0">
                <a:cs typeface="Cambria"/>
              </a:rPr>
              <a:t>3. </a:t>
            </a:r>
            <a:r>
              <a:rPr lang="ko-KR" altLang="en-US" sz="1000" dirty="0" smtClean="0">
                <a:cs typeface="Cambria"/>
              </a:rPr>
              <a:t>그림과 </a:t>
            </a:r>
            <a:r>
              <a:rPr lang="ko-KR" altLang="en-US" sz="1000" dirty="0">
                <a:cs typeface="Cambria"/>
              </a:rPr>
              <a:t>같이 하나의 구매처 계정은 하나의 일반 데이터 부분</a:t>
            </a:r>
            <a:r>
              <a:rPr lang="en-US" altLang="ko-KR" sz="1000" dirty="0">
                <a:cs typeface="Cambria"/>
              </a:rPr>
              <a:t>, </a:t>
            </a:r>
            <a:r>
              <a:rPr lang="ko-KR" altLang="en-US" sz="1000" dirty="0">
                <a:cs typeface="Cambria"/>
              </a:rPr>
              <a:t>회사코드 데이터 </a:t>
            </a:r>
            <a:r>
              <a:rPr lang="ko-KR" altLang="en-US" sz="1000" dirty="0" smtClean="0">
                <a:cs typeface="Cambria"/>
              </a:rPr>
              <a:t>부분을 </a:t>
            </a:r>
            <a:r>
              <a:rPr lang="ko-KR" altLang="en-US" sz="1000" dirty="0">
                <a:cs typeface="Cambria"/>
              </a:rPr>
              <a:t>가지게 된다</a:t>
            </a:r>
            <a:r>
              <a:rPr lang="en-US" altLang="ko-KR" sz="1000" dirty="0">
                <a:cs typeface="Cambria"/>
              </a:rPr>
              <a:t>. </a:t>
            </a:r>
            <a:endParaRPr lang="en-US" altLang="ko-KR" sz="1000" dirty="0" smtClean="0">
              <a:cs typeface="Cambri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cs typeface="Cambria"/>
              </a:rPr>
              <a:t>일반데이터는 </a:t>
            </a:r>
            <a:r>
              <a:rPr lang="ko-KR" altLang="en-US" sz="1000" dirty="0">
                <a:cs typeface="Cambria"/>
              </a:rPr>
              <a:t>구매처의 기본적인 정보를</a:t>
            </a:r>
            <a:r>
              <a:rPr lang="en-US" altLang="ko-KR" sz="1000" dirty="0">
                <a:cs typeface="Cambria"/>
              </a:rPr>
              <a:t>, </a:t>
            </a:r>
            <a:r>
              <a:rPr lang="ko-KR" altLang="en-US" sz="1000" dirty="0">
                <a:cs typeface="Cambria"/>
              </a:rPr>
              <a:t>회사코드 데이터는 </a:t>
            </a:r>
            <a:r>
              <a:rPr lang="ko-KR" altLang="en-US" sz="1000" dirty="0" smtClean="0">
                <a:cs typeface="Cambria"/>
              </a:rPr>
              <a:t>전표생성에 </a:t>
            </a:r>
            <a:r>
              <a:rPr lang="ko-KR" altLang="en-US" sz="1000" dirty="0">
                <a:cs typeface="Cambria"/>
              </a:rPr>
              <a:t>필요한 정보를 저장한다</a:t>
            </a:r>
            <a:r>
              <a:rPr lang="en-US" altLang="ko-KR" sz="1000" dirty="0">
                <a:cs typeface="Cambria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cs typeface="Cambria"/>
              </a:rPr>
              <a:t>각 </a:t>
            </a:r>
            <a:r>
              <a:rPr lang="ko-KR" altLang="en-US" sz="1000" dirty="0" err="1">
                <a:cs typeface="Cambria"/>
              </a:rPr>
              <a:t>뷰별로</a:t>
            </a:r>
            <a:r>
              <a:rPr lang="ko-KR" altLang="en-US" sz="1000" dirty="0">
                <a:cs typeface="Cambria"/>
              </a:rPr>
              <a:t> 보고자 하는 부분을 선택하여 조회할 수 있다</a:t>
            </a:r>
            <a:r>
              <a:rPr lang="en-US" altLang="ko-KR" sz="1000" dirty="0">
                <a:cs typeface="Cambria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87945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구매처</a:t>
            </a:r>
            <a:r>
              <a:rPr lang="en-US" altLang="ko-KR" b="1" dirty="0" smtClean="0">
                <a:solidFill>
                  <a:srgbClr val="0070C0"/>
                </a:solidFill>
              </a:rPr>
              <a:t>(</a:t>
            </a:r>
            <a:r>
              <a:rPr lang="ko-KR" altLang="en-US" b="1" dirty="0" smtClean="0">
                <a:solidFill>
                  <a:srgbClr val="0070C0"/>
                </a:solidFill>
              </a:rPr>
              <a:t>공급업체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벤더마스터를 </a:t>
            </a:r>
            <a:r>
              <a:rPr lang="ko-KR" altLang="en-US" sz="1200" b="1" dirty="0" smtClean="0"/>
              <a:t>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</a:t>
            </a:r>
            <a:r>
              <a:rPr lang="ko-KR" altLang="en-US" sz="1200" dirty="0"/>
              <a:t>류</a:t>
            </a:r>
            <a:r>
              <a:rPr lang="ko-KR" altLang="en-US" sz="1200" dirty="0" smtClean="0"/>
              <a:t>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FK03)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28800"/>
            <a:ext cx="7344816" cy="3961251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323528" y="5805264"/>
            <a:ext cx="2592288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spc="-10" dirty="0" smtClean="0">
                <a:latin typeface="+mj-lt"/>
                <a:cs typeface="Cambria"/>
              </a:rPr>
              <a:t>구매처</a:t>
            </a:r>
            <a:r>
              <a:rPr lang="en-US" altLang="ko-KR" sz="1000" b="1" spc="-10" dirty="0" smtClean="0">
                <a:latin typeface="+mj-lt"/>
                <a:cs typeface="Cambria"/>
              </a:rPr>
              <a:t>_</a:t>
            </a:r>
            <a:r>
              <a:rPr lang="ko-KR" altLang="en-US" sz="1000" b="1" spc="-10" dirty="0" smtClean="0">
                <a:latin typeface="+mj-lt"/>
                <a:cs typeface="Cambria"/>
              </a:rPr>
              <a:t>주소</a:t>
            </a:r>
            <a:endParaRPr lang="en-US" altLang="ko-KR" sz="1000" b="1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endParaRPr lang="en-US" altLang="ko-KR" sz="1000" b="1" spc="-10" dirty="0" smtClean="0">
              <a:latin typeface="+mj-lt"/>
              <a:cs typeface="Cambria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spc="-10" dirty="0" smtClean="0">
                <a:latin typeface="+mj-lt"/>
                <a:cs typeface="Cambria"/>
              </a:rPr>
              <a:t> </a:t>
            </a:r>
            <a:endParaRPr lang="en-US" altLang="ko-KR" sz="1000" b="1" spc="-10" dirty="0" smtClean="0">
              <a:latin typeface="+mj-lt"/>
              <a:cs typeface="Cambria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795950" y="1844824"/>
            <a:ext cx="559238" cy="1867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1475656" y="1815102"/>
            <a:ext cx="185990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solidFill>
                  <a:srgbClr val="FF0000"/>
                </a:solidFill>
              </a:rPr>
              <a:t>이전화면</a:t>
            </a:r>
            <a:r>
              <a:rPr lang="en-US" altLang="ko-KR" sz="10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000" b="1" dirty="0" smtClean="0">
                <a:solidFill>
                  <a:srgbClr val="FF0000"/>
                </a:solidFill>
              </a:rPr>
              <a:t>다음화면 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7544" y="1268760"/>
            <a:ext cx="34563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rgbClr val="FF0000"/>
                </a:solidFill>
              </a:rPr>
              <a:t>고객계정과 거의 유사한 특성을  가지고 있음 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16331" y="2708920"/>
            <a:ext cx="559238" cy="1867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516331" y="3140968"/>
            <a:ext cx="559238" cy="1867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516331" y="3620331"/>
            <a:ext cx="559238" cy="1867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489575" y="4437112"/>
            <a:ext cx="559238" cy="1867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6446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구매처</a:t>
            </a:r>
            <a:r>
              <a:rPr lang="en-US" altLang="ko-KR" b="1" dirty="0" smtClean="0">
                <a:solidFill>
                  <a:srgbClr val="0070C0"/>
                </a:solidFill>
              </a:rPr>
              <a:t>(</a:t>
            </a:r>
            <a:r>
              <a:rPr lang="ko-KR" altLang="en-US" b="1" dirty="0" smtClean="0">
                <a:solidFill>
                  <a:srgbClr val="0070C0"/>
                </a:solidFill>
              </a:rPr>
              <a:t>공급업체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벤더마스터를 </a:t>
            </a:r>
            <a:r>
              <a:rPr lang="ko-KR" altLang="en-US" sz="1200" b="1" dirty="0" smtClean="0"/>
              <a:t>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</a:t>
            </a:r>
            <a:r>
              <a:rPr lang="ko-KR" altLang="en-US" sz="1200" dirty="0"/>
              <a:t>류</a:t>
            </a:r>
            <a:r>
              <a:rPr lang="ko-KR" altLang="en-US" sz="1200" dirty="0" smtClean="0"/>
              <a:t>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FK03)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75" y="1675224"/>
            <a:ext cx="7416824" cy="363866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7544" y="1268760"/>
            <a:ext cx="34563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rgbClr val="FF0000"/>
                </a:solidFill>
              </a:rPr>
              <a:t>고객계정과 거의 유사한 특성을  가지고 있음 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5" y="5517232"/>
            <a:ext cx="23042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latin typeface="+mj-lt"/>
              </a:rPr>
              <a:t>구매처</a:t>
            </a:r>
            <a:r>
              <a:rPr lang="en-US" altLang="ko-KR" sz="1000" b="1" dirty="0" smtClean="0">
                <a:latin typeface="+mj-lt"/>
              </a:rPr>
              <a:t>_</a:t>
            </a:r>
            <a:r>
              <a:rPr lang="ko-KR" altLang="en-US" sz="1000" b="1" dirty="0" smtClean="0">
                <a:latin typeface="+mj-lt"/>
              </a:rPr>
              <a:t>제어데이터</a:t>
            </a:r>
            <a:endParaRPr lang="ko-KR" altLang="en-US" sz="1000" b="1" dirty="0">
              <a:latin typeface="+mj-lt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11560" y="4005064"/>
            <a:ext cx="6120680" cy="10801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65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구매처</a:t>
            </a:r>
            <a:r>
              <a:rPr lang="en-US" altLang="ko-KR" b="1" dirty="0" smtClean="0">
                <a:solidFill>
                  <a:srgbClr val="0070C0"/>
                </a:solidFill>
              </a:rPr>
              <a:t>(</a:t>
            </a:r>
            <a:r>
              <a:rPr lang="ko-KR" altLang="en-US" b="1" dirty="0" smtClean="0">
                <a:solidFill>
                  <a:srgbClr val="0070C0"/>
                </a:solidFill>
              </a:rPr>
              <a:t>공급업체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벤더마스터를 </a:t>
            </a:r>
            <a:r>
              <a:rPr lang="ko-KR" altLang="en-US" sz="1200" b="1" dirty="0" smtClean="0"/>
              <a:t>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</a:t>
            </a:r>
            <a:r>
              <a:rPr lang="ko-KR" altLang="en-US" sz="1200" dirty="0"/>
              <a:t>류</a:t>
            </a:r>
            <a:r>
              <a:rPr lang="ko-KR" altLang="en-US" sz="1200" dirty="0" smtClean="0"/>
              <a:t>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FK03)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467544" y="1268760"/>
            <a:ext cx="34563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rgbClr val="FF0000"/>
                </a:solidFill>
              </a:rPr>
              <a:t>고객계정과 거의 유사한 특성을  가지고 있음 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5" y="5517232"/>
            <a:ext cx="23042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latin typeface="+mj-lt"/>
              </a:rPr>
              <a:t>구매처</a:t>
            </a:r>
            <a:r>
              <a:rPr lang="en-US" altLang="ko-KR" sz="1000" b="1" dirty="0" smtClean="0">
                <a:latin typeface="+mj-lt"/>
              </a:rPr>
              <a:t>_</a:t>
            </a:r>
            <a:r>
              <a:rPr lang="ko-KR" altLang="en-US" sz="1000" b="1" dirty="0" smtClean="0">
                <a:latin typeface="+mj-lt"/>
              </a:rPr>
              <a:t>지급거래</a:t>
            </a:r>
            <a:endParaRPr lang="ko-KR" altLang="en-US" sz="1000" b="1" dirty="0">
              <a:latin typeface="+mj-lt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153" y="1622903"/>
            <a:ext cx="8001694" cy="3612193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600307" y="2420888"/>
            <a:ext cx="559238" cy="1867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072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구매처</a:t>
            </a:r>
            <a:r>
              <a:rPr lang="en-US" altLang="ko-KR" b="1" dirty="0" smtClean="0">
                <a:solidFill>
                  <a:srgbClr val="0070C0"/>
                </a:solidFill>
              </a:rPr>
              <a:t>(</a:t>
            </a:r>
            <a:r>
              <a:rPr lang="ko-KR" altLang="en-US" b="1" dirty="0" smtClean="0">
                <a:solidFill>
                  <a:srgbClr val="0070C0"/>
                </a:solidFill>
              </a:rPr>
              <a:t>공급업체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벤더마스터를 </a:t>
            </a:r>
            <a:r>
              <a:rPr lang="ko-KR" altLang="en-US" sz="1200" b="1" dirty="0" smtClean="0"/>
              <a:t>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</a:t>
            </a:r>
            <a:r>
              <a:rPr lang="ko-KR" altLang="en-US" sz="1200" dirty="0"/>
              <a:t>류</a:t>
            </a:r>
            <a:r>
              <a:rPr lang="ko-KR" altLang="en-US" sz="1200" dirty="0" smtClean="0"/>
              <a:t>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FK03)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467544" y="1268760"/>
            <a:ext cx="34563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rgbClr val="FF0000"/>
                </a:solidFill>
              </a:rPr>
              <a:t>고객계정과 거의 유사한 특성을  가지고 있음 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5" y="5517232"/>
            <a:ext cx="23042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latin typeface="+mj-lt"/>
              </a:rPr>
              <a:t>구매처</a:t>
            </a:r>
            <a:r>
              <a:rPr lang="en-US" altLang="ko-KR" sz="1000" b="1" dirty="0" smtClean="0">
                <a:latin typeface="+mj-lt"/>
              </a:rPr>
              <a:t>_</a:t>
            </a:r>
            <a:r>
              <a:rPr lang="ko-KR" altLang="en-US" sz="1000" b="1" dirty="0" smtClean="0">
                <a:latin typeface="+mj-lt"/>
              </a:rPr>
              <a:t>회계정보 회계</a:t>
            </a:r>
            <a:endParaRPr lang="ko-KR" altLang="en-US" sz="1000" b="1" dirty="0">
              <a:latin typeface="+mj-lt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72816"/>
            <a:ext cx="7416823" cy="3456384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519108" y="3717032"/>
            <a:ext cx="559238" cy="1867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3364690" y="3714918"/>
            <a:ext cx="559238" cy="1867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19108" y="4509120"/>
            <a:ext cx="559238" cy="1867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554" y="4077072"/>
            <a:ext cx="1571997" cy="2546623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3" name="자유형 12"/>
          <p:cNvSpPr/>
          <p:nvPr/>
        </p:nvSpPr>
        <p:spPr>
          <a:xfrm rot="16200000" flipH="1">
            <a:off x="2117408" y="4070082"/>
            <a:ext cx="820662" cy="488123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72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구매처</a:t>
            </a:r>
            <a:r>
              <a:rPr lang="en-US" altLang="ko-KR" b="1" dirty="0" smtClean="0">
                <a:solidFill>
                  <a:srgbClr val="0070C0"/>
                </a:solidFill>
              </a:rPr>
              <a:t>(</a:t>
            </a:r>
            <a:r>
              <a:rPr lang="ko-KR" altLang="en-US" b="1" dirty="0" smtClean="0">
                <a:solidFill>
                  <a:srgbClr val="0070C0"/>
                </a:solidFill>
              </a:rPr>
              <a:t>공급업체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벤더마스터를 </a:t>
            </a:r>
            <a:r>
              <a:rPr lang="ko-KR" altLang="en-US" sz="1200" b="1" dirty="0" smtClean="0"/>
              <a:t>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</a:t>
            </a:r>
            <a:r>
              <a:rPr lang="ko-KR" altLang="en-US" sz="1200" dirty="0"/>
              <a:t>류</a:t>
            </a:r>
            <a:r>
              <a:rPr lang="ko-KR" altLang="en-US" sz="1200" dirty="0" smtClean="0"/>
              <a:t>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FK03)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467544" y="1268760"/>
            <a:ext cx="34563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rgbClr val="FF0000"/>
                </a:solidFill>
              </a:rPr>
              <a:t>고객계정과 거의 유사한 특성을  가지고 있음 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5504139"/>
            <a:ext cx="23042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latin typeface="+mj-lt"/>
              </a:rPr>
              <a:t>구매처</a:t>
            </a:r>
            <a:r>
              <a:rPr lang="en-US" altLang="ko-KR" sz="1000" b="1" dirty="0" smtClean="0">
                <a:latin typeface="+mj-lt"/>
              </a:rPr>
              <a:t>_</a:t>
            </a:r>
            <a:r>
              <a:rPr lang="ko-KR" altLang="en-US" sz="1000" b="1" dirty="0" smtClean="0">
                <a:latin typeface="+mj-lt"/>
              </a:rPr>
              <a:t>지급 거래 회계</a:t>
            </a:r>
            <a:endParaRPr lang="ko-KR" altLang="en-US" sz="1000" b="1" dirty="0">
              <a:latin typeface="+mj-lt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7704856" cy="3312368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549931" y="3603943"/>
            <a:ext cx="559238" cy="1867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549931" y="4653136"/>
            <a:ext cx="559238" cy="1867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012762" y="4653135"/>
            <a:ext cx="559238" cy="1867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072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구매처</a:t>
            </a:r>
            <a:r>
              <a:rPr lang="en-US" altLang="ko-KR" b="1" dirty="0" smtClean="0">
                <a:solidFill>
                  <a:srgbClr val="0070C0"/>
                </a:solidFill>
              </a:rPr>
              <a:t>(</a:t>
            </a:r>
            <a:r>
              <a:rPr lang="ko-KR" altLang="en-US" b="1" dirty="0" smtClean="0">
                <a:solidFill>
                  <a:srgbClr val="0070C0"/>
                </a:solidFill>
              </a:rPr>
              <a:t>공급업체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벤더마스터를 조회</a:t>
            </a:r>
            <a:r>
              <a:rPr lang="en-US" altLang="ko-KR" sz="1200" dirty="0" smtClean="0"/>
              <a:t>/</a:t>
            </a:r>
            <a:r>
              <a:rPr lang="ko-KR" altLang="en-US" sz="1200" b="1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</a:t>
            </a:r>
            <a:r>
              <a:rPr lang="ko-KR" altLang="en-US" sz="1200" dirty="0"/>
              <a:t>류</a:t>
            </a:r>
            <a:r>
              <a:rPr lang="ko-KR" altLang="en-US" sz="1200" dirty="0" smtClean="0"/>
              <a:t>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FK03)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12776"/>
            <a:ext cx="3600400" cy="1584176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1259632" y="1986354"/>
            <a:ext cx="180020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4186254" y="1412776"/>
            <a:ext cx="427552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>
                <a:latin typeface="+mj-lt"/>
                <a:cs typeface="Batang"/>
              </a:rPr>
              <a:t>메뉴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경로나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트랜잭</a:t>
            </a:r>
            <a:r>
              <a:rPr lang="ko-KR" altLang="en-US" sz="1000" dirty="0" smtClean="0">
                <a:latin typeface="+mj-lt"/>
                <a:cs typeface="Batang"/>
              </a:rPr>
              <a:t>션</a:t>
            </a:r>
            <a:r>
              <a:rPr lang="ko-KR" altLang="en-US" sz="1000" spc="-9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코드</a:t>
            </a:r>
            <a:r>
              <a:rPr lang="en-US" altLang="ko-KR" sz="1000" spc="-5" dirty="0" smtClean="0">
                <a:latin typeface="+mj-lt"/>
                <a:cs typeface="Cambria"/>
              </a:rPr>
              <a:t>(</a:t>
            </a:r>
            <a:r>
              <a:rPr lang="en-US" altLang="ko-KR" sz="1000" dirty="0" smtClean="0">
                <a:latin typeface="+mj-lt"/>
                <a:cs typeface="Cambria"/>
              </a:rPr>
              <a:t>F</a:t>
            </a:r>
            <a:r>
              <a:rPr lang="en-US" altLang="ko-KR" sz="1000" spc="5" dirty="0" smtClean="0">
                <a:latin typeface="+mj-lt"/>
                <a:cs typeface="Cambria"/>
              </a:rPr>
              <a:t>K01</a:t>
            </a:r>
            <a:r>
              <a:rPr lang="en-US" altLang="ko-KR" sz="1000" spc="-5" dirty="0" smtClean="0">
                <a:latin typeface="+mj-lt"/>
                <a:cs typeface="Cambria"/>
              </a:rPr>
              <a:t>)</a:t>
            </a:r>
            <a:r>
              <a:rPr lang="ko-KR" altLang="en-US" sz="1000" dirty="0" smtClean="0">
                <a:latin typeface="+mj-lt"/>
                <a:cs typeface="Batang"/>
              </a:rPr>
              <a:t>를</a:t>
            </a:r>
            <a:r>
              <a:rPr lang="ko-KR" altLang="en-US" sz="1000" spc="-6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이용하여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해당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화면을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실행한다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>
                <a:latin typeface="+mj-lt"/>
                <a:cs typeface="Cambria"/>
              </a:rPr>
              <a:t>생성하고자 하는 공급업체의 해당 계정그룹을 선택한다</a:t>
            </a:r>
            <a:r>
              <a:rPr lang="en-US" altLang="ko-KR" sz="1000" dirty="0" smtClean="0">
                <a:latin typeface="+mj-lt"/>
                <a:cs typeface="Cambria"/>
              </a:rPr>
              <a:t>. </a:t>
            </a:r>
          </a:p>
        </p:txBody>
      </p:sp>
      <p:sp>
        <p:nvSpPr>
          <p:cNvPr id="19" name="타원 18"/>
          <p:cNvSpPr/>
          <p:nvPr/>
        </p:nvSpPr>
        <p:spPr>
          <a:xfrm>
            <a:off x="1040658" y="200258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01" y="3140859"/>
            <a:ext cx="4823878" cy="3384375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611560" y="4509120"/>
            <a:ext cx="1728192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454491" y="4434692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483768" y="5085184"/>
            <a:ext cx="2232248" cy="144015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자유형 21"/>
          <p:cNvSpPr/>
          <p:nvPr/>
        </p:nvSpPr>
        <p:spPr>
          <a:xfrm rot="16498862" flipH="1">
            <a:off x="1711945" y="4690537"/>
            <a:ext cx="656207" cy="833612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483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구매처</a:t>
            </a:r>
            <a:r>
              <a:rPr lang="en-US" altLang="ko-KR" b="1" dirty="0" smtClean="0">
                <a:solidFill>
                  <a:srgbClr val="0070C0"/>
                </a:solidFill>
              </a:rPr>
              <a:t>(</a:t>
            </a:r>
            <a:r>
              <a:rPr lang="ko-KR" altLang="en-US" b="1" dirty="0" smtClean="0">
                <a:solidFill>
                  <a:srgbClr val="0070C0"/>
                </a:solidFill>
              </a:rPr>
              <a:t>공급업체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벤더마스터를 조회</a:t>
            </a:r>
            <a:r>
              <a:rPr lang="en-US" altLang="ko-KR" sz="1200" dirty="0" smtClean="0"/>
              <a:t>/</a:t>
            </a:r>
            <a:r>
              <a:rPr lang="ko-KR" altLang="en-US" sz="1200" b="1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</a:t>
            </a:r>
            <a:r>
              <a:rPr lang="ko-KR" altLang="en-US" sz="1200" dirty="0"/>
              <a:t>류</a:t>
            </a:r>
            <a:r>
              <a:rPr lang="ko-KR" altLang="en-US" sz="1200" dirty="0" smtClean="0"/>
              <a:t>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FK01)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51" y="1700808"/>
            <a:ext cx="4032448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300951" y="6099194"/>
            <a:ext cx="6419509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+mj-lt"/>
                <a:cs typeface="Cambria"/>
              </a:rPr>
              <a:t>고객마스터와 동일하게 </a:t>
            </a:r>
            <a:r>
              <a:rPr lang="ko-KR" altLang="en-US" sz="1000" b="1" dirty="0" smtClean="0">
                <a:latin typeface="+mj-lt"/>
                <a:cs typeface="Cambria"/>
              </a:rPr>
              <a:t>주소</a:t>
            </a:r>
            <a:r>
              <a:rPr lang="en-US" altLang="ko-KR" sz="1000" b="1" dirty="0" smtClean="0">
                <a:latin typeface="+mj-lt"/>
                <a:cs typeface="Cambria"/>
              </a:rPr>
              <a:t>, </a:t>
            </a:r>
            <a:r>
              <a:rPr lang="ko-KR" altLang="en-US" sz="1000" b="1" dirty="0" smtClean="0">
                <a:latin typeface="+mj-lt"/>
                <a:cs typeface="Cambria"/>
              </a:rPr>
              <a:t>제어데이터</a:t>
            </a:r>
            <a:r>
              <a:rPr lang="en-US" altLang="ko-KR" sz="1000" b="1" dirty="0" smtClean="0">
                <a:latin typeface="+mj-lt"/>
                <a:cs typeface="Cambria"/>
              </a:rPr>
              <a:t>, </a:t>
            </a:r>
            <a:r>
              <a:rPr lang="ko-KR" altLang="en-US" sz="1000" b="1" dirty="0" smtClean="0">
                <a:latin typeface="+mj-lt"/>
                <a:cs typeface="Cambria"/>
              </a:rPr>
              <a:t>지급거래</a:t>
            </a:r>
            <a:r>
              <a:rPr lang="en-US" altLang="ko-KR" sz="1000" b="1" dirty="0" smtClean="0">
                <a:latin typeface="+mj-lt"/>
                <a:cs typeface="Cambria"/>
              </a:rPr>
              <a:t>, </a:t>
            </a:r>
            <a:r>
              <a:rPr lang="ko-KR" altLang="en-US" sz="1000" b="1" dirty="0" smtClean="0">
                <a:latin typeface="+mj-lt"/>
                <a:cs typeface="Cambria"/>
              </a:rPr>
              <a:t>담당자 탭</a:t>
            </a:r>
            <a:r>
              <a:rPr lang="ko-KR" altLang="en-US" sz="1000" dirty="0" smtClean="0">
                <a:latin typeface="+mj-lt"/>
                <a:cs typeface="Cambria"/>
              </a:rPr>
              <a:t>에 각각 필요한 정보를 입력한다</a:t>
            </a:r>
            <a:r>
              <a:rPr lang="en-US" altLang="ko-KR" sz="1000" dirty="0" smtClean="0">
                <a:latin typeface="+mj-lt"/>
                <a:cs typeface="Cambria"/>
              </a:rPr>
              <a:t>. </a:t>
            </a: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99"/>
          <a:stretch/>
        </p:blipFill>
        <p:spPr>
          <a:xfrm>
            <a:off x="4472172" y="1830578"/>
            <a:ext cx="4066820" cy="4032448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300951" y="1373515"/>
            <a:ext cx="101855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b="1" dirty="0">
                <a:cs typeface="Cambria"/>
              </a:rPr>
              <a:t>주소</a:t>
            </a:r>
            <a:endParaRPr lang="ko-KR" altLang="en-US" sz="1200" dirty="0"/>
          </a:p>
        </p:txBody>
      </p:sp>
      <p:sp>
        <p:nvSpPr>
          <p:cNvPr id="10" name="직사각형 9"/>
          <p:cNvSpPr/>
          <p:nvPr/>
        </p:nvSpPr>
        <p:spPr>
          <a:xfrm>
            <a:off x="4479957" y="1393031"/>
            <a:ext cx="138818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b="1" dirty="0" smtClean="0"/>
              <a:t>제어데이터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31141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구매처</a:t>
            </a:r>
            <a:r>
              <a:rPr lang="en-US" altLang="ko-KR" b="1" dirty="0" smtClean="0">
                <a:solidFill>
                  <a:srgbClr val="0070C0"/>
                </a:solidFill>
              </a:rPr>
              <a:t>(</a:t>
            </a:r>
            <a:r>
              <a:rPr lang="ko-KR" altLang="en-US" b="1" dirty="0" smtClean="0">
                <a:solidFill>
                  <a:srgbClr val="0070C0"/>
                </a:solidFill>
              </a:rPr>
              <a:t>공급업체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벤더마스터를 조회</a:t>
            </a:r>
            <a:r>
              <a:rPr lang="en-US" altLang="ko-KR" sz="1200" dirty="0" smtClean="0"/>
              <a:t>/</a:t>
            </a:r>
            <a:r>
              <a:rPr lang="ko-KR" altLang="en-US" sz="1200" b="1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</a:t>
            </a:r>
            <a:r>
              <a:rPr lang="ko-KR" altLang="en-US" sz="1200" dirty="0"/>
              <a:t>류</a:t>
            </a:r>
            <a:r>
              <a:rPr lang="ko-KR" altLang="en-US" sz="1200" dirty="0" smtClean="0"/>
              <a:t>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FK01)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sp>
        <p:nvSpPr>
          <p:cNvPr id="7" name="직사각형 6"/>
          <p:cNvSpPr/>
          <p:nvPr/>
        </p:nvSpPr>
        <p:spPr>
          <a:xfrm>
            <a:off x="300951" y="6093296"/>
            <a:ext cx="6419509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+mj-lt"/>
                <a:cs typeface="Cambria"/>
              </a:rPr>
              <a:t>고객마스터와 동일하게 </a:t>
            </a:r>
            <a:r>
              <a:rPr lang="ko-KR" altLang="en-US" sz="1000" b="1" dirty="0" smtClean="0">
                <a:latin typeface="+mj-lt"/>
                <a:cs typeface="Cambria"/>
              </a:rPr>
              <a:t>주소</a:t>
            </a:r>
            <a:r>
              <a:rPr lang="en-US" altLang="ko-KR" sz="1000" b="1" dirty="0" smtClean="0">
                <a:latin typeface="+mj-lt"/>
                <a:cs typeface="Cambria"/>
              </a:rPr>
              <a:t>, </a:t>
            </a:r>
            <a:r>
              <a:rPr lang="ko-KR" altLang="en-US" sz="1000" b="1" dirty="0" smtClean="0">
                <a:latin typeface="+mj-lt"/>
                <a:cs typeface="Cambria"/>
              </a:rPr>
              <a:t>제어데이터</a:t>
            </a:r>
            <a:r>
              <a:rPr lang="en-US" altLang="ko-KR" sz="1000" b="1" dirty="0" smtClean="0">
                <a:latin typeface="+mj-lt"/>
                <a:cs typeface="Cambria"/>
              </a:rPr>
              <a:t>, </a:t>
            </a:r>
            <a:r>
              <a:rPr lang="ko-KR" altLang="en-US" sz="1000" b="1" dirty="0" smtClean="0">
                <a:latin typeface="+mj-lt"/>
                <a:cs typeface="Cambria"/>
              </a:rPr>
              <a:t>지급거래</a:t>
            </a:r>
            <a:r>
              <a:rPr lang="en-US" altLang="ko-KR" sz="1000" b="1" dirty="0" smtClean="0">
                <a:latin typeface="+mj-lt"/>
                <a:cs typeface="Cambria"/>
              </a:rPr>
              <a:t>, </a:t>
            </a:r>
            <a:r>
              <a:rPr lang="ko-KR" altLang="en-US" sz="1000" b="1" dirty="0" smtClean="0">
                <a:latin typeface="+mj-lt"/>
                <a:cs typeface="Cambria"/>
              </a:rPr>
              <a:t>담당자 탭</a:t>
            </a:r>
            <a:r>
              <a:rPr lang="ko-KR" altLang="en-US" sz="1000" dirty="0" smtClean="0">
                <a:latin typeface="+mj-lt"/>
                <a:cs typeface="Cambria"/>
              </a:rPr>
              <a:t>에 각각 필요한 정보를 입력한다</a:t>
            </a:r>
            <a:r>
              <a:rPr lang="en-US" altLang="ko-KR" sz="1000" dirty="0" smtClean="0">
                <a:latin typeface="+mj-lt"/>
                <a:cs typeface="Cambria"/>
              </a:rPr>
              <a:t>.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51" y="1670656"/>
            <a:ext cx="4296310" cy="396272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917" y="1670656"/>
            <a:ext cx="3816424" cy="3962725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275689" y="1268760"/>
            <a:ext cx="101855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b="1" dirty="0" smtClean="0"/>
              <a:t>지급거</a:t>
            </a:r>
            <a:r>
              <a:rPr lang="ko-KR" altLang="en-US" sz="1200" b="1" dirty="0"/>
              <a:t>래</a:t>
            </a:r>
            <a:endParaRPr lang="ko-KR" altLang="en-US" sz="1200" dirty="0"/>
          </a:p>
        </p:txBody>
      </p:sp>
      <p:sp>
        <p:nvSpPr>
          <p:cNvPr id="10" name="직사각형 9"/>
          <p:cNvSpPr/>
          <p:nvPr/>
        </p:nvSpPr>
        <p:spPr>
          <a:xfrm>
            <a:off x="4887917" y="1300734"/>
            <a:ext cx="101855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b="1" dirty="0" smtClean="0"/>
              <a:t>담당자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2106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구매처</a:t>
            </a:r>
            <a:r>
              <a:rPr lang="en-US" altLang="ko-KR" b="1" dirty="0" smtClean="0">
                <a:solidFill>
                  <a:srgbClr val="0070C0"/>
                </a:solidFill>
              </a:rPr>
              <a:t>(</a:t>
            </a:r>
            <a:r>
              <a:rPr lang="ko-KR" altLang="en-US" b="1" dirty="0" smtClean="0">
                <a:solidFill>
                  <a:srgbClr val="0070C0"/>
                </a:solidFill>
              </a:rPr>
              <a:t>공급업체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벤더마스터를 조회</a:t>
            </a:r>
            <a:r>
              <a:rPr lang="en-US" altLang="ko-KR" sz="1200" dirty="0" smtClean="0"/>
              <a:t>/</a:t>
            </a:r>
            <a:r>
              <a:rPr lang="ko-KR" altLang="en-US" sz="1200" b="1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</a:t>
            </a:r>
            <a:r>
              <a:rPr lang="ko-KR" altLang="en-US" sz="1200" dirty="0"/>
              <a:t>류</a:t>
            </a:r>
            <a:r>
              <a:rPr lang="ko-KR" altLang="en-US" sz="1200" dirty="0" smtClean="0"/>
              <a:t>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FK01)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sp>
        <p:nvSpPr>
          <p:cNvPr id="7" name="직사각형 6"/>
          <p:cNvSpPr/>
          <p:nvPr/>
        </p:nvSpPr>
        <p:spPr>
          <a:xfrm>
            <a:off x="323528" y="5805264"/>
            <a:ext cx="6419509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+mj-lt"/>
                <a:cs typeface="Cambria"/>
              </a:rPr>
              <a:t>그 외 </a:t>
            </a:r>
            <a:r>
              <a:rPr lang="ko-KR" altLang="en-US" sz="1000" b="1" dirty="0" smtClean="0">
                <a:latin typeface="+mj-lt"/>
                <a:cs typeface="Cambria"/>
              </a:rPr>
              <a:t>회계정보 회계</a:t>
            </a:r>
            <a:r>
              <a:rPr lang="en-US" altLang="ko-KR" sz="1000" b="1" dirty="0" smtClean="0">
                <a:latin typeface="+mj-lt"/>
                <a:cs typeface="Cambria"/>
              </a:rPr>
              <a:t>, </a:t>
            </a:r>
            <a:r>
              <a:rPr lang="ko-KR" altLang="en-US" sz="1000" b="1" dirty="0" smtClean="0">
                <a:latin typeface="+mj-lt"/>
                <a:cs typeface="Cambria"/>
              </a:rPr>
              <a:t>지급 거래 회계 탭에 </a:t>
            </a:r>
            <a:r>
              <a:rPr lang="ko-KR" altLang="en-US" sz="1000" dirty="0" smtClean="0">
                <a:latin typeface="+mj-lt"/>
                <a:cs typeface="Cambria"/>
              </a:rPr>
              <a:t>정보를 입력한다</a:t>
            </a:r>
            <a:r>
              <a:rPr lang="en-US" altLang="ko-KR" sz="1000" dirty="0" smtClean="0">
                <a:latin typeface="+mj-lt"/>
                <a:cs typeface="Cambria"/>
              </a:rPr>
              <a:t>. </a:t>
            </a:r>
            <a:r>
              <a:rPr lang="ko-KR" altLang="en-US" sz="1000" dirty="0" smtClean="0">
                <a:latin typeface="+mj-lt"/>
                <a:cs typeface="Cambria"/>
              </a:rPr>
              <a:t> </a:t>
            </a:r>
            <a:r>
              <a:rPr lang="en-US" altLang="ko-KR" sz="1000" dirty="0" smtClean="0">
                <a:latin typeface="+mj-lt"/>
                <a:cs typeface="Cambria"/>
              </a:rPr>
              <a:t> </a:t>
            </a:r>
            <a:r>
              <a:rPr lang="ko-KR" altLang="en-US" sz="1000" dirty="0" smtClean="0">
                <a:latin typeface="+mj-lt"/>
                <a:cs typeface="Cambria"/>
              </a:rPr>
              <a:t>  </a:t>
            </a:r>
            <a:endParaRPr lang="en-US" altLang="ko-KR" sz="1000" dirty="0" smtClean="0">
              <a:latin typeface="+mj-lt"/>
              <a:cs typeface="Cambri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36" y="1709996"/>
            <a:ext cx="4397480" cy="3735228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749920"/>
            <a:ext cx="4176464" cy="3695304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309851" y="1380356"/>
            <a:ext cx="134398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b="1" dirty="0" smtClean="0"/>
              <a:t>회계정보 회계</a:t>
            </a:r>
            <a:endParaRPr lang="ko-KR" altLang="en-US" sz="1200" b="1" dirty="0"/>
          </a:p>
        </p:txBody>
      </p:sp>
      <p:sp>
        <p:nvSpPr>
          <p:cNvPr id="11" name="직사각형 10"/>
          <p:cNvSpPr/>
          <p:nvPr/>
        </p:nvSpPr>
        <p:spPr>
          <a:xfrm>
            <a:off x="4849788" y="1404065"/>
            <a:ext cx="134398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b="1" dirty="0" smtClean="0"/>
              <a:t>지급거래 회계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810765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재무기준정보</a:t>
            </a:r>
            <a:r>
              <a:rPr lang="en-US" altLang="ko-KR" b="1" dirty="0" smtClean="0">
                <a:solidFill>
                  <a:srgbClr val="0070C0"/>
                </a:solidFill>
              </a:rPr>
              <a:t>_</a:t>
            </a:r>
            <a:r>
              <a:rPr lang="ko-KR" altLang="en-US" b="1" dirty="0" smtClean="0">
                <a:solidFill>
                  <a:srgbClr val="0070C0"/>
                </a:solidFill>
              </a:rPr>
              <a:t>구매처</a:t>
            </a:r>
            <a:r>
              <a:rPr lang="en-US" altLang="ko-KR" b="1" dirty="0" smtClean="0">
                <a:solidFill>
                  <a:srgbClr val="0070C0"/>
                </a:solidFill>
              </a:rPr>
              <a:t>(</a:t>
            </a:r>
            <a:r>
              <a:rPr lang="ko-KR" altLang="en-US" b="1" dirty="0" smtClean="0">
                <a:solidFill>
                  <a:srgbClr val="0070C0"/>
                </a:solidFill>
              </a:rPr>
              <a:t>공급업체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4811" y="692696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벤더마스터를 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생성</a:t>
            </a:r>
            <a:r>
              <a:rPr lang="en-US" altLang="ko-KR" sz="1200" dirty="0" smtClean="0"/>
              <a:t>/</a:t>
            </a:r>
            <a:r>
              <a:rPr lang="ko-KR" altLang="en-US" sz="1200" b="1" dirty="0" smtClean="0"/>
              <a:t>변경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보</a:t>
            </a:r>
            <a:r>
              <a:rPr lang="ko-KR" altLang="en-US" sz="1200" dirty="0"/>
              <a:t>류</a:t>
            </a:r>
            <a:r>
              <a:rPr lang="ko-KR" altLang="en-US" sz="1200" dirty="0" smtClean="0"/>
              <a:t> 관리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FK03)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12776"/>
            <a:ext cx="3600400" cy="1584176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1259632" y="2149378"/>
            <a:ext cx="180020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4283968" y="1972987"/>
            <a:ext cx="4251485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>
                <a:latin typeface="+mj-lt"/>
                <a:cs typeface="Batang"/>
              </a:rPr>
              <a:t>메뉴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경로나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트랜잭</a:t>
            </a:r>
            <a:r>
              <a:rPr lang="ko-KR" altLang="en-US" sz="1000" dirty="0" smtClean="0">
                <a:latin typeface="+mj-lt"/>
                <a:cs typeface="Batang"/>
              </a:rPr>
              <a:t>션</a:t>
            </a:r>
            <a:r>
              <a:rPr lang="ko-KR" altLang="en-US" sz="1000" spc="-9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코드</a:t>
            </a:r>
            <a:r>
              <a:rPr lang="en-US" altLang="ko-KR" sz="1000" spc="-5" dirty="0" smtClean="0">
                <a:latin typeface="+mj-lt"/>
                <a:cs typeface="Cambria"/>
              </a:rPr>
              <a:t>(</a:t>
            </a:r>
            <a:r>
              <a:rPr lang="en-US" altLang="ko-KR" sz="1000" dirty="0" smtClean="0">
                <a:latin typeface="+mj-lt"/>
                <a:cs typeface="Cambria"/>
              </a:rPr>
              <a:t>F</a:t>
            </a:r>
            <a:r>
              <a:rPr lang="en-US" altLang="ko-KR" sz="1000" spc="5" dirty="0" smtClean="0">
                <a:latin typeface="+mj-lt"/>
                <a:cs typeface="Cambria"/>
              </a:rPr>
              <a:t>K01</a:t>
            </a:r>
            <a:r>
              <a:rPr lang="en-US" altLang="ko-KR" sz="1000" spc="-5" dirty="0" smtClean="0">
                <a:latin typeface="+mj-lt"/>
                <a:cs typeface="Cambria"/>
              </a:rPr>
              <a:t>)</a:t>
            </a:r>
            <a:r>
              <a:rPr lang="ko-KR" altLang="en-US" sz="1000" dirty="0" smtClean="0">
                <a:latin typeface="+mj-lt"/>
                <a:cs typeface="Batang"/>
              </a:rPr>
              <a:t>를</a:t>
            </a:r>
            <a:r>
              <a:rPr lang="ko-KR" altLang="en-US" sz="1000" spc="-6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이용하여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해당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화면을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실행한다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>
                <a:latin typeface="+mj-lt"/>
                <a:cs typeface="Cambria"/>
              </a:rPr>
              <a:t>변경하고자 하는 구매처 계정을 </a:t>
            </a:r>
            <a:r>
              <a:rPr lang="ko-KR" altLang="en-US" sz="1000" dirty="0" err="1" smtClean="0">
                <a:latin typeface="+mj-lt"/>
                <a:cs typeface="Cambria"/>
              </a:rPr>
              <a:t>검색키를</a:t>
            </a:r>
            <a:r>
              <a:rPr lang="ko-KR" altLang="en-US" sz="1000" dirty="0" smtClean="0">
                <a:latin typeface="+mj-lt"/>
                <a:cs typeface="Cambria"/>
              </a:rPr>
              <a:t> 이용하여 선택한다</a:t>
            </a:r>
            <a:r>
              <a:rPr lang="en-US" altLang="ko-KR" sz="1000" dirty="0" smtClean="0">
                <a:latin typeface="+mj-lt"/>
                <a:cs typeface="Cambria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latin typeface="+mj-lt"/>
                <a:cs typeface="Cambria"/>
              </a:rPr>
              <a:t>3. </a:t>
            </a:r>
            <a:r>
              <a:rPr lang="ko-KR" altLang="en-US" sz="1000" dirty="0">
                <a:latin typeface="+mj-lt"/>
                <a:cs typeface="Cambria"/>
              </a:rPr>
              <a:t> </a:t>
            </a:r>
            <a:r>
              <a:rPr lang="ko-KR" altLang="en-US" sz="1000" dirty="0" smtClean="0">
                <a:latin typeface="+mj-lt"/>
                <a:cs typeface="Cambria"/>
              </a:rPr>
              <a:t>고객계정과 동일하게 변경하고자 하는 항목을 수정하고 저장한다</a:t>
            </a:r>
            <a:r>
              <a:rPr lang="en-US" altLang="ko-KR" sz="1000" dirty="0" smtClean="0">
                <a:latin typeface="+mj-lt"/>
                <a:cs typeface="Cambria"/>
              </a:rPr>
              <a:t>. 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54" y="3284984"/>
            <a:ext cx="4320480" cy="3168352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2219382" y="4013856"/>
            <a:ext cx="1520133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703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</TotalTime>
  <Words>1611</Words>
  <Application>Microsoft Office PowerPoint</Application>
  <PresentationFormat>화면 슬라이드 쇼(4:3)</PresentationFormat>
  <Paragraphs>207</Paragraphs>
  <Slides>35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35</vt:i4>
      </vt:variant>
    </vt:vector>
  </HeadingPairs>
  <TitlesOfParts>
    <vt:vector size="36" baseType="lpstr">
      <vt:lpstr>Office 테마</vt:lpstr>
      <vt:lpstr>[FI] 재무기준정보_계정과목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[FI] 재무기준정보_고객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[FI] 재무기준정보_구매처 (공급업체)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백세은</dc:creator>
  <cp:lastModifiedBy>백세은</cp:lastModifiedBy>
  <cp:revision>51</cp:revision>
  <dcterms:created xsi:type="dcterms:W3CDTF">2015-09-22T01:06:23Z</dcterms:created>
  <dcterms:modified xsi:type="dcterms:W3CDTF">2015-09-24T08:01:55Z</dcterms:modified>
</cp:coreProperties>
</file>