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tags/tag4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45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43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Default Extension="png" ContentType="image/png"/>
  <Default Extension="bin" ContentType="application/vnd.openxmlformats-officedocument.oleObject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Default Extension="vml" ContentType="application/vnd.openxmlformats-officedocument.vmlDrawing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tags/tag2.xml" ContentType="application/vnd.openxmlformats-officedocument.presentationml.tags+xml"/>
  <Default Extension="wmf" ContentType="image/x-wmf"/>
  <Default Extension="xls" ContentType="application/vnd.ms-exce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0"/>
  </p:notesMasterIdLst>
  <p:sldIdLst>
    <p:sldId id="270" r:id="rId2"/>
    <p:sldId id="273" r:id="rId3"/>
    <p:sldId id="326" r:id="rId4"/>
    <p:sldId id="307" r:id="rId5"/>
    <p:sldId id="276" r:id="rId6"/>
    <p:sldId id="308" r:id="rId7"/>
    <p:sldId id="309" r:id="rId8"/>
    <p:sldId id="325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6" r:id="rId21"/>
    <p:sldId id="297" r:id="rId22"/>
    <p:sldId id="298" r:id="rId23"/>
    <p:sldId id="299" r:id="rId24"/>
    <p:sldId id="300" r:id="rId25"/>
    <p:sldId id="301" r:id="rId26"/>
    <p:sldId id="316" r:id="rId27"/>
    <p:sldId id="317" r:id="rId28"/>
    <p:sldId id="318" r:id="rId29"/>
    <p:sldId id="321" r:id="rId30"/>
    <p:sldId id="323" r:id="rId31"/>
    <p:sldId id="322" r:id="rId32"/>
    <p:sldId id="320" r:id="rId33"/>
    <p:sldId id="324" r:id="rId34"/>
    <p:sldId id="319" r:id="rId35"/>
    <p:sldId id="310" r:id="rId36"/>
    <p:sldId id="311" r:id="rId37"/>
    <p:sldId id="313" r:id="rId38"/>
    <p:sldId id="314" r:id="rId39"/>
  </p:sldIdLst>
  <p:sldSz cx="9906000" cy="6858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0"/>
  </p:normalViewPr>
  <p:slideViewPr>
    <p:cSldViewPr>
      <p:cViewPr varScale="1">
        <p:scale>
          <a:sx n="74" d="100"/>
          <a:sy n="74" d="100"/>
        </p:scale>
        <p:origin x="-1086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69FFCB-A8A1-4FB5-A6DF-99CDBF1DEE81}" type="datetimeFigureOut">
              <a:rPr lang="en-US" smtClean="0"/>
              <a:pPr/>
              <a:t>11/4/2013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B59153-C5D8-4C0D-8F2B-1B3336A9D5D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84052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253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  <p:sp>
        <p:nvSpPr>
          <p:cNvPr id="22532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r" eaLnBrk="1" fontAlgn="base" latinLnBrk="1" hangingPunct="1">
              <a:spcBef>
                <a:spcPct val="0"/>
              </a:spcBef>
              <a:spcAft>
                <a:spcPct val="0"/>
              </a:spcAft>
            </a:pPr>
            <a:fld id="{E81ABCFE-DF08-42F0-891A-F9A6B521DADB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latinLnBrk="1" hangingPunct="1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52500" y="685800"/>
            <a:ext cx="4953000" cy="3429000"/>
          </a:xfrm>
          <a:ln/>
        </p:spPr>
      </p:sp>
      <p:sp>
        <p:nvSpPr>
          <p:cNvPr id="22531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/>
          </a:p>
        </p:txBody>
      </p:sp>
      <p:sp>
        <p:nvSpPr>
          <p:cNvPr id="22532" name="슬라이드 번호 개체 틀 3"/>
          <p:cNvSpPr txBox="1">
            <a:spLocks noGrp="1"/>
          </p:cNvSpPr>
          <p:nvPr/>
        </p:nvSpPr>
        <p:spPr bwMode="auto">
          <a:xfrm>
            <a:off x="3884701" y="8684880"/>
            <a:ext cx="2972202" cy="456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charset="0"/>
                <a:ea typeface="윤고딕130" pitchFamily="18" charset="-127"/>
              </a:defRPr>
            </a:lvl9pPr>
          </a:lstStyle>
          <a:p>
            <a:pPr algn="r" eaLnBrk="1" fontAlgn="base" latinLnBrk="1" hangingPunct="1">
              <a:spcBef>
                <a:spcPct val="0"/>
              </a:spcBef>
              <a:spcAft>
                <a:spcPct val="0"/>
              </a:spcAft>
            </a:pPr>
            <a:fld id="{E81ABCFE-DF08-42F0-891A-F9A6B521DADB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fontAlgn="base" latinLnBrk="1" hangingPunct="1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image" Target="../media/image9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2659364752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72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1188128737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2073" name="비트맵 이미지" r:id="rId5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E21D87B-3FC2-4C96-A295-E56B0187B7DE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>
            <a:noAutofit/>
          </a:bodyPr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6"/>
            <a:ext cx="2519242" cy="610911"/>
          </a:xfrm>
          <a:prstGeom prst="rect">
            <a:avLst/>
          </a:prstGeom>
        </p:spPr>
        <p:txBody>
          <a:bodyPr wrap="none"/>
          <a:lstStyle>
            <a:lvl1pPr marL="0" indent="0" algn="r"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="" xmlns:p14="http://schemas.microsoft.com/office/powerpoint/2010/main" val="2679261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6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>
              <a:solidFill>
                <a:srgbClr val="000000"/>
              </a:solidFill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1" y="1185863"/>
            <a:ext cx="2505075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6288" y="6373813"/>
            <a:ext cx="1509712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9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3442463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ko-KR" altLang="en-US" sz="1200">
              <a:solidFill>
                <a:srgbClr val="000000"/>
              </a:solidFill>
            </a:endParaRPr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587863743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20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1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625532244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4121" name="비트맵 이미지" r:id="rId5" imgW="4029637" imgH="1228571" progId="PBrush">
              <p:embed/>
            </p:oleObj>
          </a:graphicData>
        </a:graphic>
      </p:graphicFrame>
      <p:pic>
        <p:nvPicPr>
          <p:cNvPr id="12" name="Picture 19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8B835D46-8045-40E5-A77C-6DB8EE70D0FB}" type="slidenum">
              <a:rPr lang="en-US" smtClean="0">
                <a:solidFill>
                  <a:prstClr val="black"/>
                </a:solidFill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339667"/>
            <a:ext cx="3465957" cy="369302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24"/>
          <p:cNvSpPr>
            <a:spLocks noGrp="1"/>
          </p:cNvSpPr>
          <p:nvPr>
            <p:ph type="body" sz="quarter" idx="12"/>
          </p:nvPr>
        </p:nvSpPr>
        <p:spPr>
          <a:xfrm>
            <a:off x="273050" y="1484314"/>
            <a:ext cx="9359900" cy="5762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1200" b="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텍스트 개체 틀 2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r">
              <a:buFontTx/>
              <a:buNone/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endParaRPr lang="ko-KR" altLang="en-US" dirty="0" smtClean="0"/>
          </a:p>
        </p:txBody>
      </p:sp>
    </p:spTree>
    <p:extLst>
      <p:ext uri="{BB962C8B-B14F-4D97-AF65-F5344CB8AC3E}">
        <p14:creationId xmlns="" xmlns:p14="http://schemas.microsoft.com/office/powerpoint/2010/main" val="936568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제목, 텍스트 및 클립 아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클립 아트 개체 틀 3"/>
          <p:cNvSpPr>
            <a:spLocks noGrp="1"/>
          </p:cNvSpPr>
          <p:nvPr>
            <p:ph type="clipArt" sz="half" idx="2"/>
          </p:nvPr>
        </p:nvSpPr>
        <p:spPr>
          <a:xfrm>
            <a:off x="5035550" y="1619251"/>
            <a:ext cx="4375150" cy="4525963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image" Target="../media/image2.png"/><Relationship Id="rId5" Type="http://schemas.openxmlformats.org/officeDocument/2006/relationships/theme" Target="../theme/theme1.xml"/><Relationship Id="rId10" Type="http://schemas.openxmlformats.org/officeDocument/2006/relationships/oleObject" Target="../embeddings/oleObject1.bin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>
              <a:solidFill>
                <a:srgbClr val="000000"/>
              </a:solidFill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4061068230"/>
              </p:ext>
            </p:extLst>
          </p:nvPr>
        </p:nvGraphicFramePr>
        <p:xfrm>
          <a:off x="57151" y="6540500"/>
          <a:ext cx="1217613" cy="317500"/>
        </p:xfrm>
        <a:graphic>
          <a:graphicData uri="http://schemas.openxmlformats.org/presentationml/2006/ole">
            <p:oleObj spid="_x0000_s1037" name="비트맵 이미지" r:id="rId10" imgW="4029637" imgH="1228571" progId="PBrush">
              <p:embed/>
            </p:oleObj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6189" y="6535738"/>
            <a:ext cx="962025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Slide Number Placeholder 22"/>
          <p:cNvSpPr txBox="1">
            <a:spLocks/>
          </p:cNvSpPr>
          <p:nvPr userDrawn="1"/>
        </p:nvSpPr>
        <p:spPr>
          <a:xfrm>
            <a:off x="3797300" y="6465890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EB1FCA9C-FBC2-4A48-BA9F-BB725DF3810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AcnRoadmap_ID_2" hidden="1"/>
          <p:cNvSpPr txBox="1"/>
          <p:nvPr userDrawn="1">
            <p:custDataLst>
              <p:tags r:id="rId7"/>
            </p:custDataLst>
          </p:nvPr>
        </p:nvSpPr>
        <p:spPr bwMode="gray">
          <a:xfrm>
            <a:off x="4772819" y="88900"/>
            <a:ext cx="4187031" cy="184666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i="1">
                <a:solidFill>
                  <a:srgbClr val="000000"/>
                </a:solidFill>
                <a:latin typeface="Arial" charset="0"/>
              </a:rPr>
              <a:t>Roadmap</a:t>
            </a:r>
          </a:p>
        </p:txBody>
      </p:sp>
      <p:sp>
        <p:nvSpPr>
          <p:cNvPr id="3" name="AcnActionTitle_ID_3"/>
          <p:cNvSpPr>
            <a:spLocks noGrp="1"/>
          </p:cNvSpPr>
          <p:nvPr>
            <p:ph type="title"/>
            <p:custDataLst>
              <p:tags r:id="rId8"/>
            </p:custDataLst>
          </p:nvPr>
        </p:nvSpPr>
        <p:spPr bwMode="gray">
          <a:xfrm>
            <a:off x="179390" y="909638"/>
            <a:ext cx="8780463" cy="27463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4" name="AcnSubjectTitle_ID_4" hidden="1"/>
          <p:cNvSpPr txBox="1"/>
          <p:nvPr userDrawn="1">
            <p:custDataLst>
              <p:tags r:id="rId9"/>
            </p:custDataLst>
          </p:nvPr>
        </p:nvSpPr>
        <p:spPr bwMode="gray">
          <a:xfrm>
            <a:off x="179389" y="1420815"/>
            <a:ext cx="6985000" cy="246221"/>
          </a:xfrm>
          <a:prstGeom prst="rect">
            <a:avLst/>
          </a:prstGeom>
          <a:noFill/>
        </p:spPr>
        <p:txBody>
          <a:bodyPr vert="horz" wrap="square" lIns="0" tIns="0" rIns="0" bIns="0" rtlCol="0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sz="1600" b="1">
                <a:solidFill>
                  <a:prstClr val="black"/>
                </a:solidFill>
                <a:latin typeface="Arial" charset="0"/>
              </a:rPr>
              <a:t>Subject Title</a:t>
            </a:r>
          </a:p>
        </p:txBody>
      </p:sp>
    </p:spTree>
    <p:extLst>
      <p:ext uri="{BB962C8B-B14F-4D97-AF65-F5344CB8AC3E}">
        <p14:creationId xmlns="" xmlns:p14="http://schemas.microsoft.com/office/powerpoint/2010/main" val="1913403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</p:sldLayoutIdLst>
  <p:hf sldNum="0" hdr="0" ftr="0" dt="0"/>
  <p:txStyles>
    <p:titleStyle>
      <a:lvl1pPr marL="0" indent="0" algn="l" rtl="0" eaLnBrk="0" fontAlgn="base" hangingPunct="0">
        <a:lnSpc>
          <a:spcPct val="100000"/>
        </a:lnSpc>
        <a:spcBef>
          <a:spcPct val="0"/>
        </a:spcBef>
        <a:spcAft>
          <a:spcPct val="0"/>
        </a:spcAft>
        <a:buNone/>
        <a:defRPr lang="en-US" altLang="zh-SG" sz="1800" b="1" i="0" dirty="0">
          <a:solidFill>
            <a:schemeClr val="tx1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tags" Target="../tags/tag5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Microsoft_Office_Excel_97-2003_____1.xls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Microsoft_Office_Excel_97-2003_____2.xls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8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9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8.xml"/><Relationship Id="rId4" Type="http://schemas.openxmlformats.org/officeDocument/2006/relationships/image" Target="../media/image4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3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7.xml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8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4" Type="http://schemas.openxmlformats.org/officeDocument/2006/relationships/image" Target="../media/image5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Microsoft_Office_Excel_97-2003_____3.xls"/><Relationship Id="rId5" Type="http://schemas.openxmlformats.org/officeDocument/2006/relationships/image" Target="../media/image59.png"/><Relationship Id="rId4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tags" Target="../tags/tag46.xml"/><Relationship Id="rId7" Type="http://schemas.openxmlformats.org/officeDocument/2006/relationships/oleObject" Target="../embeddings/Microsoft_Office_Excel_97-2003_____4.xls"/><Relationship Id="rId2" Type="http://schemas.openxmlformats.org/officeDocument/2006/relationships/tags" Target="../tags/tag45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3"/>
          <p:cNvSpPr>
            <a:spLocks noChangeArrowheads="1"/>
          </p:cNvSpPr>
          <p:nvPr/>
        </p:nvSpPr>
        <p:spPr bwMode="gray">
          <a:xfrm>
            <a:off x="3152800" y="3073400"/>
            <a:ext cx="6408712" cy="1507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2400" b="1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FTA </a:t>
            </a:r>
            <a:r>
              <a:rPr lang="ko-KR" altLang="en-US" sz="2400" b="1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교육 자료</a:t>
            </a:r>
            <a:endParaRPr lang="en-US" altLang="ko-KR" sz="2400" b="1" dirty="0" smtClean="0"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판정용 </a:t>
            </a:r>
            <a:r>
              <a:rPr kumimoji="1" lang="ko-KR" altLang="en-US" sz="24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kumimoji="1" lang="ko-KR" altLang="en-US" sz="2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실행 </a:t>
            </a:r>
            <a:endParaRPr lang="en-US" altLang="ko-KR" sz="16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291" name="직사각형 6"/>
          <p:cNvSpPr>
            <a:spLocks noChangeArrowheads="1"/>
          </p:cNvSpPr>
          <p:nvPr/>
        </p:nvSpPr>
        <p:spPr bwMode="auto">
          <a:xfrm>
            <a:off x="6330950" y="5424492"/>
            <a:ext cx="2271713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2013.10.10</a:t>
            </a:r>
            <a:endParaRPr lang="en-US" altLang="ko-KR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8470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43725252"/>
              </p:ext>
            </p:extLst>
          </p:nvPr>
        </p:nvGraphicFramePr>
        <p:xfrm>
          <a:off x="383560" y="1568052"/>
          <a:ext cx="9138267" cy="3549652"/>
        </p:xfrm>
        <a:graphic>
          <a:graphicData uri="http://schemas.openxmlformats.org/drawingml/2006/table">
            <a:tbl>
              <a:tblPr/>
              <a:tblGrid>
                <a:gridCol w="1186130"/>
                <a:gridCol w="767675"/>
                <a:gridCol w="5721416"/>
                <a:gridCol w="1463046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2013.10.10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이상철차장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wrap="square">
            <a:spAutoFit/>
          </a:bodyPr>
          <a:lstStyle/>
          <a:p>
            <a:r>
              <a:rPr lang="ko-KR" altLang="en-US" dirty="0" smtClean="0"/>
              <a:t>문서 개정 이력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17235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2" name="Group 72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3443725252"/>
              </p:ext>
            </p:extLst>
          </p:nvPr>
        </p:nvGraphicFramePr>
        <p:xfrm>
          <a:off x="383560" y="1052736"/>
          <a:ext cx="9249959" cy="5375836"/>
        </p:xfrm>
        <a:graphic>
          <a:graphicData uri="http://schemas.openxmlformats.org/drawingml/2006/table">
            <a:tbl>
              <a:tblPr/>
              <a:tblGrid>
                <a:gridCol w="392976"/>
                <a:gridCol w="576064"/>
                <a:gridCol w="2808312"/>
                <a:gridCol w="864096"/>
                <a:gridCol w="504055"/>
                <a:gridCol w="288032"/>
                <a:gridCol w="3024336"/>
                <a:gridCol w="792088"/>
              </a:tblGrid>
              <a:tr h="360040">
                <a:tc gridSpan="4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SAP(ERP)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4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GTS(FAD)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56624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200" b="1" dirty="0" smtClean="0">
                          <a:latin typeface="+mn-ea"/>
                        </a:rPr>
                        <a:t>공급업체 전송</a:t>
                      </a:r>
                      <a:endParaRPr lang="en-US" altLang="ko-KR" sz="1200" b="1" dirty="0" smtClean="0">
                        <a:latin typeface="+mn-ea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04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①개별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대량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텍스트파일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②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ERP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로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 마스터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재분류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(XML)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관리자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6624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02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 fontAlgn="base"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ko-KR" altLang="en-US" sz="1200" b="1" dirty="0" smtClean="0">
                          <a:latin typeface="+mn-ea"/>
                        </a:rPr>
                        <a:t>고객 전송</a:t>
                      </a:r>
                      <a:endParaRPr lang="en-US" altLang="ko-KR" sz="1200" b="1" dirty="0" smtClean="0">
                        <a:latin typeface="+mn-ea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720">
                <a:tc rowSpan="3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03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Master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①자재마스터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②</a:t>
                      </a:r>
                      <a:r>
                        <a:rPr kumimoji="1"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조달 지시자 결정 및 초기 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자재 결정 및 초기 전송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④</a:t>
                      </a:r>
                      <a:r>
                        <a:rPr kumimoji="1"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공급업체 자재이름초기 전송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전송대상 제외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07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공급업체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확인요청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2536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08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공급업체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정보 입력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03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⑤</a:t>
                      </a:r>
                      <a:r>
                        <a:rPr kumimoji="1" lang="ko-KR" altLang="en-US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고객 자재 이름 초기 전송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09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공급업체 원산지 정보 집계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7905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05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기술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판정용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실행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(1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관리자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945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04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 전송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GTS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에서 ①②수행후 ③을 수행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③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피더시스템으로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 재전송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관리자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46896">
                <a:tc v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증명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확인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서 발행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소명서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기관발급용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_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대한상공회의소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확인서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국내 고객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-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증명서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해외고객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305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06</a:t>
                      </a: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구매문서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(PO)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구매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9637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대금청구문서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(Billing)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전송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영업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 grid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Master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HS(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상품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코드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(XML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파일 업로드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 Master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판정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BOM Master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Vender &amp;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고객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Master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제품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Master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판정기준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Master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CBO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자재원가 테이블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ZFT00040C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원재료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비율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외자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)(Z****)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EXW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 테이블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en-US" altLang="ko-KR" sz="12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ZFT00140TV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" name="AcnActionTitle_ID_1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73053" y="339667"/>
            <a:ext cx="4751956" cy="369302"/>
          </a:xfrm>
        </p:spPr>
        <p:txBody>
          <a:bodyPr wrap="square">
            <a:spAutoFit/>
          </a:bodyPr>
          <a:lstStyle/>
          <a:p>
            <a:r>
              <a:rPr lang="en-US" dirty="0" smtClean="0"/>
              <a:t>FTA </a:t>
            </a:r>
            <a:r>
              <a:rPr lang="ko-KR" altLang="en-US" dirty="0" smtClean="0"/>
              <a:t>업무 프로세스</a:t>
            </a:r>
            <a:endParaRPr lang="en-US" dirty="0"/>
          </a:p>
        </p:txBody>
      </p:sp>
      <p:graphicFrame>
        <p:nvGraphicFramePr>
          <p:cNvPr id="6" name="개체 5"/>
          <p:cNvGraphicFramePr>
            <a:graphicFrameLocks noChangeAspect="1"/>
          </p:cNvGraphicFramePr>
          <p:nvPr/>
        </p:nvGraphicFramePr>
        <p:xfrm>
          <a:off x="8553400" y="5301210"/>
          <a:ext cx="914401" cy="771525"/>
        </p:xfrm>
        <a:graphic>
          <a:graphicData uri="http://schemas.openxmlformats.org/presentationml/2006/ole">
            <p:oleObj spid="_x0000_s83970" name="Worksheet" showAsIcon="1" r:id="rId5" imgW="914400" imgH="771525" progId="Excel.Sheet.8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17235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82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02282820"/>
              </p:ext>
            </p:extLst>
          </p:nvPr>
        </p:nvGraphicFramePr>
        <p:xfrm>
          <a:off x="272480" y="1556792"/>
          <a:ext cx="9414700" cy="4667015"/>
        </p:xfrm>
        <a:graphic>
          <a:graphicData uri="http://schemas.openxmlformats.org/drawingml/2006/table">
            <a:tbl>
              <a:tblPr/>
              <a:tblGrid>
                <a:gridCol w="1440160"/>
                <a:gridCol w="1412984"/>
                <a:gridCol w="1224136"/>
                <a:gridCol w="1395328"/>
                <a:gridCol w="1277796"/>
                <a:gridCol w="1512168"/>
                <a:gridCol w="1152128"/>
              </a:tblGrid>
              <a:tr h="382331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협정별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RVC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조건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0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차량용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(8507.10-0000)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산업용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(8507.20-0000)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GMH(8507.50-0000)</a:t>
                      </a:r>
                      <a:endParaRPr lang="ko-KR" altLang="en-US" sz="1200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150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bg1"/>
                          </a:solidFill>
                        </a:rPr>
                        <a:t>시스템</a:t>
                      </a:r>
                      <a:endParaRPr lang="ko-KR" altLang="en-US" sz="12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-CHILE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“And” 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임계값이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높은값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“Or”</a:t>
                      </a: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99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유리한 조건의 값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99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-SINGAPORE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(CTSH and BD50) 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-EFTA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MC50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-ASEAN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BD40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-INDIA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and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and BD40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 and BD35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-USA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(CTSH and BD45)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-EU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-PERU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BD50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309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-TURKEY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 or MC45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262907" y="1068446"/>
            <a:ext cx="4258045" cy="34624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FTA </a:t>
            </a:r>
            <a:r>
              <a:rPr kumimoji="0" lang="ko-KR" altLang="en-US" sz="15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협정별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ko-KR" altLang="en-US" sz="1500" b="1" kern="0" dirty="0" err="1" smtClean="0">
                <a:latin typeface="맑은 고딕" pitchFamily="50" charset="-127"/>
                <a:ea typeface="맑은 고딕" pitchFamily="50" charset="-127"/>
                <a:cs typeface="Arial" charset="0"/>
              </a:rPr>
              <a:t>세번변경</a:t>
            </a: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&amp; </a:t>
            </a: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RVC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적용 조건 요약 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8193360" y="908720"/>
          <a:ext cx="1411287" cy="1081087"/>
        </p:xfrm>
        <a:graphic>
          <a:graphicData uri="http://schemas.openxmlformats.org/presentationml/2006/ole">
            <p:oleObj spid="_x0000_s41986" name="Worksheet" showAsIcon="1" r:id="rId6" imgW="914400" imgH="771525" progId="Excel.Sheet.8">
              <p:embed/>
            </p:oleObj>
          </a:graphicData>
        </a:graphic>
      </p:graphicFrame>
      <p:sp>
        <p:nvSpPr>
          <p:cNvPr id="7" name="AcnActionTitle_ID_1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272480" y="6281940"/>
            <a:ext cx="4258045" cy="301621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lang="en-US" altLang="ko-KR" sz="1500" b="1" kern="0" noProof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※)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세부내역 관세사 </a:t>
            </a:r>
            <a:r>
              <a:rPr lang="en-US" altLang="ko-KR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PSR </a:t>
            </a:r>
            <a:r>
              <a:rPr lang="ko-KR" altLang="en-US" sz="1500" b="1" kern="0" dirty="0" smtClean="0">
                <a:latin typeface="맑은 고딕" pitchFamily="50" charset="-127"/>
                <a:ea typeface="맑은 고딕" pitchFamily="50" charset="-127"/>
                <a:cs typeface="Arial" charset="0"/>
              </a:rPr>
              <a:t>참조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1" name="AcnActionTitle_ID_12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273052" y="347010"/>
            <a:ext cx="3465957" cy="361959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kumimoji="1"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kumimoji="1" lang="ko-KR" altLang="en-US" dirty="0" smtClean="0">
                <a:solidFill>
                  <a:srgbClr val="000000"/>
                </a:solidFill>
              </a:rPr>
              <a:t> 실행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계산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Group 82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02282820"/>
              </p:ext>
            </p:extLst>
          </p:nvPr>
        </p:nvGraphicFramePr>
        <p:xfrm>
          <a:off x="272480" y="1556792"/>
          <a:ext cx="9225852" cy="4166187"/>
        </p:xfrm>
        <a:graphic>
          <a:graphicData uri="http://schemas.openxmlformats.org/drawingml/2006/table">
            <a:tbl>
              <a:tblPr/>
              <a:tblGrid>
                <a:gridCol w="1232964"/>
                <a:gridCol w="1008112"/>
                <a:gridCol w="2088232"/>
                <a:gridCol w="2736304"/>
                <a:gridCol w="2160240"/>
              </a:tblGrid>
              <a:tr h="43204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계산방법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내역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Battery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기준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65000"/>
                      </a:schemeClr>
                    </a:solidFill>
                  </a:tcPr>
                </a:tc>
              </a:tr>
              <a:tr h="384043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CC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 smtClean="0"/>
                        <a:t>Change of Chapter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해당없음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0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4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/>
                        <a:t>Change of Tariff Heading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차량용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40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CTSH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단위 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세번변경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기준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dirty="0" smtClean="0"/>
                        <a:t>Change of Tariff Sub Heading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산업용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,GMH(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한미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FTA)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663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BD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공제법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이상 </a:t>
                      </a:r>
                      <a:r>
                        <a:rPr lang="ko-KR" altLang="en-US" sz="1200" b="1" dirty="0" smtClean="0"/>
                        <a:t>조건</a:t>
                      </a:r>
                      <a:endParaRPr lang="ko-KR" altLang="en-US" sz="1200" b="1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FOB-NVM(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비원산지 재료비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----------------------------------- X 100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FOB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미주형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미국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칠레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페루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인도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아세안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싱가포르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3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MC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법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/>
                        <a:t>이하 </a:t>
                      </a:r>
                      <a:r>
                        <a:rPr lang="ko-KR" altLang="en-US" sz="1200" b="1" dirty="0" smtClean="0"/>
                        <a:t>조건</a:t>
                      </a:r>
                      <a:endParaRPr lang="ko-KR" altLang="en-US" sz="1200" b="1" dirty="0"/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NVM(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비원산지 재료비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----------------------------------- X 100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EXW(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운반비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관세사 수수료제외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적용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유럽형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:EU,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터키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,ETTA)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6344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BU(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직접법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VM(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원산지 재료비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----------------------------------- X 100</a:t>
                      </a: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FOB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미적용</a:t>
                      </a:r>
                      <a:endParaRPr kumimoji="1" lang="ko-KR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347010"/>
            <a:ext cx="3465957" cy="361959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kumimoji="1"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kumimoji="1" lang="ko-KR" altLang="en-US" dirty="0" smtClean="0">
                <a:solidFill>
                  <a:srgbClr val="000000"/>
                </a:solidFill>
              </a:rPr>
              <a:t> 실행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6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262907" y="1068446"/>
            <a:ext cx="3465957" cy="346249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5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협정별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 </a:t>
            </a:r>
            <a:r>
              <a:rPr kumimoji="0" lang="en-US" altLang="ko-KR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RVC </a:t>
            </a:r>
            <a:r>
              <a:rPr kumimoji="0" lang="ko-KR" altLang="en-US" sz="15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계산 방법</a:t>
            </a:r>
            <a:endParaRPr kumimoji="0" lang="en-US" altLang="ko-KR" sz="15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계산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AutoShape 3"/>
          <p:cNvSpPr>
            <a:spLocks noChangeArrowheads="1"/>
          </p:cNvSpPr>
          <p:nvPr/>
        </p:nvSpPr>
        <p:spPr bwMode="auto">
          <a:xfrm>
            <a:off x="4016896" y="2197933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판정용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계산 실행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(FTA71)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49" name="AutoShape 368"/>
          <p:cNvCxnSpPr>
            <a:cxnSpLocks noChangeShapeType="1"/>
            <a:stCxn id="148" idx="2"/>
            <a:endCxn id="37" idx="6"/>
          </p:cNvCxnSpPr>
          <p:nvPr/>
        </p:nvCxnSpPr>
        <p:spPr bwMode="auto">
          <a:xfrm>
            <a:off x="4808984" y="2990021"/>
            <a:ext cx="0" cy="336116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2" name="Oval 6"/>
          <p:cNvSpPr>
            <a:spLocks noChangeArrowheads="1"/>
          </p:cNvSpPr>
          <p:nvPr/>
        </p:nvSpPr>
        <p:spPr bwMode="auto">
          <a:xfrm>
            <a:off x="3944888" y="203443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7" name="AutoShape 3"/>
          <p:cNvSpPr>
            <a:spLocks noChangeArrowheads="1"/>
          </p:cNvSpPr>
          <p:nvPr/>
        </p:nvSpPr>
        <p:spPr bwMode="auto">
          <a:xfrm>
            <a:off x="4016896" y="3326137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제품 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BOP</a:t>
            </a:r>
            <a:r>
              <a:rPr lang="ko-KR" altLang="en-US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용 계산 로그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(FTA72)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3872880" y="311011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0" name="Text Box 403"/>
          <p:cNvSpPr txBox="1">
            <a:spLocks noChangeArrowheads="1"/>
          </p:cNvSpPr>
          <p:nvPr/>
        </p:nvSpPr>
        <p:spPr bwMode="auto">
          <a:xfrm>
            <a:off x="5108947" y="2966097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" name="Text Box 403"/>
          <p:cNvSpPr txBox="1">
            <a:spLocks noChangeArrowheads="1"/>
          </p:cNvSpPr>
          <p:nvPr/>
        </p:nvSpPr>
        <p:spPr bwMode="auto">
          <a:xfrm>
            <a:off x="7197179" y="3038105"/>
            <a:ext cx="996181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ERP/GTS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1712640" y="2804970"/>
            <a:ext cx="1584176" cy="504056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VC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자재원가 테이블</a:t>
            </a:r>
            <a:endParaRPr kumimoji="1"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   (ZFT00040C)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6" name="AutoShape 3"/>
          <p:cNvSpPr>
            <a:spLocks noChangeArrowheads="1"/>
          </p:cNvSpPr>
          <p:nvPr/>
        </p:nvSpPr>
        <p:spPr bwMode="auto">
          <a:xfrm>
            <a:off x="1712640" y="2012882"/>
            <a:ext cx="1584176" cy="576064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납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원재료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비율</a:t>
            </a:r>
            <a:endParaRPr kumimoji="1"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내자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외자</a:t>
            </a: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)(Z****)</a:t>
            </a:r>
          </a:p>
        </p:txBody>
      </p:sp>
      <p:sp>
        <p:nvSpPr>
          <p:cNvPr id="49" name="AutoShape 3"/>
          <p:cNvSpPr>
            <a:spLocks noChangeArrowheads="1"/>
          </p:cNvSpPr>
          <p:nvPr/>
        </p:nvSpPr>
        <p:spPr bwMode="auto">
          <a:xfrm>
            <a:off x="1712640" y="1268760"/>
            <a:ext cx="1584176" cy="504056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EXW </a:t>
            </a: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관리 테이블</a:t>
            </a:r>
            <a:endParaRPr kumimoji="1"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en-US" altLang="ko-KR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(ZFT00140TV)</a:t>
            </a:r>
          </a:p>
        </p:txBody>
      </p:sp>
      <p:cxnSp>
        <p:nvCxnSpPr>
          <p:cNvPr id="83" name="AutoShape 368"/>
          <p:cNvCxnSpPr>
            <a:cxnSpLocks noChangeShapeType="1"/>
            <a:stCxn id="49" idx="0"/>
            <a:endCxn id="148" idx="4"/>
          </p:cNvCxnSpPr>
          <p:nvPr/>
        </p:nvCxnSpPr>
        <p:spPr bwMode="auto">
          <a:xfrm>
            <a:off x="3296816" y="1520788"/>
            <a:ext cx="720080" cy="1073189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7" name="AutoShape 368"/>
          <p:cNvCxnSpPr>
            <a:cxnSpLocks noChangeShapeType="1"/>
            <a:stCxn id="46" idx="0"/>
            <a:endCxn id="148" idx="4"/>
          </p:cNvCxnSpPr>
          <p:nvPr/>
        </p:nvCxnSpPr>
        <p:spPr bwMode="auto">
          <a:xfrm>
            <a:off x="3296816" y="2300914"/>
            <a:ext cx="720080" cy="293063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0" name="AutoShape 368"/>
          <p:cNvCxnSpPr>
            <a:cxnSpLocks noChangeShapeType="1"/>
            <a:stCxn id="45" idx="0"/>
            <a:endCxn id="148" idx="4"/>
          </p:cNvCxnSpPr>
          <p:nvPr/>
        </p:nvCxnSpPr>
        <p:spPr bwMode="auto">
          <a:xfrm flipV="1">
            <a:off x="3296816" y="2593977"/>
            <a:ext cx="720080" cy="463021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97" name="AutoShape 368"/>
          <p:cNvCxnSpPr>
            <a:cxnSpLocks noChangeShapeType="1"/>
            <a:stCxn id="148" idx="0"/>
            <a:endCxn id="100" idx="4"/>
          </p:cNvCxnSpPr>
          <p:nvPr/>
        </p:nvCxnSpPr>
        <p:spPr bwMode="auto">
          <a:xfrm>
            <a:off x="5601072" y="2593977"/>
            <a:ext cx="792088" cy="24042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0" name="AutoShape 3"/>
          <p:cNvSpPr>
            <a:spLocks noChangeArrowheads="1"/>
          </p:cNvSpPr>
          <p:nvPr/>
        </p:nvSpPr>
        <p:spPr bwMode="auto">
          <a:xfrm>
            <a:off x="6393160" y="2221975"/>
            <a:ext cx="1584176" cy="792088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레포트</a:t>
            </a:r>
            <a:endParaRPr lang="en-US" altLang="ko-KR" sz="1200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(ZFTR0010, FTA93)</a:t>
            </a:r>
            <a:endParaRPr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" name="Oval 6"/>
          <p:cNvSpPr>
            <a:spLocks noChangeArrowheads="1"/>
          </p:cNvSpPr>
          <p:nvPr/>
        </p:nvSpPr>
        <p:spPr bwMode="auto">
          <a:xfrm>
            <a:off x="6249144" y="2034433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104" name="AutoShape 368"/>
          <p:cNvCxnSpPr>
            <a:cxnSpLocks noChangeShapeType="1"/>
          </p:cNvCxnSpPr>
          <p:nvPr/>
        </p:nvCxnSpPr>
        <p:spPr bwMode="auto">
          <a:xfrm flipV="1">
            <a:off x="5025008" y="2990021"/>
            <a:ext cx="0" cy="336116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olid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7" name="Text Box 403"/>
          <p:cNvSpPr txBox="1">
            <a:spLocks noChangeArrowheads="1"/>
          </p:cNvSpPr>
          <p:nvPr/>
        </p:nvSpPr>
        <p:spPr bwMode="auto">
          <a:xfrm>
            <a:off x="5108947" y="4118225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GTS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8" name="Text Box 403"/>
          <p:cNvSpPr txBox="1">
            <a:spLocks noChangeArrowheads="1"/>
          </p:cNvSpPr>
          <p:nvPr/>
        </p:nvSpPr>
        <p:spPr bwMode="auto">
          <a:xfrm>
            <a:off x="2842771" y="3309026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9" name="Text Box 403"/>
          <p:cNvSpPr txBox="1">
            <a:spLocks noChangeArrowheads="1"/>
          </p:cNvSpPr>
          <p:nvPr/>
        </p:nvSpPr>
        <p:spPr bwMode="auto">
          <a:xfrm>
            <a:off x="2864768" y="2588946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0" name="Text Box 403"/>
          <p:cNvSpPr txBox="1">
            <a:spLocks noChangeArrowheads="1"/>
          </p:cNvSpPr>
          <p:nvPr/>
        </p:nvSpPr>
        <p:spPr bwMode="auto">
          <a:xfrm>
            <a:off x="2876699" y="1808761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4175892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kumimoji="1"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kumimoji="1" lang="ko-KR" altLang="en-US" dirty="0" smtClean="0">
                <a:solidFill>
                  <a:srgbClr val="000000"/>
                </a:solidFill>
              </a:rPr>
              <a:t> 실행 프로세스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sp>
        <p:nvSpPr>
          <p:cNvPr id="28" name="Text Box 403"/>
          <p:cNvSpPr txBox="1">
            <a:spLocks noChangeArrowheads="1"/>
          </p:cNvSpPr>
          <p:nvPr/>
        </p:nvSpPr>
        <p:spPr bwMode="auto">
          <a:xfrm>
            <a:off x="920552" y="4867999"/>
            <a:ext cx="8136904" cy="89255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228600" indent="-22860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원산지 판정용 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계산 실행 주기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회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약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7~8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시간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소요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수동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자동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매월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228600" lvl="0" indent="-228600" fontAlgn="base">
              <a:spcBef>
                <a:spcPct val="50000"/>
              </a:spcBef>
              <a:spcAft>
                <a:spcPct val="0"/>
              </a:spcAft>
            </a:pP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2)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실행시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원가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D-2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실적원가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원가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없을시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표준원가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kumimoji="1" lang="en-US" altLang="ko-KR" sz="13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lvl="0" fontAlgn="base">
              <a:spcBef>
                <a:spcPct val="50000"/>
              </a:spcBef>
              <a:spcAft>
                <a:spcPct val="0"/>
              </a:spcAft>
            </a:pPr>
            <a:r>
              <a:rPr lang="en-US" altLang="ko-KR" sz="1300" b="1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 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임계값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레포트의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표준원가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D-2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월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S/O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시 </a:t>
            </a:r>
            <a:r>
              <a:rPr lang="ko-KR" altLang="en-US" sz="1300" b="1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특혜관세란에</a:t>
            </a:r>
            <a:r>
              <a:rPr lang="ko-KR" altLang="en-US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플러그 제공</a:t>
            </a:r>
            <a:r>
              <a:rPr lang="en-US" altLang="ko-KR" sz="13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</p:txBody>
      </p:sp>
      <p:sp>
        <p:nvSpPr>
          <p:cNvPr id="29" name="Oval 6"/>
          <p:cNvSpPr>
            <a:spLocks noChangeArrowheads="1"/>
          </p:cNvSpPr>
          <p:nvPr/>
        </p:nvSpPr>
        <p:spPr bwMode="auto">
          <a:xfrm>
            <a:off x="1496616" y="112474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A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0" name="Oval 6"/>
          <p:cNvSpPr>
            <a:spLocks noChangeArrowheads="1"/>
          </p:cNvSpPr>
          <p:nvPr/>
        </p:nvSpPr>
        <p:spPr bwMode="auto">
          <a:xfrm>
            <a:off x="1496616" y="1868866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B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1" name="Oval 6"/>
          <p:cNvSpPr>
            <a:spLocks noChangeArrowheads="1"/>
          </p:cNvSpPr>
          <p:nvPr/>
        </p:nvSpPr>
        <p:spPr bwMode="auto">
          <a:xfrm>
            <a:off x="1513756" y="2516938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6" name="AutoShape 3"/>
          <p:cNvSpPr>
            <a:spLocks noChangeArrowheads="1"/>
          </p:cNvSpPr>
          <p:nvPr/>
        </p:nvSpPr>
        <p:spPr bwMode="auto">
          <a:xfrm>
            <a:off x="1712640" y="3525050"/>
            <a:ext cx="1584176" cy="504056"/>
          </a:xfrm>
          <a:prstGeom prst="bevel">
            <a:avLst>
              <a:gd name="adj" fmla="val 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00000"/>
            </a:pPr>
            <a:r>
              <a:rPr kumimoji="1" lang="ko-KR" altLang="en-US" sz="12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실적원가</a:t>
            </a:r>
            <a:endParaRPr kumimoji="1" lang="en-US" altLang="ko-KR" sz="1200" b="1" dirty="0" smtClean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8" name="Oval 6"/>
          <p:cNvSpPr>
            <a:spLocks noChangeArrowheads="1"/>
          </p:cNvSpPr>
          <p:nvPr/>
        </p:nvSpPr>
        <p:spPr bwMode="auto">
          <a:xfrm>
            <a:off x="1513756" y="3347250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D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9" name="AutoShape 368"/>
          <p:cNvCxnSpPr>
            <a:cxnSpLocks noChangeShapeType="1"/>
            <a:stCxn id="36" idx="0"/>
            <a:endCxn id="148" idx="4"/>
          </p:cNvCxnSpPr>
          <p:nvPr/>
        </p:nvCxnSpPr>
        <p:spPr bwMode="auto">
          <a:xfrm flipV="1">
            <a:off x="3296816" y="2593977"/>
            <a:ext cx="720080" cy="1183101"/>
          </a:xfrm>
          <a:prstGeom prst="straightConnector1">
            <a:avLst/>
          </a:prstGeom>
          <a:noFill/>
          <a:ln w="28575">
            <a:solidFill>
              <a:schemeClr val="tx1"/>
            </a:solidFill>
            <a:prstDash val="sysDash"/>
            <a:round/>
            <a:headEnd/>
            <a:tailEnd type="triangle" w="med" len="med"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47" name="Text Box 403"/>
          <p:cNvSpPr txBox="1">
            <a:spLocks noChangeArrowheads="1"/>
          </p:cNvSpPr>
          <p:nvPr/>
        </p:nvSpPr>
        <p:spPr bwMode="auto">
          <a:xfrm>
            <a:off x="2804691" y="4046217"/>
            <a:ext cx="492125" cy="240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ERP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33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계산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293471"/>
            <a:ext cx="4175892" cy="415498"/>
          </a:xfr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kumimoji="1"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kumimoji="1" lang="ko-KR" altLang="en-US" dirty="0" smtClean="0">
                <a:solidFill>
                  <a:srgbClr val="000000"/>
                </a:solidFill>
              </a:rPr>
              <a:t> 실행 </a:t>
            </a:r>
            <a:r>
              <a:rPr kumimoji="1" lang="en-US" altLang="ko-KR" dirty="0" smtClean="0">
                <a:solidFill>
                  <a:srgbClr val="000000"/>
                </a:solidFill>
              </a:rPr>
              <a:t>GTS </a:t>
            </a:r>
            <a:r>
              <a:rPr kumimoji="1" lang="ko-KR" altLang="en-US" dirty="0" smtClean="0">
                <a:solidFill>
                  <a:srgbClr val="000000"/>
                </a:solidFill>
              </a:rPr>
              <a:t>메뉴 </a:t>
            </a:r>
            <a:endParaRPr lang="en-US" altLang="ko-KR" sz="1200" dirty="0">
              <a:solidFill>
                <a:srgbClr val="333333"/>
              </a:solidFill>
              <a:cs typeface="Arial" charset="0"/>
            </a:endParaRPr>
          </a:p>
        </p:txBody>
      </p:sp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480" y="980728"/>
            <a:ext cx="468052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" name="직사각형 47"/>
          <p:cNvSpPr/>
          <p:nvPr/>
        </p:nvSpPr>
        <p:spPr>
          <a:xfrm>
            <a:off x="920552" y="2564904"/>
            <a:ext cx="2160240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920552" y="3573016"/>
            <a:ext cx="2088232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920552" y="3725416"/>
            <a:ext cx="2376264" cy="1356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463675" lvl="3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848544" y="4581128"/>
            <a:ext cx="2376264" cy="1356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848544" y="4437112"/>
            <a:ext cx="2520280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56" name="모서리가 둥근 사각형 설명선 55"/>
          <p:cNvSpPr/>
          <p:nvPr/>
        </p:nvSpPr>
        <p:spPr>
          <a:xfrm>
            <a:off x="5313040" y="1052736"/>
            <a:ext cx="2858164" cy="432048"/>
          </a:xfrm>
          <a:prstGeom prst="wedgeRoundRectCallout">
            <a:avLst>
              <a:gd name="adj1" fmla="val -128365"/>
              <a:gd name="adj2" fmla="val 31745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임계 값 실행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57" name="모서리가 둥근 사각형 설명선 56"/>
          <p:cNvSpPr/>
          <p:nvPr/>
        </p:nvSpPr>
        <p:spPr>
          <a:xfrm>
            <a:off x="5313040" y="2420888"/>
            <a:ext cx="2858164" cy="432048"/>
          </a:xfrm>
          <a:prstGeom prst="wedgeRoundRectCallout">
            <a:avLst>
              <a:gd name="adj1" fmla="val -132382"/>
              <a:gd name="adj2" fmla="val 21639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err="1" smtClean="0">
                <a:solidFill>
                  <a:schemeClr val="tx1"/>
                </a:solidFill>
              </a:rPr>
              <a:t>레포트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58" name="모서리가 둥근 사각형 설명선 57"/>
          <p:cNvSpPr/>
          <p:nvPr/>
        </p:nvSpPr>
        <p:spPr>
          <a:xfrm>
            <a:off x="5313040" y="4221088"/>
            <a:ext cx="2858164" cy="432048"/>
          </a:xfrm>
          <a:prstGeom prst="wedgeRoundRectCallout">
            <a:avLst>
              <a:gd name="adj1" fmla="val -117390"/>
              <a:gd name="adj2" fmla="val 3636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특혜관세 규칙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59" name="모서리가 둥근 사각형 설명선 58"/>
          <p:cNvSpPr/>
          <p:nvPr/>
        </p:nvSpPr>
        <p:spPr>
          <a:xfrm>
            <a:off x="5313040" y="5085184"/>
            <a:ext cx="2858164" cy="432048"/>
          </a:xfrm>
          <a:prstGeom prst="wedgeRoundRectCallout">
            <a:avLst>
              <a:gd name="adj1" fmla="val -123206"/>
              <a:gd name="adj2" fmla="val -142583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Buffer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관리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62" name="모서리가 둥근 사각형 설명선 61"/>
          <p:cNvSpPr/>
          <p:nvPr/>
        </p:nvSpPr>
        <p:spPr>
          <a:xfrm>
            <a:off x="5313040" y="3284984"/>
            <a:ext cx="2858164" cy="432048"/>
          </a:xfrm>
          <a:prstGeom prst="wedgeRoundRectCallout">
            <a:avLst>
              <a:gd name="adj1" fmla="val -122162"/>
              <a:gd name="adj2" fmla="val 84120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임계 값 삭제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65" name="AutoShape 3"/>
          <p:cNvSpPr>
            <a:spLocks noChangeArrowheads="1"/>
          </p:cNvSpPr>
          <p:nvPr/>
        </p:nvSpPr>
        <p:spPr bwMode="auto">
          <a:xfrm>
            <a:off x="8481392" y="1124744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실행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6" name="AutoShape 3"/>
          <p:cNvSpPr>
            <a:spLocks noChangeArrowheads="1"/>
          </p:cNvSpPr>
          <p:nvPr/>
        </p:nvSpPr>
        <p:spPr bwMode="auto">
          <a:xfrm>
            <a:off x="8481392" y="2492896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7" name="AutoShape 3"/>
          <p:cNvSpPr>
            <a:spLocks noChangeArrowheads="1"/>
          </p:cNvSpPr>
          <p:nvPr/>
        </p:nvSpPr>
        <p:spPr bwMode="auto">
          <a:xfrm>
            <a:off x="8481392" y="3356992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삭제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9" name="AutoShape 3"/>
          <p:cNvSpPr>
            <a:spLocks noChangeArrowheads="1"/>
          </p:cNvSpPr>
          <p:nvPr/>
        </p:nvSpPr>
        <p:spPr bwMode="auto">
          <a:xfrm>
            <a:off x="8481392" y="4221088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0" name="AutoShape 3"/>
          <p:cNvSpPr>
            <a:spLocks noChangeArrowheads="1"/>
          </p:cNvSpPr>
          <p:nvPr/>
        </p:nvSpPr>
        <p:spPr bwMode="auto">
          <a:xfrm>
            <a:off x="8481392" y="5085184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1" name="Oval 6"/>
          <p:cNvSpPr>
            <a:spLocks noChangeArrowheads="1"/>
          </p:cNvSpPr>
          <p:nvPr/>
        </p:nvSpPr>
        <p:spPr bwMode="auto">
          <a:xfrm>
            <a:off x="5385048" y="112474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2" name="Oval 6"/>
          <p:cNvSpPr>
            <a:spLocks noChangeArrowheads="1"/>
          </p:cNvSpPr>
          <p:nvPr/>
        </p:nvSpPr>
        <p:spPr bwMode="auto">
          <a:xfrm>
            <a:off x="5385048" y="3361432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" name="AutoShape 3"/>
          <p:cNvSpPr>
            <a:spLocks noChangeArrowheads="1"/>
          </p:cNvSpPr>
          <p:nvPr/>
        </p:nvSpPr>
        <p:spPr bwMode="auto">
          <a:xfrm>
            <a:off x="272480" y="980728"/>
            <a:ext cx="1000311" cy="36004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400" b="1" dirty="0" smtClean="0">
                <a:solidFill>
                  <a:schemeClr val="bg1"/>
                </a:solidFill>
                <a:latin typeface="+mn-ea"/>
              </a:rPr>
              <a:t>GTS</a:t>
            </a:r>
          </a:p>
        </p:txBody>
      </p:sp>
      <p:sp>
        <p:nvSpPr>
          <p:cNvPr id="74" name="직사각형 73"/>
          <p:cNvSpPr/>
          <p:nvPr/>
        </p:nvSpPr>
        <p:spPr>
          <a:xfrm>
            <a:off x="920552" y="2717304"/>
            <a:ext cx="2160240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5" name="모서리가 둥근 사각형 설명선 74"/>
          <p:cNvSpPr/>
          <p:nvPr/>
        </p:nvSpPr>
        <p:spPr>
          <a:xfrm>
            <a:off x="5313040" y="1772816"/>
            <a:ext cx="2858164" cy="432048"/>
          </a:xfrm>
          <a:prstGeom prst="wedgeRoundRectCallout">
            <a:avLst>
              <a:gd name="adj1" fmla="val -128816"/>
              <a:gd name="adj2" fmla="val 186297"/>
              <a:gd name="adj3" fmla="val 16667"/>
            </a:avLst>
          </a:prstGeom>
          <a:solidFill>
            <a:srgbClr val="92D05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b="1" dirty="0" smtClean="0">
                <a:solidFill>
                  <a:schemeClr val="tx1"/>
                </a:solidFill>
              </a:rPr>
              <a:t>BOM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계산 로그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sp>
        <p:nvSpPr>
          <p:cNvPr id="76" name="AutoShape 3"/>
          <p:cNvSpPr>
            <a:spLocks noChangeArrowheads="1"/>
          </p:cNvSpPr>
          <p:nvPr/>
        </p:nvSpPr>
        <p:spPr bwMode="auto">
          <a:xfrm>
            <a:off x="8481392" y="1844824"/>
            <a:ext cx="1000311" cy="360040"/>
          </a:xfrm>
          <a:prstGeom prst="bevel">
            <a:avLst>
              <a:gd name="adj" fmla="val 0"/>
            </a:avLst>
          </a:prstGeom>
          <a:solidFill>
            <a:srgbClr val="7030A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dirty="0" smtClean="0">
                <a:solidFill>
                  <a:schemeClr val="bg1"/>
                </a:solidFill>
                <a:latin typeface="+mn-ea"/>
              </a:rPr>
              <a:t>조회</a:t>
            </a:r>
            <a:endParaRPr lang="en-US" altLang="ko-KR" sz="12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7" name="Oval 6"/>
          <p:cNvSpPr>
            <a:spLocks noChangeArrowheads="1"/>
          </p:cNvSpPr>
          <p:nvPr/>
        </p:nvSpPr>
        <p:spPr bwMode="auto">
          <a:xfrm>
            <a:off x="5385048" y="1849264"/>
            <a:ext cx="342900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계산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046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41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latinLnBrk="0">
              <a:defRPr/>
            </a:pPr>
            <a:r>
              <a:rPr lang="ko-KR" altLang="en-US" sz="1600" b="1" dirty="0">
                <a:solidFill>
                  <a:srgbClr val="000000"/>
                </a:solidFill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4" y="823913"/>
            <a:ext cx="831851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r>
              <a:rPr lang="en-US" altLang="ko-KR" sz="1600" b="1" dirty="0">
                <a:solidFill>
                  <a:prstClr val="white"/>
                </a:solidFill>
              </a:rPr>
              <a:t>1</a:t>
            </a: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062880009"/>
              </p:ext>
            </p:extLst>
          </p:nvPr>
        </p:nvGraphicFramePr>
        <p:xfrm>
          <a:off x="992560" y="1340768"/>
          <a:ext cx="7848872" cy="3257429"/>
        </p:xfrm>
        <a:graphic>
          <a:graphicData uri="http://schemas.openxmlformats.org/drawingml/2006/table">
            <a:tbl>
              <a:tblPr/>
              <a:tblGrid>
                <a:gridCol w="1296144"/>
                <a:gridCol w="2808312"/>
                <a:gridCol w="1152128"/>
                <a:gridCol w="2592288"/>
              </a:tblGrid>
              <a:tr h="328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세부내역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366102">
                <a:tc row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임계값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계산 실행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원산지판정용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임계값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계산 실행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FTA71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BOM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계산 로그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FTA72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제품별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협정별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판매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임계값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삭제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300" b="1" dirty="0" smtClean="0">
                          <a:solidFill>
                            <a:schemeClr val="tx1"/>
                          </a:solidFill>
                          <a:latin typeface="+mn-ea"/>
                        </a:rPr>
                        <a:t>ZFTR0060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72000" marB="72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임계값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레포트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ERP/GTS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400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ZFTR0010 /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FTA93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특혜관세 규칙 조회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/SAPSLL/PREF_RLS_DSP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부가가치기준 </a:t>
                      </a: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Buffer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관리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ZFT00070T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EXW </a:t>
                      </a:r>
                      <a:r>
                        <a:rPr kumimoji="1" lang="ko-KR" altLang="en-US" sz="13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관리 테이블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ZFT00140TV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10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VC </a:t>
                      </a:r>
                      <a:r>
                        <a:rPr kumimoji="0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원가 테이블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GTS</a:t>
                      </a: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dirty="0" smtClean="0">
                          <a:solidFill>
                            <a:srgbClr val="000000"/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ZFT00040C</a:t>
                      </a:r>
                      <a:endParaRPr kumimoji="0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3077" marR="83077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3" y="260648"/>
            <a:ext cx="6983413" cy="448967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6" name="Text Box 403"/>
          <p:cNvSpPr txBox="1">
            <a:spLocks noChangeArrowheads="1"/>
          </p:cNvSpPr>
          <p:nvPr/>
        </p:nvSpPr>
        <p:spPr bwMode="auto">
          <a:xfrm>
            <a:off x="992560" y="4797152"/>
            <a:ext cx="7848873" cy="115212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계산 실행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회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/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일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자동 수행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(7~8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시간 소요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)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계산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실행후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BOM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계산 로그 조회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3. 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EXW 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관리 테이블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연간단위로 유지보수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lvl="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4.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판매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레포트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S/O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시 참조 자료 제공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 계산</a:t>
            </a:r>
            <a:endParaRPr lang="en-US" altLang="ko-KR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86062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en-US" altLang="ko-KR" dirty="0" smtClean="0">
                <a:solidFill>
                  <a:srgbClr val="000000"/>
                </a:solidFill>
              </a:rPr>
              <a:t>SAP Easy Access  [FTA]</a:t>
            </a:r>
            <a:r>
              <a:rPr lang="ko-KR" altLang="en-US" dirty="0" smtClean="0">
                <a:solidFill>
                  <a:srgbClr val="000000"/>
                </a:solidFill>
              </a:rPr>
              <a:t>원산지관리 </a:t>
            </a:r>
            <a:r>
              <a:rPr lang="en-US" altLang="ko-KR" dirty="0" smtClean="0">
                <a:solidFill>
                  <a:srgbClr val="000000"/>
                </a:solidFill>
              </a:rPr>
              <a:t>Area menu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원산지 판정용 </a:t>
            </a:r>
            <a:r>
              <a:rPr lang="ko-KR" altLang="en-US" dirty="0" err="1" smtClean="0"/>
              <a:t>임계값</a:t>
            </a:r>
            <a:r>
              <a:rPr lang="ko-KR" altLang="en-US" dirty="0" smtClean="0"/>
              <a:t> 계산 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두 번 클릭합니다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en-US" altLang="ko-KR" dirty="0" smtClean="0"/>
              <a:t>1200</a:t>
            </a:r>
            <a:r>
              <a:rPr lang="ko-KR" altLang="en-US" dirty="0" smtClean="0"/>
              <a:t>을 기입한다</a:t>
            </a:r>
            <a:endParaRPr lang="en-US" altLang="ko-KR" dirty="0" smtClean="0">
              <a:solidFill>
                <a:srgbClr val="000000"/>
              </a:solidFill>
            </a:endParaRPr>
          </a:p>
          <a:p>
            <a:pPr algn="ctr"/>
            <a:endParaRPr lang="en-US" altLang="ko-KR" dirty="0" smtClean="0">
              <a:solidFill>
                <a:srgbClr val="000000"/>
              </a:solidFill>
            </a:endParaRP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시뮬레이션 </a:t>
            </a:r>
            <a:r>
              <a:rPr lang="en-US" altLang="ko-KR" dirty="0" smtClean="0">
                <a:solidFill>
                  <a:srgbClr val="000000"/>
                </a:solidFill>
              </a:rPr>
              <a:t>V </a:t>
            </a:r>
            <a:r>
              <a:rPr lang="ko-KR" altLang="en-US" dirty="0" smtClean="0">
                <a:solidFill>
                  <a:srgbClr val="000000"/>
                </a:solidFill>
              </a:rPr>
              <a:t>체크마크 제거를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원산지판정용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b="1" dirty="0" smtClean="0">
                <a:solidFill>
                  <a:srgbClr val="000000"/>
                </a:solidFill>
              </a:rPr>
              <a:t>실행</a:t>
            </a:r>
            <a:r>
              <a:rPr lang="ko-KR" altLang="en-US" dirty="0" smtClean="0">
                <a:solidFill>
                  <a:srgbClr val="000000"/>
                </a:solidFill>
              </a:rPr>
              <a:t>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6" name="사각형 설명선 5"/>
          <p:cNvSpPr/>
          <p:nvPr/>
        </p:nvSpPr>
        <p:spPr>
          <a:xfrm>
            <a:off x="3224808" y="4725144"/>
            <a:ext cx="6120680" cy="1296144"/>
          </a:xfrm>
          <a:prstGeom prst="wedgeRectCallout">
            <a:avLst>
              <a:gd name="adj1" fmla="val -21171"/>
              <a:gd name="adj2" fmla="val -21613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중요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  <a:p>
            <a:pPr marL="92075" indent="-92075" algn="ctr"/>
            <a:r>
              <a:rPr lang="ko-KR" altLang="en-US" sz="1400" b="1" dirty="0" smtClean="0">
                <a:solidFill>
                  <a:srgbClr val="000099"/>
                </a:solidFill>
              </a:rPr>
              <a:t>현재일 기준으로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임계값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 계산 실행 </a:t>
            </a:r>
            <a:endParaRPr lang="en-US" altLang="ko-KR" sz="1400" b="1" dirty="0" smtClean="0">
              <a:solidFill>
                <a:srgbClr val="000099"/>
              </a:solidFill>
            </a:endParaRPr>
          </a:p>
          <a:p>
            <a:pPr marL="92075" indent="-92075" algn="ctr"/>
            <a:r>
              <a:rPr lang="ko-KR" altLang="en-US" sz="1400" b="1" dirty="0" smtClean="0">
                <a:solidFill>
                  <a:srgbClr val="000099"/>
                </a:solidFill>
              </a:rPr>
              <a:t>과거일로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임계값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 실행 불가능</a:t>
            </a:r>
            <a:endParaRPr lang="en-US" altLang="ko-KR" sz="1400" b="1" dirty="0" smtClean="0">
              <a:solidFill>
                <a:srgbClr val="000099"/>
              </a:solidFill>
            </a:endParaRPr>
          </a:p>
          <a:p>
            <a:pPr marL="92075" indent="-92075" algn="ctr"/>
            <a:endParaRPr lang="en-US" altLang="ko-KR" sz="1400" b="1" dirty="0" smtClean="0">
              <a:solidFill>
                <a:srgbClr val="000099"/>
              </a:solidFill>
            </a:endParaRPr>
          </a:p>
          <a:p>
            <a:pPr marL="92075" indent="-92075" algn="ctr"/>
            <a:r>
              <a:rPr lang="ko-KR" altLang="en-US" sz="1400" b="1" dirty="0" smtClean="0">
                <a:solidFill>
                  <a:srgbClr val="000099"/>
                </a:solidFill>
              </a:rPr>
              <a:t>만약  해외 영업에서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임계값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 이상 문의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요청시</a:t>
            </a:r>
            <a:endParaRPr lang="en-US" altLang="ko-KR" sz="1400" b="1" dirty="0" smtClean="0">
              <a:solidFill>
                <a:srgbClr val="000099"/>
              </a:solidFill>
            </a:endParaRPr>
          </a:p>
          <a:p>
            <a:pPr marL="92075" indent="-92075" algn="ctr"/>
            <a:r>
              <a:rPr lang="en-US" altLang="ko-KR" sz="1400" b="1" dirty="0" smtClean="0">
                <a:solidFill>
                  <a:srgbClr val="000099"/>
                </a:solidFill>
              </a:rPr>
              <a:t>Billing 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시점과 동일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해야함</a:t>
            </a:r>
            <a:r>
              <a:rPr lang="en-US" altLang="ko-KR" sz="1400" b="1" dirty="0" smtClean="0">
                <a:solidFill>
                  <a:srgbClr val="000099"/>
                </a:solidFill>
              </a:rPr>
              <a:t>(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제일먼저 </a:t>
            </a:r>
            <a:r>
              <a:rPr lang="en-US" altLang="ko-KR" sz="1400" b="1" dirty="0" smtClean="0">
                <a:solidFill>
                  <a:srgbClr val="000099"/>
                </a:solidFill>
              </a:rPr>
              <a:t>Billing </a:t>
            </a:r>
            <a:r>
              <a:rPr lang="ko-KR" altLang="en-US" sz="1400" b="1" dirty="0" err="1" smtClean="0">
                <a:solidFill>
                  <a:srgbClr val="000099"/>
                </a:solidFill>
              </a:rPr>
              <a:t>일자을</a:t>
            </a:r>
            <a:r>
              <a:rPr lang="ko-KR" altLang="en-US" sz="1400" b="1" dirty="0" smtClean="0">
                <a:solidFill>
                  <a:srgbClr val="000099"/>
                </a:solidFill>
              </a:rPr>
              <a:t> 파악</a:t>
            </a:r>
            <a:r>
              <a:rPr lang="en-US" altLang="ko-KR" sz="1400" b="1" dirty="0" smtClean="0">
                <a:solidFill>
                  <a:srgbClr val="000099"/>
                </a:solidFill>
              </a:rPr>
              <a:t>)</a:t>
            </a:r>
            <a:endParaRPr lang="ko-KR" altLang="en-US" sz="1400" b="1" dirty="0" smtClean="0">
              <a:solidFill>
                <a:srgbClr val="000099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4376936" y="2348880"/>
            <a:ext cx="1152128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제품코드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44888" y="4409728"/>
            <a:ext cx="144398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088904" y="4697760"/>
            <a:ext cx="115212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44888" y="4409728"/>
            <a:ext cx="1152128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5457056" y="4265712"/>
            <a:ext cx="1008112" cy="387424"/>
          </a:xfrm>
          <a:prstGeom prst="wedgeRectCallout">
            <a:avLst>
              <a:gd name="adj1" fmla="val -74804"/>
              <a:gd name="adj2" fmla="val 1910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표준 </a:t>
            </a:r>
            <a:r>
              <a:rPr lang="en-US" altLang="ko-KR" sz="1200" dirty="0" smtClean="0">
                <a:solidFill>
                  <a:schemeClr val="tx1"/>
                </a:solidFill>
              </a:rPr>
              <a:t>BOM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사각형 설명선 9"/>
          <p:cNvSpPr/>
          <p:nvPr/>
        </p:nvSpPr>
        <p:spPr>
          <a:xfrm>
            <a:off x="5457056" y="4769768"/>
            <a:ext cx="1008112" cy="387424"/>
          </a:xfrm>
          <a:prstGeom prst="wedgeRectCallout">
            <a:avLst>
              <a:gd name="adj1" fmla="val -72365"/>
              <a:gd name="adj2" fmla="val -2410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대체 </a:t>
            </a:r>
            <a:r>
              <a:rPr lang="en-US" altLang="ko-KR" sz="1200" dirty="0" smtClean="0">
                <a:solidFill>
                  <a:schemeClr val="tx1"/>
                </a:solidFill>
              </a:rPr>
              <a:t>BOM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6681192" y="4265712"/>
            <a:ext cx="2736304" cy="864096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당사는 대체 </a:t>
            </a:r>
            <a:r>
              <a:rPr lang="en-US" altLang="ko-KR" sz="1200" dirty="0" smtClean="0">
                <a:solidFill>
                  <a:schemeClr val="tx1"/>
                </a:solidFill>
              </a:rPr>
              <a:t>BOM</a:t>
            </a:r>
            <a:r>
              <a:rPr lang="ko-KR" altLang="en-US" sz="1200" dirty="0" smtClean="0">
                <a:solidFill>
                  <a:schemeClr val="tx1"/>
                </a:solidFill>
              </a:rPr>
              <a:t>이 없기에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표준 </a:t>
            </a:r>
            <a:r>
              <a:rPr lang="en-US" altLang="ko-KR" sz="1200" dirty="0" smtClean="0">
                <a:solidFill>
                  <a:schemeClr val="tx1"/>
                </a:solidFill>
              </a:rPr>
              <a:t>BOM</a:t>
            </a:r>
            <a:r>
              <a:rPr lang="ko-KR" altLang="en-US" sz="1200" dirty="0" smtClean="0">
                <a:solidFill>
                  <a:schemeClr val="tx1"/>
                </a:solidFill>
              </a:rPr>
              <a:t>만 적용</a:t>
            </a:r>
          </a:p>
        </p:txBody>
      </p:sp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80" y="2348880"/>
            <a:ext cx="2592288" cy="1728192"/>
          </a:xfrm>
          <a:prstGeom prst="rect">
            <a:avLst/>
          </a:prstGeom>
          <a:noFill/>
          <a:ln w="15875">
            <a:solidFill>
              <a:schemeClr val="tx1"/>
            </a:solidFill>
            <a:prstDash val="sysDash"/>
            <a:miter lim="800000"/>
            <a:headEnd/>
            <a:tailEnd/>
          </a:ln>
        </p:spPr>
      </p:pic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2480" y="4293096"/>
            <a:ext cx="2664295" cy="2160240"/>
          </a:xfrm>
          <a:prstGeom prst="rect">
            <a:avLst/>
          </a:prstGeom>
          <a:noFill/>
          <a:ln w="12700">
            <a:solidFill>
              <a:srgbClr val="FF0000"/>
            </a:solidFill>
            <a:prstDash val="sysDash"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3368824" y="1268760"/>
            <a:ext cx="144016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512840" y="1268760"/>
            <a:ext cx="144016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16" name="Shape 15"/>
          <p:cNvCxnSpPr>
            <a:stCxn id="15" idx="2"/>
            <a:endCxn id="43012" idx="3"/>
          </p:cNvCxnSpPr>
          <p:nvPr/>
        </p:nvCxnSpPr>
        <p:spPr>
          <a:xfrm rot="5400000">
            <a:off x="1352600" y="3140968"/>
            <a:ext cx="3816424" cy="648073"/>
          </a:xfrm>
          <a:prstGeom prst="bentConnector2">
            <a:avLst/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hape 16"/>
          <p:cNvCxnSpPr>
            <a:stCxn id="14" idx="2"/>
            <a:endCxn id="43011" idx="3"/>
          </p:cNvCxnSpPr>
          <p:nvPr/>
        </p:nvCxnSpPr>
        <p:spPr>
          <a:xfrm rot="5400000">
            <a:off x="2324708" y="2096852"/>
            <a:ext cx="1656184" cy="576064"/>
          </a:xfrm>
          <a:prstGeom prst="bentConnector2">
            <a:avLst/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 선택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직사각형 5"/>
          <p:cNvSpPr/>
          <p:nvPr/>
        </p:nvSpPr>
        <p:spPr>
          <a:xfrm>
            <a:off x="3368824" y="1628800"/>
            <a:ext cx="1152128" cy="187220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68824" y="3501008"/>
            <a:ext cx="1152128" cy="50405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사각형 설명선 7"/>
          <p:cNvSpPr/>
          <p:nvPr/>
        </p:nvSpPr>
        <p:spPr>
          <a:xfrm>
            <a:off x="1496616" y="2348880"/>
            <a:ext cx="1296144" cy="648072"/>
          </a:xfrm>
          <a:prstGeom prst="wedgeRectCallout">
            <a:avLst>
              <a:gd name="adj1" fmla="val 93970"/>
              <a:gd name="adj2" fmla="val -1102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유럽형</a:t>
            </a:r>
            <a:r>
              <a:rPr lang="en-US" altLang="ko-KR" sz="1200" dirty="0" smtClean="0">
                <a:solidFill>
                  <a:schemeClr val="tx1"/>
                </a:solidFill>
              </a:rPr>
              <a:t>(EU</a:t>
            </a:r>
            <a:r>
              <a:rPr lang="ko-KR" altLang="en-US" sz="1200" dirty="0" smtClean="0">
                <a:solidFill>
                  <a:schemeClr val="tx1"/>
                </a:solidFill>
              </a:rPr>
              <a:t>외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1496616" y="3140968"/>
            <a:ext cx="1296144" cy="648072"/>
          </a:xfrm>
          <a:prstGeom prst="wedgeRectCallout">
            <a:avLst>
              <a:gd name="adj1" fmla="val 93969"/>
              <a:gd name="adj2" fmla="val 3865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미국형</a:t>
            </a:r>
            <a:r>
              <a:rPr lang="en-US" altLang="ko-KR" sz="1200" dirty="0" smtClean="0">
                <a:solidFill>
                  <a:schemeClr val="tx1"/>
                </a:solidFill>
              </a:rPr>
              <a:t>(US</a:t>
            </a:r>
            <a:r>
              <a:rPr lang="ko-KR" altLang="en-US" sz="1200" dirty="0" smtClean="0">
                <a:solidFill>
                  <a:schemeClr val="tx1"/>
                </a:solidFill>
              </a:rPr>
              <a:t>외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664" y="4293096"/>
            <a:ext cx="36004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28664" y="4913784"/>
            <a:ext cx="360040" cy="43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17096" y="4437112"/>
            <a:ext cx="936104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17096" y="5216473"/>
            <a:ext cx="936104" cy="300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17096" y="5793743"/>
            <a:ext cx="936105" cy="29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사각형 설명선 14"/>
          <p:cNvSpPr/>
          <p:nvPr/>
        </p:nvSpPr>
        <p:spPr>
          <a:xfrm>
            <a:off x="7257256" y="4221088"/>
            <a:ext cx="2088232" cy="720080"/>
          </a:xfrm>
          <a:prstGeom prst="wedgeRectCallout">
            <a:avLst>
              <a:gd name="adj1" fmla="val -76709"/>
              <a:gd name="adj2" fmla="val -6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6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세번</a:t>
            </a:r>
            <a:r>
              <a:rPr lang="ko-KR" altLang="en-US" sz="1200" dirty="0" smtClean="0">
                <a:solidFill>
                  <a:schemeClr val="tx1"/>
                </a:solidFill>
              </a:rPr>
              <a:t> 변경기준으로 미소기준 </a:t>
            </a:r>
            <a:r>
              <a:rPr lang="en-US" altLang="ko-KR" sz="1200" dirty="0" smtClean="0">
                <a:solidFill>
                  <a:schemeClr val="tx1"/>
                </a:solidFill>
              </a:rPr>
              <a:t>8% 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and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공제법</a:t>
            </a:r>
            <a:r>
              <a:rPr lang="ko-KR" altLang="en-US" sz="1200" dirty="0" smtClean="0">
                <a:solidFill>
                  <a:schemeClr val="tx1"/>
                </a:solidFill>
              </a:rPr>
              <a:t> 원산지비율 </a:t>
            </a:r>
            <a:r>
              <a:rPr lang="en-US" altLang="ko-KR" sz="1200" dirty="0" smtClean="0">
                <a:solidFill>
                  <a:schemeClr val="tx1"/>
                </a:solidFill>
              </a:rPr>
              <a:t>45% </a:t>
            </a:r>
            <a:r>
              <a:rPr lang="ko-KR" altLang="en-US" sz="1200" dirty="0" smtClean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16" name="사각형 설명선 15"/>
          <p:cNvSpPr/>
          <p:nvPr/>
        </p:nvSpPr>
        <p:spPr>
          <a:xfrm>
            <a:off x="7257256" y="5013176"/>
            <a:ext cx="2088232" cy="648072"/>
          </a:xfrm>
          <a:prstGeom prst="wedgeRectCallout">
            <a:avLst>
              <a:gd name="adj1" fmla="val -75233"/>
              <a:gd name="adj2" fmla="val 425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4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세번</a:t>
            </a:r>
            <a:r>
              <a:rPr lang="ko-KR" altLang="en-US" sz="1200" dirty="0" smtClean="0">
                <a:solidFill>
                  <a:schemeClr val="tx1"/>
                </a:solidFill>
              </a:rPr>
              <a:t> 변경기준으로 미소기준 또는 부가가치 비율이 </a:t>
            </a:r>
            <a:r>
              <a:rPr lang="en-US" altLang="ko-KR" sz="1200" dirty="0" smtClean="0">
                <a:solidFill>
                  <a:schemeClr val="tx1"/>
                </a:solidFill>
              </a:rPr>
              <a:t>50% </a:t>
            </a:r>
            <a:r>
              <a:rPr lang="ko-KR" altLang="en-US" sz="1200" dirty="0" smtClean="0">
                <a:solidFill>
                  <a:schemeClr val="tx1"/>
                </a:solidFill>
              </a:rPr>
              <a:t>이상</a:t>
            </a:r>
          </a:p>
        </p:txBody>
      </p:sp>
      <p:sp>
        <p:nvSpPr>
          <p:cNvPr id="17" name="사각형 설명선 16"/>
          <p:cNvSpPr/>
          <p:nvPr/>
        </p:nvSpPr>
        <p:spPr>
          <a:xfrm>
            <a:off x="7257256" y="5760640"/>
            <a:ext cx="2088232" cy="387424"/>
          </a:xfrm>
          <a:prstGeom prst="wedgeRectCallout">
            <a:avLst>
              <a:gd name="adj1" fmla="val -76185"/>
              <a:gd name="adj2" fmla="val -83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4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세번</a:t>
            </a:r>
            <a:r>
              <a:rPr lang="ko-KR" altLang="en-US" sz="1200" dirty="0" smtClean="0">
                <a:solidFill>
                  <a:schemeClr val="tx1"/>
                </a:solidFill>
              </a:rPr>
              <a:t> 변경기준</a:t>
            </a:r>
          </a:p>
        </p:txBody>
      </p:sp>
      <p:sp>
        <p:nvSpPr>
          <p:cNvPr id="19" name="사각형 설명선 18"/>
          <p:cNvSpPr/>
          <p:nvPr/>
        </p:nvSpPr>
        <p:spPr>
          <a:xfrm>
            <a:off x="2504728" y="4365104"/>
            <a:ext cx="3168352" cy="387424"/>
          </a:xfrm>
          <a:prstGeom prst="wedgeRectCallout">
            <a:avLst>
              <a:gd name="adj1" fmla="val -56106"/>
              <a:gd name="adj2" fmla="val -41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And </a:t>
            </a:r>
            <a:r>
              <a:rPr lang="ko-KR" altLang="en-US" sz="1200" dirty="0" smtClean="0">
                <a:solidFill>
                  <a:schemeClr val="tx1"/>
                </a:solidFill>
              </a:rPr>
              <a:t>조건</a:t>
            </a:r>
            <a:r>
              <a:rPr lang="en-US" altLang="ko-KR" sz="1200" dirty="0" smtClean="0">
                <a:solidFill>
                  <a:schemeClr val="tx1"/>
                </a:solidFill>
              </a:rPr>
              <a:t>,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billing</a:t>
            </a:r>
            <a:r>
              <a:rPr lang="ko-KR" altLang="en-US" sz="1200" dirty="0" smtClean="0">
                <a:solidFill>
                  <a:schemeClr val="tx1"/>
                </a:solidFill>
              </a:rPr>
              <a:t>에 따라 원산지 지위 확정</a:t>
            </a:r>
          </a:p>
        </p:txBody>
      </p:sp>
      <p:sp>
        <p:nvSpPr>
          <p:cNvPr id="20" name="사각형 설명선 19"/>
          <p:cNvSpPr/>
          <p:nvPr/>
        </p:nvSpPr>
        <p:spPr>
          <a:xfrm>
            <a:off x="2504728" y="4985792"/>
            <a:ext cx="3168352" cy="387424"/>
          </a:xfrm>
          <a:prstGeom prst="wedgeRectCallout">
            <a:avLst>
              <a:gd name="adj1" fmla="val -57823"/>
              <a:gd name="adj2" fmla="val -2410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err="1" smtClean="0">
                <a:solidFill>
                  <a:schemeClr val="tx1"/>
                </a:solidFill>
              </a:rPr>
              <a:t>세번변경</a:t>
            </a:r>
            <a:r>
              <a:rPr lang="ko-KR" altLang="en-US" sz="1200" dirty="0" smtClean="0">
                <a:solidFill>
                  <a:schemeClr val="tx1"/>
                </a:solidFill>
              </a:rPr>
              <a:t> 기준으로 무조건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역내산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8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28664" y="5561856"/>
            <a:ext cx="382779" cy="360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사각형 설명선 21"/>
          <p:cNvSpPr/>
          <p:nvPr/>
        </p:nvSpPr>
        <p:spPr>
          <a:xfrm>
            <a:off x="2504728" y="5633864"/>
            <a:ext cx="3168352" cy="387424"/>
          </a:xfrm>
          <a:prstGeom prst="wedgeRectCallout">
            <a:avLst>
              <a:gd name="adj1" fmla="val -56197"/>
              <a:gd name="adj2" fmla="val -10812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err="1" smtClean="0">
                <a:solidFill>
                  <a:schemeClr val="tx1"/>
                </a:solidFill>
              </a:rPr>
              <a:t>역외산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불충족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4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25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 </a:t>
            </a:r>
            <a:r>
              <a:rPr lang="ko-KR" altLang="en-US" dirty="0" err="1" smtClean="0">
                <a:solidFill>
                  <a:srgbClr val="000000"/>
                </a:solidFill>
              </a:rPr>
              <a:t>선택후</a:t>
            </a:r>
            <a:r>
              <a:rPr lang="ko-KR" altLang="en-US" dirty="0" smtClean="0">
                <a:solidFill>
                  <a:srgbClr val="000000"/>
                </a:solidFill>
              </a:rPr>
              <a:t> 제품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96816" y="836712"/>
            <a:ext cx="6125210" cy="3268741"/>
          </a:xfrm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48545" y="5589240"/>
            <a:ext cx="2304256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사각형 설명선 9"/>
          <p:cNvSpPr/>
          <p:nvPr/>
        </p:nvSpPr>
        <p:spPr>
          <a:xfrm>
            <a:off x="3440832" y="5589240"/>
            <a:ext cx="2520280" cy="864096"/>
          </a:xfrm>
          <a:prstGeom prst="wedgeRectCallout">
            <a:avLst>
              <a:gd name="adj1" fmla="val -59670"/>
              <a:gd name="adj2" fmla="val -1786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제품 </a:t>
            </a:r>
            <a:r>
              <a:rPr lang="en-US" altLang="ko-KR" sz="1200" dirty="0" smtClean="0">
                <a:solidFill>
                  <a:schemeClr val="tx1"/>
                </a:solidFill>
              </a:rPr>
              <a:t>: 8507,10-0000</a:t>
            </a:r>
          </a:p>
          <a:p>
            <a:pPr marL="92075" indent="-92075"/>
            <a:r>
              <a:rPr lang="ko-KR" altLang="en-US" sz="1200" dirty="0" err="1" smtClean="0">
                <a:solidFill>
                  <a:schemeClr val="tx1"/>
                </a:solidFill>
              </a:rPr>
              <a:t>자재류에</a:t>
            </a:r>
            <a:r>
              <a:rPr lang="ko-KR" altLang="en-US" sz="1200" dirty="0" smtClean="0">
                <a:solidFill>
                  <a:schemeClr val="tx1"/>
                </a:solidFill>
              </a:rPr>
              <a:t> 대해서도 </a:t>
            </a:r>
            <a:r>
              <a:rPr lang="en-US" altLang="ko-KR" sz="1200" dirty="0" smtClean="0">
                <a:solidFill>
                  <a:schemeClr val="tx1"/>
                </a:solidFill>
              </a:rPr>
              <a:t>CTH </a:t>
            </a:r>
            <a:r>
              <a:rPr lang="ko-KR" altLang="en-US" sz="1200" dirty="0" smtClean="0">
                <a:solidFill>
                  <a:schemeClr val="tx1"/>
                </a:solidFill>
              </a:rPr>
              <a:t>적용되는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전조</a:t>
            </a:r>
            <a:r>
              <a:rPr lang="en-US" altLang="ko-KR" sz="1200" dirty="0" smtClean="0">
                <a:solidFill>
                  <a:schemeClr val="tx1"/>
                </a:solidFill>
              </a:rPr>
              <a:t>,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카바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격리판에</a:t>
            </a:r>
            <a:r>
              <a:rPr lang="ko-KR" altLang="en-US" sz="1200" dirty="0" smtClean="0">
                <a:solidFill>
                  <a:schemeClr val="tx1"/>
                </a:solidFill>
              </a:rPr>
              <a:t> 대해서는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필히 원산지 확인서를 수취 </a:t>
            </a:r>
          </a:p>
        </p:txBody>
      </p:sp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93160" y="4437113"/>
            <a:ext cx="1485900" cy="720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사각형 설명선 11"/>
          <p:cNvSpPr/>
          <p:nvPr/>
        </p:nvSpPr>
        <p:spPr>
          <a:xfrm>
            <a:off x="6249144" y="5949280"/>
            <a:ext cx="1008112" cy="387424"/>
          </a:xfrm>
          <a:prstGeom prst="wedgeRectCallout">
            <a:avLst>
              <a:gd name="adj1" fmla="val -3783"/>
              <a:gd name="adj2" fmla="val -25348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원산지 금액</a:t>
            </a:r>
          </a:p>
        </p:txBody>
      </p:sp>
      <p:sp>
        <p:nvSpPr>
          <p:cNvPr id="13" name="사각형 설명선 12"/>
          <p:cNvSpPr/>
          <p:nvPr/>
        </p:nvSpPr>
        <p:spPr>
          <a:xfrm>
            <a:off x="7257256" y="5949280"/>
            <a:ext cx="1152128" cy="387424"/>
          </a:xfrm>
          <a:prstGeom prst="wedgeRectCallout">
            <a:avLst>
              <a:gd name="adj1" fmla="val -28055"/>
              <a:gd name="adj2" fmla="val -25680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비원산지금액</a:t>
            </a:r>
          </a:p>
        </p:txBody>
      </p:sp>
      <p:sp>
        <p:nvSpPr>
          <p:cNvPr id="14" name="사각형 설명선 13"/>
          <p:cNvSpPr/>
          <p:nvPr/>
        </p:nvSpPr>
        <p:spPr>
          <a:xfrm>
            <a:off x="8049344" y="4437112"/>
            <a:ext cx="1584176" cy="360040"/>
          </a:xfrm>
          <a:prstGeom prst="wedgeRectCallout">
            <a:avLst>
              <a:gd name="adj1" fmla="val -70858"/>
              <a:gd name="adj2" fmla="val -1366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적색</a:t>
            </a:r>
            <a:r>
              <a:rPr lang="en-US" altLang="ko-KR" sz="1200" dirty="0" smtClean="0">
                <a:solidFill>
                  <a:schemeClr val="tx1"/>
                </a:solidFill>
              </a:rPr>
              <a:t>:</a:t>
            </a:r>
            <a:r>
              <a:rPr lang="ko-KR" altLang="en-US" sz="1200" dirty="0" smtClean="0">
                <a:solidFill>
                  <a:schemeClr val="tx1"/>
                </a:solidFill>
              </a:rPr>
              <a:t>원산지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미수취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사각형 설명선 14"/>
          <p:cNvSpPr/>
          <p:nvPr/>
        </p:nvSpPr>
        <p:spPr>
          <a:xfrm>
            <a:off x="8049344" y="5013176"/>
            <a:ext cx="1584176" cy="360040"/>
          </a:xfrm>
          <a:prstGeom prst="wedgeRectCallout">
            <a:avLst>
              <a:gd name="adj1" fmla="val -72654"/>
              <a:gd name="adj2" fmla="val -8520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녹색</a:t>
            </a:r>
            <a:r>
              <a:rPr lang="en-US" altLang="ko-KR" sz="1200" dirty="0" smtClean="0">
                <a:solidFill>
                  <a:schemeClr val="tx1"/>
                </a:solidFill>
              </a:rPr>
              <a:t>:</a:t>
            </a:r>
            <a:r>
              <a:rPr lang="ko-KR" altLang="en-US" sz="1200" dirty="0" smtClean="0">
                <a:solidFill>
                  <a:schemeClr val="tx1"/>
                </a:solidFill>
              </a:rPr>
              <a:t>원산지 수취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48544" y="4221088"/>
            <a:ext cx="2304256" cy="122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사각형 설명선 17"/>
          <p:cNvSpPr/>
          <p:nvPr/>
        </p:nvSpPr>
        <p:spPr>
          <a:xfrm>
            <a:off x="3440832" y="4509120"/>
            <a:ext cx="2520280" cy="792088"/>
          </a:xfrm>
          <a:prstGeom prst="wedgeRectCallout">
            <a:avLst>
              <a:gd name="adj1" fmla="val -60924"/>
              <a:gd name="adj2" fmla="val -1746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err="1" smtClean="0">
                <a:solidFill>
                  <a:schemeClr val="tx1"/>
                </a:solidFill>
              </a:rPr>
              <a:t>임계값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협정별</a:t>
            </a:r>
            <a:r>
              <a:rPr lang="ko-KR" altLang="en-US" sz="1200" dirty="0" smtClean="0">
                <a:solidFill>
                  <a:schemeClr val="tx1"/>
                </a:solidFill>
              </a:rPr>
              <a:t> 제품이 원산지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 지위를 인정받기 위한 최소한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판매 금액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393160" y="4437112"/>
            <a:ext cx="648072" cy="72008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7113240" y="4437112"/>
            <a:ext cx="720080" cy="72008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23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일반 </a:t>
            </a:r>
            <a:r>
              <a:rPr lang="ko-KR" altLang="en-US" dirty="0" err="1" smtClean="0">
                <a:solidFill>
                  <a:srgbClr val="000000"/>
                </a:solidFill>
              </a:rPr>
              <a:t>기본데이타를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48944" y="908720"/>
            <a:ext cx="5010323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사각형 설명선 7"/>
          <p:cNvSpPr/>
          <p:nvPr/>
        </p:nvSpPr>
        <p:spPr>
          <a:xfrm>
            <a:off x="2288704" y="4221088"/>
            <a:ext cx="1080120" cy="1296144"/>
          </a:xfrm>
          <a:prstGeom prst="wedgeRectCallout">
            <a:avLst>
              <a:gd name="adj1" fmla="val 163937"/>
              <a:gd name="adj2" fmla="val 42576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기본단위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자재내역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총 중량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환산단위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4592960" y="4365104"/>
            <a:ext cx="4248472" cy="64807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592960" y="5229200"/>
            <a:ext cx="4248472" cy="64807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2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파트너 고유 데이터를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76936" y="836712"/>
            <a:ext cx="5040560" cy="5616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사각형 설명선 6"/>
          <p:cNvSpPr/>
          <p:nvPr/>
        </p:nvSpPr>
        <p:spPr>
          <a:xfrm>
            <a:off x="4953000" y="5301208"/>
            <a:ext cx="3168352" cy="360040"/>
          </a:xfrm>
          <a:prstGeom prst="wedgeRectCallout">
            <a:avLst>
              <a:gd name="adj1" fmla="val -6590"/>
              <a:gd name="adj2" fmla="val -53591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고객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자재명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바이어명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592960" y="2780928"/>
            <a:ext cx="4248472" cy="79208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분류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88904" y="908720"/>
            <a:ext cx="5328592" cy="5328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사각형 설명선 6"/>
          <p:cNvSpPr/>
          <p:nvPr/>
        </p:nvSpPr>
        <p:spPr>
          <a:xfrm>
            <a:off x="4376936" y="4293096"/>
            <a:ext cx="1152128" cy="360040"/>
          </a:xfrm>
          <a:prstGeom prst="wedgeRectCallout">
            <a:avLst>
              <a:gd name="adj1" fmla="val -3474"/>
              <a:gd name="adj2" fmla="val -471529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smtClean="0">
                <a:solidFill>
                  <a:schemeClr val="tx1"/>
                </a:solidFill>
              </a:rPr>
              <a:t>HS</a:t>
            </a:r>
            <a:r>
              <a:rPr lang="ko-KR" altLang="en-US" sz="1200" dirty="0" smtClean="0">
                <a:solidFill>
                  <a:schemeClr val="tx1"/>
                </a:solidFill>
              </a:rPr>
              <a:t>코드</a:t>
            </a:r>
          </a:p>
        </p:txBody>
      </p:sp>
      <p:sp>
        <p:nvSpPr>
          <p:cNvPr id="8" name="사각형 설명선 7"/>
          <p:cNvSpPr/>
          <p:nvPr/>
        </p:nvSpPr>
        <p:spPr>
          <a:xfrm>
            <a:off x="5745088" y="1556792"/>
            <a:ext cx="2592288" cy="504056"/>
          </a:xfrm>
          <a:prstGeom prst="wedgeRectCallout">
            <a:avLst>
              <a:gd name="adj1" fmla="val -64687"/>
              <a:gd name="adj2" fmla="val -4125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긴급시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HS</a:t>
            </a:r>
            <a:r>
              <a:rPr lang="ko-KR" altLang="en-US" sz="1200" dirty="0" smtClean="0">
                <a:solidFill>
                  <a:schemeClr val="tx1"/>
                </a:solidFill>
              </a:rPr>
              <a:t>코드 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dirty="0" err="1" smtClean="0">
                <a:solidFill>
                  <a:schemeClr val="tx1"/>
                </a:solidFill>
              </a:rPr>
              <a:t>수정후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맵핑</a:t>
            </a:r>
            <a:r>
              <a:rPr lang="ko-KR" altLang="en-US" sz="1200" dirty="0" smtClean="0">
                <a:solidFill>
                  <a:schemeClr val="tx1"/>
                </a:solidFill>
              </a:rPr>
              <a:t> 가능</a:t>
            </a:r>
          </a:p>
        </p:txBody>
      </p:sp>
      <p:sp>
        <p:nvSpPr>
          <p:cNvPr id="10" name="직사각형 9"/>
          <p:cNvSpPr/>
          <p:nvPr/>
        </p:nvSpPr>
        <p:spPr>
          <a:xfrm>
            <a:off x="4376936" y="2564904"/>
            <a:ext cx="1080120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4953000" y="134076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025008" y="1700808"/>
            <a:ext cx="360040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37176" y="3140968"/>
            <a:ext cx="1368152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Oval 6"/>
          <p:cNvSpPr>
            <a:spLocks noChangeArrowheads="1"/>
          </p:cNvSpPr>
          <p:nvPr/>
        </p:nvSpPr>
        <p:spPr bwMode="auto">
          <a:xfrm>
            <a:off x="7905328" y="278092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특혜관세를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8" y="980728"/>
            <a:ext cx="6408712" cy="3744416"/>
          </a:xfrm>
          <a:prstGeom prst="rect">
            <a:avLst/>
          </a:prstGeom>
          <a:noFill/>
          <a:ln w="25400">
            <a:noFill/>
            <a:prstDash val="sysDash"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7329264" y="2564904"/>
            <a:ext cx="1008112" cy="19442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사각형 설명선 15"/>
          <p:cNvSpPr/>
          <p:nvPr/>
        </p:nvSpPr>
        <p:spPr>
          <a:xfrm>
            <a:off x="4592960" y="5085184"/>
            <a:ext cx="4248472" cy="936104"/>
          </a:xfrm>
          <a:prstGeom prst="wedgeRectCallout">
            <a:avLst>
              <a:gd name="adj1" fmla="val 26933"/>
              <a:gd name="adj2" fmla="val -10592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999999999999999- : 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역내산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73,470 :  </a:t>
            </a:r>
            <a:r>
              <a:rPr lang="ko-KR" altLang="en-US" sz="1200" dirty="0" smtClean="0">
                <a:solidFill>
                  <a:schemeClr val="tx1"/>
                </a:solidFill>
              </a:rPr>
              <a:t>제품 판매가격이 </a:t>
            </a:r>
            <a:r>
              <a:rPr lang="en-US" altLang="ko-KR" sz="1200" dirty="0" smtClean="0">
                <a:solidFill>
                  <a:schemeClr val="tx1"/>
                </a:solidFill>
              </a:rPr>
              <a:t>73,470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이상시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역내산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            제품 판매가격이 </a:t>
            </a:r>
            <a:r>
              <a:rPr lang="en-US" altLang="ko-KR" sz="1200" dirty="0" smtClean="0">
                <a:solidFill>
                  <a:schemeClr val="tx1"/>
                </a:solidFill>
              </a:rPr>
              <a:t>73,470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미만시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역외산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불충족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160912" y="1772816"/>
            <a:ext cx="432048" cy="288032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사각형 설명선 12"/>
          <p:cNvSpPr/>
          <p:nvPr/>
        </p:nvSpPr>
        <p:spPr>
          <a:xfrm>
            <a:off x="5601072" y="1700808"/>
            <a:ext cx="2520280" cy="432048"/>
          </a:xfrm>
          <a:prstGeom prst="wedgeRectCallout">
            <a:avLst>
              <a:gd name="adj1" fmla="val -90809"/>
              <a:gd name="adj2" fmla="val -204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err="1" smtClean="0">
                <a:solidFill>
                  <a:schemeClr val="tx1"/>
                </a:solidFill>
              </a:rPr>
              <a:t>오류분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수정시</a:t>
            </a:r>
            <a:r>
              <a:rPr lang="ko-KR" altLang="en-US" sz="1200" dirty="0" smtClean="0">
                <a:solidFill>
                  <a:schemeClr val="tx1"/>
                </a:solidFill>
              </a:rPr>
              <a:t> 제한적 사용</a:t>
            </a:r>
            <a:endParaRPr lang="en-US" altLang="ko-KR" sz="1200" dirty="0" smtClean="0">
              <a:solidFill>
                <a:schemeClr val="tx1"/>
              </a:solidFill>
            </a:endParaRPr>
          </a:p>
        </p:txBody>
      </p:sp>
      <p:sp>
        <p:nvSpPr>
          <p:cNvPr id="17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8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가격 및 값을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84848" y="908720"/>
            <a:ext cx="5998244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사각형 설명선 6"/>
          <p:cNvSpPr/>
          <p:nvPr/>
        </p:nvSpPr>
        <p:spPr>
          <a:xfrm>
            <a:off x="5169024" y="4869160"/>
            <a:ext cx="3384376" cy="360040"/>
          </a:xfrm>
          <a:prstGeom prst="wedgeRectCallout">
            <a:avLst>
              <a:gd name="adj1" fmla="val -11412"/>
              <a:gd name="adj2" fmla="val -409141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dirty="0" smtClean="0">
                <a:solidFill>
                  <a:schemeClr val="tx1"/>
                </a:solidFill>
              </a:rPr>
              <a:t>제품에 대한 플랜트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단위별</a:t>
            </a:r>
            <a:r>
              <a:rPr lang="ko-KR" altLang="en-US" sz="1200" dirty="0" smtClean="0">
                <a:solidFill>
                  <a:schemeClr val="tx1"/>
                </a:solidFill>
              </a:rPr>
              <a:t> 가격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3800872" y="2852936"/>
            <a:ext cx="5544616" cy="72008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제품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조달을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2920" y="836712"/>
            <a:ext cx="5289401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사각형 설명선 6"/>
          <p:cNvSpPr/>
          <p:nvPr/>
        </p:nvSpPr>
        <p:spPr>
          <a:xfrm>
            <a:off x="4953000" y="4581128"/>
            <a:ext cx="3024336" cy="648072"/>
          </a:xfrm>
          <a:prstGeom prst="wedgeRectCallout">
            <a:avLst>
              <a:gd name="adj1" fmla="val -11923"/>
              <a:gd name="adj2" fmla="val -24073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조달 지시자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marL="92075" indent="-92075" algn="ctr"/>
            <a:r>
              <a:rPr lang="ko-KR" altLang="en-US" sz="1200" b="1" dirty="0" smtClean="0">
                <a:solidFill>
                  <a:schemeClr val="tx1"/>
                </a:solidFill>
              </a:rPr>
              <a:t>내부생산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제품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,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외부생산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자재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4448944" y="2636912"/>
            <a:ext cx="3024336" cy="72008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1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 </a:t>
            </a:r>
            <a:r>
              <a:rPr lang="ko-KR" altLang="en-US" dirty="0" smtClean="0">
                <a:solidFill>
                  <a:srgbClr val="000000"/>
                </a:solidFill>
              </a:rPr>
              <a:t>라인을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특혜관세 규칙조회를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규칙 조회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err="1" smtClean="0"/>
              <a:t>참조후</a:t>
            </a:r>
            <a:r>
              <a:rPr lang="ko-KR" altLang="en-US" dirty="0" smtClean="0"/>
              <a:t> </a:t>
            </a:r>
            <a:r>
              <a:rPr lang="en-US" altLang="ko-KR" dirty="0" smtClean="0"/>
              <a:t>X </a:t>
            </a:r>
            <a:r>
              <a:rPr lang="ko-KR" altLang="en-US" dirty="0" smtClean="0">
                <a:solidFill>
                  <a:srgbClr val="000000"/>
                </a:solidFill>
              </a:rPr>
              <a:t>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152800" y="1007617"/>
            <a:ext cx="6552728" cy="5373711"/>
          </a:xfrm>
        </p:spPr>
      </p:pic>
      <p:sp>
        <p:nvSpPr>
          <p:cNvPr id="6" name="직사각형 5"/>
          <p:cNvSpPr/>
          <p:nvPr/>
        </p:nvSpPr>
        <p:spPr>
          <a:xfrm>
            <a:off x="4232920" y="1844824"/>
            <a:ext cx="2304256" cy="72008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969224" y="4005064"/>
            <a:ext cx="288032" cy="50405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사각형 설명선 7"/>
          <p:cNvSpPr/>
          <p:nvPr/>
        </p:nvSpPr>
        <p:spPr>
          <a:xfrm>
            <a:off x="4592960" y="2924944"/>
            <a:ext cx="1872208" cy="648072"/>
          </a:xfrm>
          <a:prstGeom prst="wedgeRectCallout">
            <a:avLst>
              <a:gd name="adj1" fmla="val 74635"/>
              <a:gd name="adj2" fmla="val 96988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XXXX_CTH(4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XXXXXX_CTSH(6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사각형 설명선 8"/>
          <p:cNvSpPr/>
          <p:nvPr/>
        </p:nvSpPr>
        <p:spPr>
          <a:xfrm>
            <a:off x="344488" y="2348880"/>
            <a:ext cx="2808312" cy="1008112"/>
          </a:xfrm>
          <a:prstGeom prst="wedgeRectCallout">
            <a:avLst>
              <a:gd name="adj1" fmla="val 88155"/>
              <a:gd name="adj2" fmla="val -60574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CTH or MC50% (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CTH (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MC50 (</a:t>
            </a:r>
            <a:r>
              <a:rPr lang="ko-KR" altLang="en-US" sz="1200" dirty="0" smtClean="0">
                <a:solidFill>
                  <a:schemeClr val="tx1"/>
                </a:solidFill>
              </a:rPr>
              <a:t>판매가 </a:t>
            </a:r>
            <a:r>
              <a:rPr lang="en-US" altLang="ko-KR" sz="1200" dirty="0" smtClean="0">
                <a:solidFill>
                  <a:schemeClr val="tx1"/>
                </a:solidFill>
              </a:rPr>
              <a:t>48,553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이상시</a:t>
            </a:r>
            <a:r>
              <a:rPr lang="ko-KR" altLang="en-US" sz="1200" dirty="0" smtClean="0">
                <a:solidFill>
                  <a:schemeClr val="tx1"/>
                </a:solidFill>
              </a:rPr>
              <a:t> 충족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ko-KR" altLang="en-US" sz="1200" b="1" dirty="0" smtClean="0">
                <a:solidFill>
                  <a:schemeClr val="tx1"/>
                </a:solidFill>
              </a:rPr>
              <a:t>결과 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: Or 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조건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(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충족</a:t>
            </a:r>
            <a:r>
              <a:rPr lang="en-US" altLang="ko-KR" sz="1200" b="1" dirty="0" smtClean="0">
                <a:solidFill>
                  <a:schemeClr val="tx1"/>
                </a:solidFill>
              </a:rPr>
              <a:t>)</a:t>
            </a:r>
            <a:r>
              <a:rPr lang="ko-KR" altLang="en-US" sz="1200" b="1" dirty="0" smtClean="0">
                <a:solidFill>
                  <a:schemeClr val="tx1"/>
                </a:solidFill>
              </a:rPr>
              <a:t> </a:t>
            </a:r>
            <a:endParaRPr lang="en-US" altLang="ko-KR" sz="1200" b="1" dirty="0" smtClean="0">
              <a:solidFill>
                <a:schemeClr val="tx1"/>
              </a:solidFill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40832" y="4797152"/>
            <a:ext cx="2664296" cy="936104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  <a:miter lim="800000"/>
            <a:headEnd/>
            <a:tailEnd/>
          </a:ln>
        </p:spPr>
      </p:pic>
      <p:sp>
        <p:nvSpPr>
          <p:cNvPr id="11" name="사각형 설명선 10"/>
          <p:cNvSpPr/>
          <p:nvPr/>
        </p:nvSpPr>
        <p:spPr>
          <a:xfrm>
            <a:off x="344488" y="4365104"/>
            <a:ext cx="2880320" cy="792088"/>
          </a:xfrm>
          <a:prstGeom prst="wedgeRectCallout">
            <a:avLst>
              <a:gd name="adj1" fmla="val 57773"/>
              <a:gd name="adj2" fmla="val 663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미소기준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잔존가액</a:t>
            </a:r>
            <a:r>
              <a:rPr lang="en-US" altLang="ko-KR" sz="1200" dirty="0" smtClean="0">
                <a:solidFill>
                  <a:schemeClr val="tx1"/>
                </a:solidFill>
              </a:rPr>
              <a:t>(8507,CTH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자재류</a:t>
            </a:r>
            <a:r>
              <a:rPr lang="ko-KR" altLang="en-US" sz="1200" dirty="0" smtClean="0">
                <a:solidFill>
                  <a:schemeClr val="tx1"/>
                </a:solidFill>
              </a:rPr>
              <a:t> 합계</a:t>
            </a:r>
            <a:r>
              <a:rPr lang="en-US" altLang="ko-KR" sz="1200" dirty="0" smtClean="0">
                <a:solidFill>
                  <a:schemeClr val="tx1"/>
                </a:solidFill>
              </a:rPr>
              <a:t>),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기준값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: 28860</a:t>
            </a:r>
            <a:r>
              <a:rPr lang="ko-KR" altLang="en-US" sz="1200" dirty="0" smtClean="0">
                <a:solidFill>
                  <a:schemeClr val="tx1"/>
                </a:solidFill>
              </a:rPr>
              <a:t>원</a:t>
            </a:r>
            <a:r>
              <a:rPr lang="en-US" altLang="ko-KR" sz="1200" dirty="0" smtClean="0">
                <a:solidFill>
                  <a:schemeClr val="tx1"/>
                </a:solidFill>
              </a:rPr>
              <a:t>×10% = 2886</a:t>
            </a:r>
            <a:r>
              <a:rPr lang="ko-KR" altLang="en-US" sz="1200" dirty="0" smtClean="0">
                <a:solidFill>
                  <a:schemeClr val="tx1"/>
                </a:solidFill>
              </a:rPr>
              <a:t>원</a:t>
            </a:r>
            <a:r>
              <a:rPr lang="en-US" altLang="ko-KR" sz="12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endParaRPr lang="en-US" altLang="ko-KR" sz="1200" dirty="0" smtClean="0">
              <a:solidFill>
                <a:schemeClr val="tx1"/>
              </a:solidFill>
            </a:endParaRPr>
          </a:p>
        </p:txBody>
      </p:sp>
      <p:sp>
        <p:nvSpPr>
          <p:cNvPr id="13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14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2" name="사각형 설명선 11"/>
          <p:cNvSpPr/>
          <p:nvPr/>
        </p:nvSpPr>
        <p:spPr>
          <a:xfrm>
            <a:off x="344488" y="5301208"/>
            <a:ext cx="2592288" cy="648072"/>
          </a:xfrm>
          <a:prstGeom prst="wedgeRectCallout">
            <a:avLst>
              <a:gd name="adj1" fmla="val 67833"/>
              <a:gd name="adj2" fmla="val -2622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200" dirty="0" smtClean="0">
                <a:solidFill>
                  <a:schemeClr val="tx1"/>
                </a:solidFill>
              </a:rPr>
              <a:t>RVC :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임계값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기준값</a:t>
            </a:r>
            <a:r>
              <a:rPr lang="en-US" altLang="ko-KR" sz="1200" dirty="0" smtClean="0">
                <a:solidFill>
                  <a:schemeClr val="tx1"/>
                </a:solidFill>
              </a:rPr>
              <a:t>×1.5)</a:t>
            </a: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24,756</a:t>
            </a:r>
            <a:r>
              <a:rPr lang="ko-KR" altLang="en-US" sz="1200" dirty="0" smtClean="0">
                <a:solidFill>
                  <a:schemeClr val="tx1"/>
                </a:solidFill>
              </a:rPr>
              <a:t>원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자재류의</a:t>
            </a:r>
            <a:r>
              <a:rPr lang="ko-KR" altLang="en-US" sz="1200" dirty="0" smtClean="0">
                <a:solidFill>
                  <a:schemeClr val="tx1"/>
                </a:solidFill>
              </a:rPr>
              <a:t> 원산지 금액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24,756</a:t>
            </a:r>
            <a:r>
              <a:rPr lang="ko-KR" altLang="en-US" sz="1200" dirty="0" smtClean="0">
                <a:solidFill>
                  <a:schemeClr val="tx1"/>
                </a:solidFill>
              </a:rPr>
              <a:t>원</a:t>
            </a:r>
            <a:r>
              <a:rPr lang="en-US" altLang="ko-KR" sz="1200" dirty="0" smtClean="0">
                <a:solidFill>
                  <a:schemeClr val="tx1"/>
                </a:solidFill>
              </a:rPr>
              <a:t> × 1.5(50%) = 49,513</a:t>
            </a:r>
            <a:r>
              <a:rPr lang="ko-KR" altLang="en-US" sz="1200" dirty="0" smtClean="0">
                <a:solidFill>
                  <a:schemeClr val="tx1"/>
                </a:solidFill>
              </a:rPr>
              <a:t>원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495300" y="863599"/>
            <a:ext cx="2625090" cy="5281612"/>
          </a:xfrm>
        </p:spPr>
        <p:txBody>
          <a:bodyPr/>
          <a:lstStyle/>
          <a:p>
            <a:r>
              <a:rPr lang="ko-KR" altLang="en-US" dirty="0" smtClean="0">
                <a:solidFill>
                  <a:srgbClr val="000000"/>
                </a:solidFill>
              </a:rPr>
              <a:t>특혜 관세 결정 </a:t>
            </a:r>
            <a:r>
              <a:rPr lang="en-US" altLang="ko-KR" dirty="0" smtClean="0">
                <a:solidFill>
                  <a:srgbClr val="000000"/>
                </a:solidFill>
              </a:rPr>
              <a:t>- </a:t>
            </a:r>
            <a:r>
              <a:rPr lang="ko-KR" altLang="en-US" dirty="0" smtClean="0">
                <a:solidFill>
                  <a:srgbClr val="000000"/>
                </a:solidFill>
              </a:rPr>
              <a:t>로그</a:t>
            </a:r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>
                <a:solidFill>
                  <a:srgbClr val="000000"/>
                </a:solidFill>
              </a:rPr>
              <a:t>라인을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" name="클립 아트 개체 틀 4" descr="imb_.bmp"/>
          <p:cNvPicPr>
            <a:picLocks noGrp="1"/>
          </p:cNvPicPr>
          <p:nvPr>
            <p:ph type="clipArt"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285490" y="863601"/>
            <a:ext cx="6125210" cy="3268741"/>
          </a:xfrm>
        </p:spPr>
      </p:pic>
      <p:sp>
        <p:nvSpPr>
          <p:cNvPr id="6" name="사각형 설명선 5"/>
          <p:cNvSpPr/>
          <p:nvPr/>
        </p:nvSpPr>
        <p:spPr>
          <a:xfrm>
            <a:off x="3296816" y="4437112"/>
            <a:ext cx="6120680" cy="1224136"/>
          </a:xfrm>
          <a:prstGeom prst="wedgeRectCallout">
            <a:avLst>
              <a:gd name="adj1" fmla="val 20942"/>
              <a:gd name="adj2" fmla="val -99373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1. </a:t>
            </a:r>
            <a:r>
              <a:rPr lang="ko-KR" altLang="en-US" sz="1200" dirty="0" smtClean="0">
                <a:solidFill>
                  <a:schemeClr val="tx1"/>
                </a:solidFill>
              </a:rPr>
              <a:t>녹색 부분</a:t>
            </a:r>
            <a:r>
              <a:rPr lang="en-US" altLang="ko-KR" sz="1200" dirty="0" smtClean="0">
                <a:solidFill>
                  <a:schemeClr val="tx1"/>
                </a:solidFill>
              </a:rPr>
              <a:t>_</a:t>
            </a:r>
            <a:r>
              <a:rPr lang="ko-KR" altLang="en-US" sz="1200" dirty="0" smtClean="0">
                <a:solidFill>
                  <a:schemeClr val="tx1"/>
                </a:solidFill>
              </a:rPr>
              <a:t> 원산지 확인서 수취</a:t>
            </a:r>
            <a:r>
              <a:rPr lang="en-US" altLang="ko-KR" sz="1200" dirty="0" smtClean="0">
                <a:solidFill>
                  <a:schemeClr val="tx1"/>
                </a:solidFill>
              </a:rPr>
              <a:t>, </a:t>
            </a:r>
            <a:r>
              <a:rPr lang="ko-KR" altLang="en-US" sz="1200" dirty="0" smtClean="0">
                <a:solidFill>
                  <a:schemeClr val="tx1"/>
                </a:solidFill>
              </a:rPr>
              <a:t> 적색부분</a:t>
            </a:r>
            <a:r>
              <a:rPr lang="en-US" altLang="ko-KR" sz="1200" dirty="0" smtClean="0">
                <a:solidFill>
                  <a:schemeClr val="tx1"/>
                </a:solidFill>
              </a:rPr>
              <a:t>_</a:t>
            </a:r>
            <a:r>
              <a:rPr lang="ko-KR" altLang="en-US" sz="1200" dirty="0" smtClean="0">
                <a:solidFill>
                  <a:schemeClr val="tx1"/>
                </a:solidFill>
              </a:rPr>
              <a:t>원산지 확인서 미 수취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▶ 제품 하위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자재중</a:t>
            </a:r>
            <a:r>
              <a:rPr lang="ko-KR" altLang="en-US" sz="1200" dirty="0" smtClean="0">
                <a:solidFill>
                  <a:schemeClr val="tx1"/>
                </a:solidFill>
              </a:rPr>
              <a:t>  </a:t>
            </a:r>
            <a:r>
              <a:rPr lang="en-US" altLang="ko-KR" sz="1200" dirty="0" smtClean="0">
                <a:solidFill>
                  <a:schemeClr val="tx1"/>
                </a:solidFill>
              </a:rPr>
              <a:t>HS</a:t>
            </a:r>
            <a:r>
              <a:rPr lang="ko-KR" altLang="en-US" sz="1200" dirty="0" smtClean="0">
                <a:solidFill>
                  <a:schemeClr val="tx1"/>
                </a:solidFill>
              </a:rPr>
              <a:t>코드</a:t>
            </a:r>
            <a:r>
              <a:rPr lang="en-US" altLang="ko-KR" sz="1200" dirty="0" smtClean="0">
                <a:solidFill>
                  <a:schemeClr val="tx1"/>
                </a:solidFill>
              </a:rPr>
              <a:t> 4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단위가 같은 자재에 대해서 원산지 확인서 수취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en-US" altLang="ko-KR" sz="1200" dirty="0" smtClean="0">
                <a:solidFill>
                  <a:schemeClr val="tx1"/>
                </a:solidFill>
              </a:rPr>
              <a:t>2. 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세번변경</a:t>
            </a:r>
            <a:r>
              <a:rPr lang="ko-KR" altLang="en-US" sz="1200" dirty="0" smtClean="0">
                <a:solidFill>
                  <a:schemeClr val="tx1"/>
                </a:solidFill>
              </a:rPr>
              <a:t> 기준에서 미소기준 조건 </a:t>
            </a:r>
            <a:r>
              <a:rPr lang="en-US" altLang="ko-KR" sz="1200" dirty="0" smtClean="0">
                <a:solidFill>
                  <a:schemeClr val="tx1"/>
                </a:solidFill>
              </a:rPr>
              <a:t>: </a:t>
            </a:r>
            <a:r>
              <a:rPr lang="ko-KR" altLang="en-US" sz="1200" dirty="0" smtClean="0">
                <a:solidFill>
                  <a:schemeClr val="tx1"/>
                </a:solidFill>
              </a:rPr>
              <a:t> 칠레</a:t>
            </a:r>
            <a:r>
              <a:rPr lang="en-US" altLang="ko-KR" sz="1200" dirty="0" smtClean="0">
                <a:solidFill>
                  <a:schemeClr val="tx1"/>
                </a:solidFill>
              </a:rPr>
              <a:t>(8%),</a:t>
            </a:r>
            <a:r>
              <a:rPr lang="ko-KR" altLang="en-US" sz="1200" dirty="0" smtClean="0">
                <a:solidFill>
                  <a:schemeClr val="tx1"/>
                </a:solidFill>
              </a:rPr>
              <a:t>기타 협정</a:t>
            </a:r>
            <a:r>
              <a:rPr lang="en-US" altLang="ko-KR" sz="1200" dirty="0" smtClean="0">
                <a:solidFill>
                  <a:schemeClr val="tx1"/>
                </a:solidFill>
              </a:rPr>
              <a:t>(10%)</a:t>
            </a: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▶</a:t>
            </a:r>
            <a:r>
              <a:rPr lang="en-US" altLang="ko-KR" sz="1200" dirty="0" smtClean="0">
                <a:solidFill>
                  <a:schemeClr val="tx1"/>
                </a:solidFill>
              </a:rPr>
              <a:t>4</a:t>
            </a:r>
            <a:r>
              <a:rPr lang="ko-KR" altLang="en-US" sz="1200" dirty="0" smtClean="0">
                <a:solidFill>
                  <a:schemeClr val="tx1"/>
                </a:solidFill>
              </a:rPr>
              <a:t>단위가 동일</a:t>
            </a:r>
            <a:r>
              <a:rPr lang="en-US" altLang="ko-KR" sz="1200" dirty="0" smtClean="0">
                <a:solidFill>
                  <a:schemeClr val="tx1"/>
                </a:solidFill>
              </a:rPr>
              <a:t>(</a:t>
            </a:r>
            <a:r>
              <a:rPr lang="ko-KR" altLang="en-US" sz="1200" dirty="0" smtClean="0">
                <a:solidFill>
                  <a:schemeClr val="tx1"/>
                </a:solidFill>
              </a:rPr>
              <a:t>자재</a:t>
            </a:r>
            <a:r>
              <a:rPr lang="en-US" altLang="ko-KR" sz="1200" dirty="0" smtClean="0">
                <a:solidFill>
                  <a:schemeClr val="tx1"/>
                </a:solidFill>
              </a:rPr>
              <a:t>=</a:t>
            </a:r>
            <a:r>
              <a:rPr lang="ko-KR" altLang="en-US" sz="1200" dirty="0" smtClean="0">
                <a:solidFill>
                  <a:schemeClr val="tx1"/>
                </a:solidFill>
              </a:rPr>
              <a:t>제품</a:t>
            </a:r>
            <a:r>
              <a:rPr lang="en-US" altLang="ko-KR" sz="1200" dirty="0" smtClean="0">
                <a:solidFill>
                  <a:schemeClr val="tx1"/>
                </a:solidFill>
              </a:rPr>
              <a:t>)  : </a:t>
            </a:r>
            <a:r>
              <a:rPr lang="ko-KR" altLang="en-US" sz="1200" dirty="0" smtClean="0">
                <a:solidFill>
                  <a:schemeClr val="tx1"/>
                </a:solidFill>
              </a:rPr>
              <a:t> </a:t>
            </a:r>
            <a:r>
              <a:rPr lang="en-US" altLang="ko-KR" sz="1200" dirty="0" smtClean="0">
                <a:solidFill>
                  <a:schemeClr val="tx1"/>
                </a:solidFill>
              </a:rPr>
              <a:t>8%~10% </a:t>
            </a:r>
            <a:r>
              <a:rPr lang="ko-KR" altLang="en-US" sz="1200" dirty="0" smtClean="0">
                <a:solidFill>
                  <a:schemeClr val="tx1"/>
                </a:solidFill>
              </a:rPr>
              <a:t>원산지 확인서를 수취하지 않아도 </a:t>
            </a:r>
            <a:r>
              <a:rPr lang="en-US" altLang="ko-KR" sz="1200" dirty="0" smtClean="0">
                <a:solidFill>
                  <a:schemeClr val="tx1"/>
                </a:solidFill>
              </a:rPr>
              <a:t>CTH </a:t>
            </a:r>
            <a:r>
              <a:rPr lang="ko-KR" altLang="en-US" sz="1200" dirty="0" smtClean="0">
                <a:solidFill>
                  <a:schemeClr val="tx1"/>
                </a:solidFill>
              </a:rPr>
              <a:t>충족</a:t>
            </a:r>
            <a:endParaRPr lang="en-US" altLang="ko-KR" sz="12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200" dirty="0" smtClean="0">
                <a:solidFill>
                  <a:schemeClr val="tx1"/>
                </a:solidFill>
              </a:rPr>
              <a:t>▶</a:t>
            </a:r>
            <a:r>
              <a:rPr lang="en-US" altLang="ko-KR" sz="1200" dirty="0" smtClean="0">
                <a:solidFill>
                  <a:schemeClr val="tx1"/>
                </a:solidFill>
              </a:rPr>
              <a:t>Battery</a:t>
            </a:r>
            <a:r>
              <a:rPr lang="ko-KR" altLang="en-US" sz="1200" dirty="0" smtClean="0">
                <a:solidFill>
                  <a:schemeClr val="tx1"/>
                </a:solidFill>
              </a:rPr>
              <a:t>의 부분품</a:t>
            </a:r>
            <a:r>
              <a:rPr lang="en-US" altLang="ko-KR" sz="1200" dirty="0" smtClean="0">
                <a:solidFill>
                  <a:schemeClr val="tx1"/>
                </a:solidFill>
              </a:rPr>
              <a:t>_</a:t>
            </a:r>
            <a:r>
              <a:rPr lang="ko-KR" altLang="en-US" sz="1200" dirty="0" smtClean="0">
                <a:solidFill>
                  <a:schemeClr val="tx1"/>
                </a:solidFill>
              </a:rPr>
              <a:t>전조</a:t>
            </a:r>
            <a:r>
              <a:rPr lang="en-US" altLang="ko-KR" sz="1200" dirty="0" smtClean="0">
                <a:solidFill>
                  <a:schemeClr val="tx1"/>
                </a:solidFill>
              </a:rPr>
              <a:t>,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카바</a:t>
            </a:r>
            <a:r>
              <a:rPr lang="en-US" altLang="ko-KR" sz="1200" dirty="0" smtClean="0">
                <a:solidFill>
                  <a:schemeClr val="tx1"/>
                </a:solidFill>
              </a:rPr>
              <a:t>,</a:t>
            </a:r>
            <a:r>
              <a:rPr lang="ko-KR" altLang="en-US" sz="1200" dirty="0" err="1" smtClean="0">
                <a:solidFill>
                  <a:schemeClr val="tx1"/>
                </a:solidFill>
              </a:rPr>
              <a:t>격리판</a:t>
            </a: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실행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37176" y="2276872"/>
            <a:ext cx="2088232" cy="1584176"/>
          </a:xfrm>
          <a:prstGeom prst="rect">
            <a:avLst/>
          </a:prstGeom>
          <a:noFill/>
          <a:ln w="28575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1. </a:t>
            </a:r>
            <a:r>
              <a:rPr lang="ko-KR" altLang="en-US" dirty="0" smtClean="0">
                <a:solidFill>
                  <a:srgbClr val="000000"/>
                </a:solidFill>
              </a:rPr>
              <a:t>원산지 판정용 </a:t>
            </a:r>
            <a:r>
              <a:rPr lang="ko-KR" altLang="en-US" dirty="0" err="1" smtClean="0">
                <a:solidFill>
                  <a:srgbClr val="000000"/>
                </a:solidFill>
              </a:rPr>
              <a:t>임계값</a:t>
            </a:r>
            <a:r>
              <a:rPr lang="ko-KR" altLang="en-US" dirty="0" smtClean="0">
                <a:solidFill>
                  <a:srgbClr val="000000"/>
                </a:solidFill>
              </a:rPr>
              <a:t> 계산 실행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:FTA71</a:t>
            </a:r>
            <a:endParaRPr lang="ko-KR" alt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solidFill>
                  <a:srgbClr val="000000"/>
                </a:solidFill>
              </a:rPr>
              <a:t>제품 </a:t>
            </a:r>
            <a:r>
              <a:rPr lang="en-US" altLang="ko-KR" dirty="0" smtClean="0">
                <a:solidFill>
                  <a:srgbClr val="000000"/>
                </a:solidFill>
              </a:rPr>
              <a:t>BOM </a:t>
            </a:r>
            <a:r>
              <a:rPr lang="ko-KR" altLang="en-US" dirty="0" smtClean="0">
                <a:solidFill>
                  <a:srgbClr val="000000"/>
                </a:solidFill>
              </a:rPr>
              <a:t>계산로그 조회</a:t>
            </a:r>
            <a:r>
              <a:rPr lang="en-US" altLang="ko-KR" dirty="0" smtClean="0">
                <a:solidFill>
                  <a:srgbClr val="000000"/>
                </a:solidFill>
              </a:rPr>
              <a:t>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:GTS_FTA72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BOM </a:t>
            </a:r>
            <a:r>
              <a:rPr lang="ko-KR" altLang="en-US" dirty="0" smtClean="0"/>
              <a:t>계산로그 조회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</a:t>
            </a:r>
            <a:r>
              <a:rPr lang="ko-KR" altLang="en-US" dirty="0" smtClean="0"/>
              <a:t> 제품 </a:t>
            </a:r>
            <a:r>
              <a:rPr lang="en-US" altLang="ko-KR" dirty="0" smtClean="0"/>
              <a:t>BOM </a:t>
            </a:r>
            <a:r>
              <a:rPr lang="ko-KR" altLang="en-US" dirty="0" smtClean="0"/>
              <a:t>계산로그 조회를</a:t>
            </a:r>
            <a:r>
              <a:rPr lang="en-US" altLang="ko-KR" dirty="0" smtClean="0">
                <a:solidFill>
                  <a:srgbClr val="000000"/>
                </a:solidFill>
              </a:rPr>
              <a:t> </a:t>
            </a:r>
            <a:r>
              <a:rPr lang="ko-KR" altLang="en-US" dirty="0" smtClean="0">
                <a:solidFill>
                  <a:srgbClr val="000000"/>
                </a:solidFill>
              </a:rPr>
              <a:t>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8824" y="908720"/>
            <a:ext cx="608255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3728864" y="2060848"/>
            <a:ext cx="1080120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solidFill>
                  <a:srgbClr val="000000"/>
                </a:solidFill>
              </a:rPr>
              <a:t>제품 </a:t>
            </a:r>
            <a:r>
              <a:rPr lang="en-US" altLang="ko-KR" dirty="0" smtClean="0">
                <a:solidFill>
                  <a:srgbClr val="000000"/>
                </a:solidFill>
              </a:rPr>
              <a:t>BOM </a:t>
            </a:r>
            <a:r>
              <a:rPr lang="ko-KR" altLang="en-US" dirty="0" smtClean="0">
                <a:solidFill>
                  <a:srgbClr val="000000"/>
                </a:solidFill>
              </a:rPr>
              <a:t>계산로그 조회</a:t>
            </a:r>
            <a:r>
              <a:rPr lang="en-US" altLang="ko-KR" dirty="0" smtClean="0">
                <a:solidFill>
                  <a:srgbClr val="000000"/>
                </a:solidFill>
              </a:rPr>
              <a:t>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:GTS_FTA72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BOM </a:t>
            </a:r>
            <a:r>
              <a:rPr lang="ko-KR" altLang="en-US" dirty="0" smtClean="0"/>
              <a:t>계산로그 조회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ko-KR" altLang="en-US" dirty="0" smtClean="0">
                <a:solidFill>
                  <a:srgbClr val="000000"/>
                </a:solidFill>
              </a:rPr>
              <a:t>검색기준을 입력하고 실행을 클릭하십시오</a:t>
            </a:r>
            <a:r>
              <a:rPr lang="en-US" altLang="ko-KR" dirty="0" smtClean="0">
                <a:solidFill>
                  <a:srgbClr val="000000"/>
                </a:solidFill>
              </a:rPr>
              <a:t>.</a:t>
            </a:r>
          </a:p>
          <a:p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08720"/>
            <a:ext cx="6068293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4448944" y="1628800"/>
            <a:ext cx="2016224" cy="79208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368824" y="1340768"/>
            <a:ext cx="144016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3656856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Oval 6"/>
          <p:cNvSpPr>
            <a:spLocks noChangeArrowheads="1"/>
          </p:cNvSpPr>
          <p:nvPr/>
        </p:nvSpPr>
        <p:spPr bwMode="auto">
          <a:xfrm>
            <a:off x="6321152" y="134076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4" name="모서리가 둥근 사각형 설명선 13"/>
          <p:cNvSpPr/>
          <p:nvPr/>
        </p:nvSpPr>
        <p:spPr>
          <a:xfrm>
            <a:off x="4016896" y="4509120"/>
            <a:ext cx="3744416" cy="360040"/>
          </a:xfrm>
          <a:prstGeom prst="wedgeRoundRectCallout">
            <a:avLst>
              <a:gd name="adj1" fmla="val -16828"/>
              <a:gd name="adj2" fmla="val -63547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검색 기준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</a:rPr>
              <a:t>플랜트</a:t>
            </a:r>
            <a:r>
              <a:rPr lang="en-US" altLang="ko-KR" sz="1400" dirty="0" smtClean="0">
                <a:solidFill>
                  <a:schemeClr val="tx1"/>
                </a:solidFill>
              </a:rPr>
              <a:t>,</a:t>
            </a:r>
            <a:r>
              <a:rPr lang="ko-KR" altLang="en-US" sz="1400" dirty="0" smtClean="0">
                <a:solidFill>
                  <a:schemeClr val="tx1"/>
                </a:solidFill>
              </a:rPr>
              <a:t>결정일</a:t>
            </a:r>
            <a:r>
              <a:rPr lang="en-US" altLang="ko-KR" sz="1400" dirty="0" smtClean="0">
                <a:solidFill>
                  <a:schemeClr val="tx1"/>
                </a:solidFill>
              </a:rPr>
              <a:t>,</a:t>
            </a:r>
            <a:r>
              <a:rPr lang="ko-KR" altLang="en-US" sz="1400" dirty="0" smtClean="0">
                <a:solidFill>
                  <a:schemeClr val="tx1"/>
                </a:solidFill>
              </a:rPr>
              <a:t>제품번호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2. </a:t>
            </a:r>
            <a:r>
              <a:rPr lang="ko-KR" altLang="en-US" dirty="0" smtClean="0">
                <a:solidFill>
                  <a:srgbClr val="000000"/>
                </a:solidFill>
              </a:rPr>
              <a:t>제품 </a:t>
            </a:r>
            <a:r>
              <a:rPr lang="en-US" altLang="ko-KR" dirty="0" smtClean="0">
                <a:solidFill>
                  <a:srgbClr val="000000"/>
                </a:solidFill>
              </a:rPr>
              <a:t>BOM </a:t>
            </a:r>
            <a:r>
              <a:rPr lang="ko-KR" altLang="en-US" dirty="0" smtClean="0">
                <a:solidFill>
                  <a:srgbClr val="000000"/>
                </a:solidFill>
              </a:rPr>
              <a:t>계산로그 조회</a:t>
            </a:r>
            <a:r>
              <a:rPr lang="en-US" altLang="ko-KR" dirty="0" smtClean="0">
                <a:solidFill>
                  <a:srgbClr val="000000"/>
                </a:solidFill>
              </a:rPr>
              <a:t>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:GTS_FTA72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로그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9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495300" y="863599"/>
            <a:ext cx="2625090" cy="5281612"/>
          </a:xfrm>
          <a:prstGeom prst="rect">
            <a:avLst/>
          </a:prstGeom>
        </p:spPr>
        <p:txBody>
          <a:bodyPr/>
          <a:lstStyle/>
          <a:p>
            <a:r>
              <a:rPr lang="ko-KR" altLang="en-US" dirty="0" smtClean="0"/>
              <a:t>제품 </a:t>
            </a:r>
            <a:r>
              <a:rPr lang="en-US" altLang="ko-KR" dirty="0" smtClean="0"/>
              <a:t>BOM </a:t>
            </a:r>
            <a:r>
              <a:rPr lang="ko-KR" altLang="en-US" dirty="0" smtClean="0"/>
              <a:t>계산로그 조회</a:t>
            </a:r>
            <a:endParaRPr lang="en-US" altLang="ko-KR" dirty="0" smtClean="0"/>
          </a:p>
          <a:p>
            <a:endParaRPr lang="ko-KR" altLang="en-US" dirty="0" smtClean="0">
              <a:solidFill>
                <a:srgbClr val="000000"/>
              </a:solidFill>
            </a:endParaRPr>
          </a:p>
          <a:p>
            <a:r>
              <a:rPr lang="en-US" altLang="ko-KR" dirty="0" smtClean="0">
                <a:solidFill>
                  <a:srgbClr val="000000"/>
                </a:solidFill>
              </a:rPr>
              <a:t>(1) </a:t>
            </a:r>
            <a:r>
              <a:rPr lang="ko-KR" altLang="en-US" dirty="0" smtClean="0">
                <a:solidFill>
                  <a:srgbClr val="000000"/>
                </a:solidFill>
              </a:rPr>
              <a:t>제품 </a:t>
            </a:r>
            <a:r>
              <a:rPr lang="ko-KR" altLang="en-US" dirty="0" err="1" smtClean="0">
                <a:solidFill>
                  <a:srgbClr val="000000"/>
                </a:solidFill>
              </a:rPr>
              <a:t>선택후</a:t>
            </a:r>
            <a:r>
              <a:rPr lang="ko-KR" altLang="en-US" dirty="0" smtClean="0">
                <a:solidFill>
                  <a:srgbClr val="000000"/>
                </a:solidFill>
              </a:rPr>
              <a:t> </a:t>
            </a:r>
            <a:r>
              <a:rPr lang="en-US" altLang="ko-KR" dirty="0" smtClean="0">
                <a:solidFill>
                  <a:srgbClr val="000000"/>
                </a:solidFill>
              </a:rPr>
              <a:t>(2)</a:t>
            </a:r>
            <a:r>
              <a:rPr lang="ko-KR" altLang="en-US" dirty="0" smtClean="0">
                <a:solidFill>
                  <a:srgbClr val="000000"/>
                </a:solidFill>
              </a:rPr>
              <a:t>시스템 메시지를 선택합니다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08720"/>
            <a:ext cx="6108868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3440832" y="1844824"/>
            <a:ext cx="1008112" cy="2232248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520952" y="1916832"/>
            <a:ext cx="3096344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Oval 6"/>
          <p:cNvSpPr>
            <a:spLocks noChangeArrowheads="1"/>
          </p:cNvSpPr>
          <p:nvPr/>
        </p:nvSpPr>
        <p:spPr bwMode="auto">
          <a:xfrm>
            <a:off x="3152800" y="162880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5457056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736976" y="1556792"/>
            <a:ext cx="720080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모서리가 둥근 사각형 설명선 12"/>
          <p:cNvSpPr/>
          <p:nvPr/>
        </p:nvSpPr>
        <p:spPr>
          <a:xfrm>
            <a:off x="3440832" y="5013176"/>
            <a:ext cx="5976664" cy="648072"/>
          </a:xfrm>
          <a:prstGeom prst="wedgeRoundRectCallout">
            <a:avLst>
              <a:gd name="adj1" fmla="val -7943"/>
              <a:gd name="adj2" fmla="val -491639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오류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가격 전송 오류</a:t>
            </a:r>
            <a:endParaRPr lang="en-US" altLang="ko-KR" sz="1400" b="1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400" b="1" dirty="0" smtClean="0">
                <a:solidFill>
                  <a:schemeClr val="tx1"/>
                </a:solidFill>
              </a:rPr>
              <a:t>대책 </a:t>
            </a:r>
            <a:r>
              <a:rPr lang="en-US" altLang="ko-KR" sz="1400" b="1" dirty="0" smtClean="0">
                <a:solidFill>
                  <a:schemeClr val="tx1"/>
                </a:solidFill>
              </a:rPr>
              <a:t>: 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가격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전송후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개별 제품으로 </a:t>
            </a:r>
            <a:r>
              <a:rPr lang="ko-KR" altLang="en-US" sz="1400" b="1" dirty="0" err="1" smtClean="0">
                <a:solidFill>
                  <a:schemeClr val="tx1"/>
                </a:solidFill>
              </a:rPr>
              <a:t>임계값</a:t>
            </a:r>
            <a:r>
              <a:rPr lang="ko-KR" altLang="en-US" sz="1400" b="1" dirty="0" smtClean="0">
                <a:solidFill>
                  <a:schemeClr val="tx1"/>
                </a:solidFill>
              </a:rPr>
              <a:t> 계산 재실행</a:t>
            </a:r>
            <a:endParaRPr lang="en-US" altLang="ko-KR" sz="1400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056212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3. </a:t>
            </a: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ZFTR0060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buNone/>
            </a:pP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삭제을</a:t>
            </a:r>
            <a:r>
              <a:rPr lang="en-US" altLang="ko-KR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두번클릭</a:t>
            </a:r>
            <a:r>
              <a:rPr lang="ko-KR" altLang="en-US" dirty="0" smtClean="0">
                <a:cs typeface="윤고딕130"/>
              </a:rPr>
              <a:t> 합니다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4808" y="836712"/>
            <a:ext cx="6120680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656856" y="2636912"/>
            <a:ext cx="1224136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056212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3. </a:t>
            </a: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ZFTR0060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buNone/>
            </a:pP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>
              <a:solidFill>
                <a:srgbClr val="000000"/>
              </a:solidFill>
            </a:endParaRPr>
          </a:p>
          <a:p>
            <a:pPr>
              <a:spcBef>
                <a:spcPct val="0"/>
              </a:spcBef>
            </a:pPr>
            <a:r>
              <a:rPr lang="ko-KR" altLang="en-US" dirty="0" smtClean="0"/>
              <a:t>검색조건을 입력하고 실행을 클릭하십시오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08720"/>
            <a:ext cx="5976664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/>
        </p:nvSpPr>
        <p:spPr>
          <a:xfrm>
            <a:off x="3296816" y="1484784"/>
            <a:ext cx="3096344" cy="57606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Oval 6"/>
          <p:cNvSpPr>
            <a:spLocks noChangeArrowheads="1"/>
          </p:cNvSpPr>
          <p:nvPr/>
        </p:nvSpPr>
        <p:spPr bwMode="auto">
          <a:xfrm>
            <a:off x="6249144" y="126876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8" name="Oval 6"/>
          <p:cNvSpPr>
            <a:spLocks noChangeArrowheads="1"/>
          </p:cNvSpPr>
          <p:nvPr/>
        </p:nvSpPr>
        <p:spPr bwMode="auto">
          <a:xfrm>
            <a:off x="3080792" y="98072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3296816" y="1268760"/>
            <a:ext cx="288032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모서리가 둥근 사각형 설명선 19"/>
          <p:cNvSpPr/>
          <p:nvPr/>
        </p:nvSpPr>
        <p:spPr>
          <a:xfrm>
            <a:off x="3728864" y="4437112"/>
            <a:ext cx="3744416" cy="1368152"/>
          </a:xfrm>
          <a:prstGeom prst="wedgeRoundRectCallout">
            <a:avLst>
              <a:gd name="adj1" fmla="val -21158"/>
              <a:gd name="adj2" fmla="val -22334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검색 조건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논리시스템 그룹 </a:t>
            </a:r>
            <a:r>
              <a:rPr lang="en-US" altLang="ko-KR" sz="1400" dirty="0" smtClean="0">
                <a:solidFill>
                  <a:schemeClr val="tx1"/>
                </a:solidFill>
              </a:rPr>
              <a:t>: GTTLSGROUP</a:t>
            </a: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자재번호 </a:t>
            </a:r>
            <a:r>
              <a:rPr lang="en-US" altLang="ko-KR" sz="1400" dirty="0" smtClean="0">
                <a:solidFill>
                  <a:schemeClr val="tx1"/>
                </a:solidFill>
              </a:rPr>
              <a:t>: </a:t>
            </a:r>
            <a:r>
              <a:rPr lang="ko-KR" altLang="en-US" sz="1400" dirty="0" smtClean="0">
                <a:solidFill>
                  <a:schemeClr val="tx1"/>
                </a:solidFill>
              </a:rPr>
              <a:t>제품코드</a:t>
            </a:r>
            <a:r>
              <a:rPr lang="en-US" altLang="ko-KR" sz="1400" dirty="0" smtClean="0">
                <a:solidFill>
                  <a:schemeClr val="tx1"/>
                </a:solidFill>
              </a:rPr>
              <a:t>(BOM </a:t>
            </a:r>
            <a:r>
              <a:rPr lang="ko-KR" altLang="en-US" sz="1400" dirty="0" smtClean="0">
                <a:solidFill>
                  <a:schemeClr val="tx1"/>
                </a:solidFill>
              </a:rPr>
              <a:t>로그에 해당제품</a:t>
            </a:r>
            <a:r>
              <a:rPr lang="en-US" altLang="ko-KR" sz="1400" dirty="0" smtClean="0">
                <a:solidFill>
                  <a:schemeClr val="tx1"/>
                </a:solidFill>
              </a:rPr>
              <a:t>)</a:t>
            </a: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법적 규정 </a:t>
            </a:r>
            <a:r>
              <a:rPr lang="en-US" altLang="ko-KR" sz="1400" dirty="0" smtClean="0">
                <a:solidFill>
                  <a:schemeClr val="tx1"/>
                </a:solidFill>
              </a:rPr>
              <a:t>: CUSKR</a:t>
            </a:r>
          </a:p>
          <a:p>
            <a:pPr marL="92075" indent="-92075"/>
            <a:r>
              <a:rPr lang="ko-KR" altLang="en-US" sz="1400" dirty="0" smtClean="0">
                <a:solidFill>
                  <a:schemeClr val="tx1"/>
                </a:solidFill>
              </a:rPr>
              <a:t>관리단위 </a:t>
            </a:r>
            <a:r>
              <a:rPr lang="en-US" altLang="ko-KR" sz="1400" dirty="0" smtClean="0">
                <a:solidFill>
                  <a:schemeClr val="tx1"/>
                </a:solidFill>
              </a:rPr>
              <a:t>: ADM_1200 </a:t>
            </a:r>
            <a:r>
              <a:rPr lang="ko-KR" altLang="en-US" sz="1400" dirty="0" smtClean="0">
                <a:solidFill>
                  <a:schemeClr val="tx1"/>
                </a:solidFill>
              </a:rPr>
              <a:t>또는 </a:t>
            </a:r>
            <a:r>
              <a:rPr lang="en-US" altLang="ko-KR" sz="1400" dirty="0" smtClean="0">
                <a:solidFill>
                  <a:schemeClr val="tx1"/>
                </a:solidFill>
              </a:rPr>
              <a:t>ADM_1300</a:t>
            </a: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056212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3. </a:t>
            </a: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r>
              <a:rPr lang="en-US" altLang="ko-KR" dirty="0" smtClean="0">
                <a:solidFill>
                  <a:srgbClr val="000000"/>
                </a:solidFill>
              </a:rPr>
              <a:t>_GTS_T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ZFTR0060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buNone/>
            </a:pP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제품별</a:t>
            </a:r>
            <a:r>
              <a:rPr lang="en-US" altLang="ko-KR" dirty="0" smtClean="0">
                <a:cs typeface="윤고딕130"/>
              </a:rPr>
              <a:t>,</a:t>
            </a:r>
            <a:r>
              <a:rPr lang="ko-KR" altLang="en-US" dirty="0" err="1" smtClean="0">
                <a:cs typeface="윤고딕130"/>
              </a:rPr>
              <a:t>협정별</a:t>
            </a:r>
            <a:r>
              <a:rPr lang="ko-KR" altLang="en-US" dirty="0" smtClean="0">
                <a:cs typeface="윤고딕130"/>
              </a:rPr>
              <a:t> 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삭제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err="1" smtClean="0">
                <a:solidFill>
                  <a:schemeClr val="bg1"/>
                </a:solidFill>
                <a:latin typeface="+mn-ea"/>
              </a:rPr>
              <a:t>임계값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삭제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2" name="모서리가 둥근 사각형 설명선 11"/>
          <p:cNvSpPr/>
          <p:nvPr/>
        </p:nvSpPr>
        <p:spPr>
          <a:xfrm>
            <a:off x="3584848" y="5301208"/>
            <a:ext cx="3744416" cy="648072"/>
          </a:xfrm>
          <a:prstGeom prst="wedgeRoundRectCallout">
            <a:avLst>
              <a:gd name="adj1" fmla="val -20470"/>
              <a:gd name="adj2" fmla="val -59548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차후 보완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992888" y="5445224"/>
            <a:ext cx="1584176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7920880" y="5733256"/>
            <a:ext cx="576064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Oval 6"/>
          <p:cNvSpPr>
            <a:spLocks noChangeArrowheads="1"/>
          </p:cNvSpPr>
          <p:nvPr/>
        </p:nvSpPr>
        <p:spPr bwMode="auto">
          <a:xfrm>
            <a:off x="2376264" y="270892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1136576" y="50131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1944216" y="378904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1728192" y="429309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/>
          </a:p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레포트를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두번</a:t>
            </a:r>
            <a:r>
              <a:rPr lang="ko-KR" altLang="en-US" dirty="0" smtClean="0">
                <a:cs typeface="윤고딕130"/>
              </a:rPr>
              <a:t> 클릭합니다</a:t>
            </a:r>
            <a:endParaRPr lang="ko-KR" altLang="en-US" dirty="0"/>
          </a:p>
        </p:txBody>
      </p:sp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4.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12840" y="908720"/>
            <a:ext cx="5904656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직사각형 18"/>
          <p:cNvSpPr/>
          <p:nvPr/>
        </p:nvSpPr>
        <p:spPr>
          <a:xfrm>
            <a:off x="3872880" y="2636912"/>
            <a:ext cx="100811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Text Box 403"/>
          <p:cNvSpPr txBox="1">
            <a:spLocks noChangeArrowheads="1"/>
          </p:cNvSpPr>
          <p:nvPr/>
        </p:nvSpPr>
        <p:spPr bwMode="auto">
          <a:xfrm>
            <a:off x="3512840" y="4581128"/>
            <a:ext cx="5832648" cy="14401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레포트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영업에서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S/O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시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참조위한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자료 제공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표준원가 제공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D-1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월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2880320" cy="540060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en-US" altLang="ko-KR" dirty="0" smtClean="0">
              <a:cs typeface="윤고딕130"/>
            </a:endParaRPr>
          </a:p>
          <a:p>
            <a:pPr>
              <a:spcBef>
                <a:spcPct val="0"/>
              </a:spcBef>
            </a:pPr>
            <a:endParaRPr lang="en-US" altLang="ko-KR" dirty="0" smtClean="0"/>
          </a:p>
          <a:p>
            <a:pPr>
              <a:spcBef>
                <a:spcPct val="0"/>
              </a:spcBef>
            </a:pPr>
            <a:r>
              <a:rPr lang="ko-KR" altLang="en-US" dirty="0" smtClean="0"/>
              <a:t>검색조건을 </a:t>
            </a:r>
            <a:r>
              <a:rPr lang="ko-KR" altLang="en-US" dirty="0" err="1" smtClean="0"/>
              <a:t>입력후</a:t>
            </a:r>
            <a:r>
              <a:rPr lang="ko-KR" altLang="en-US" dirty="0" smtClean="0"/>
              <a:t> 실행을 클릭하십시오</a:t>
            </a:r>
            <a:endParaRPr lang="ko-KR" altLang="en-US" dirty="0"/>
          </a:p>
        </p:txBody>
      </p:sp>
      <p:sp>
        <p:nvSpPr>
          <p:cNvPr id="18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4.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0832" y="908720"/>
            <a:ext cx="5904656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/>
        </p:nvSpPr>
        <p:spPr>
          <a:xfrm>
            <a:off x="3512840" y="1628800"/>
            <a:ext cx="1872208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520952" y="1988840"/>
            <a:ext cx="1512168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520952" y="2276872"/>
            <a:ext cx="1440160" cy="144016"/>
          </a:xfrm>
          <a:prstGeom prst="rect">
            <a:avLst/>
          </a:prstGeom>
          <a:noFill/>
          <a:ln w="25400">
            <a:solidFill>
              <a:srgbClr val="000099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42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53000" y="2708920"/>
            <a:ext cx="2088232" cy="1368152"/>
          </a:xfrm>
          <a:prstGeom prst="rect">
            <a:avLst/>
          </a:prstGeom>
          <a:noFill/>
          <a:ln w="15875">
            <a:solidFill>
              <a:srgbClr val="000099"/>
            </a:solidFill>
            <a:prstDash val="sysDash"/>
            <a:miter lim="800000"/>
            <a:headEnd/>
            <a:tailEnd/>
          </a:ln>
        </p:spPr>
      </p:pic>
      <p:sp>
        <p:nvSpPr>
          <p:cNvPr id="21" name="Oval 6"/>
          <p:cNvSpPr>
            <a:spLocks noChangeArrowheads="1"/>
          </p:cNvSpPr>
          <p:nvPr/>
        </p:nvSpPr>
        <p:spPr bwMode="auto">
          <a:xfrm>
            <a:off x="5529064" y="141277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22" name="직사각형 21"/>
          <p:cNvSpPr/>
          <p:nvPr/>
        </p:nvSpPr>
        <p:spPr>
          <a:xfrm>
            <a:off x="3512840" y="1340768"/>
            <a:ext cx="144016" cy="216024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Oval 6"/>
          <p:cNvSpPr>
            <a:spLocks noChangeArrowheads="1"/>
          </p:cNvSpPr>
          <p:nvPr/>
        </p:nvSpPr>
        <p:spPr bwMode="auto">
          <a:xfrm>
            <a:off x="6033120" y="170080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4" name="Oval 6"/>
          <p:cNvSpPr>
            <a:spLocks noChangeArrowheads="1"/>
          </p:cNvSpPr>
          <p:nvPr/>
        </p:nvSpPr>
        <p:spPr bwMode="auto">
          <a:xfrm>
            <a:off x="6033120" y="2132856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25" name="Shape 24"/>
          <p:cNvCxnSpPr>
            <a:stCxn id="20" idx="2"/>
            <a:endCxn id="54275" idx="0"/>
          </p:cNvCxnSpPr>
          <p:nvPr/>
        </p:nvCxnSpPr>
        <p:spPr>
          <a:xfrm rot="16200000" flipH="1">
            <a:off x="5475058" y="2186862"/>
            <a:ext cx="288032" cy="756084"/>
          </a:xfrm>
          <a:prstGeom prst="bentConnector3">
            <a:avLst>
              <a:gd name="adj1" fmla="val 50000"/>
            </a:avLst>
          </a:prstGeom>
          <a:ln w="22225">
            <a:solidFill>
              <a:srgbClr val="000099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30" name="Text Box 403"/>
          <p:cNvSpPr txBox="1">
            <a:spLocks noChangeArrowheads="1"/>
          </p:cNvSpPr>
          <p:nvPr/>
        </p:nvSpPr>
        <p:spPr bwMode="auto">
          <a:xfrm>
            <a:off x="3584848" y="4581128"/>
            <a:ext cx="5616624" cy="1440160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                                      </a:t>
            </a:r>
            <a:r>
              <a:rPr lang="ko-KR" altLang="en-US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검색 조건</a:t>
            </a:r>
            <a:endParaRPr lang="en-US" altLang="ko-KR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논리시스템 그룹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GTTLSGROUP</a:t>
            </a: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자재번호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제품코드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유효기간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계산 실행일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협정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 또는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31" name="Oval 6"/>
          <p:cNvSpPr>
            <a:spLocks noChangeArrowheads="1"/>
          </p:cNvSpPr>
          <p:nvPr/>
        </p:nvSpPr>
        <p:spPr bwMode="auto">
          <a:xfrm>
            <a:off x="3800872" y="119675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2"/>
          <p:cNvSpPr>
            <a:spLocks noGrp="1"/>
          </p:cNvSpPr>
          <p:nvPr>
            <p:ph type="body" sz="half" idx="4294967295"/>
          </p:nvPr>
        </p:nvSpPr>
        <p:spPr>
          <a:xfrm>
            <a:off x="200472" y="908720"/>
            <a:ext cx="3024336" cy="4752528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</a:pP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endParaRPr lang="ko-KR" altLang="en-US" dirty="0"/>
          </a:p>
        </p:txBody>
      </p:sp>
      <p:sp>
        <p:nvSpPr>
          <p:cNvPr id="19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7128220" cy="276999"/>
          </a:xfr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4. </a:t>
            </a:r>
            <a:r>
              <a:rPr lang="ko-KR" altLang="en-US" dirty="0" smtClean="0">
                <a:cs typeface="윤고딕130"/>
              </a:rPr>
              <a:t>판매 </a:t>
            </a:r>
            <a:r>
              <a:rPr lang="ko-KR" altLang="en-US" dirty="0" err="1" smtClean="0">
                <a:cs typeface="윤고딕130"/>
              </a:rPr>
              <a:t>임계값</a:t>
            </a:r>
            <a:r>
              <a:rPr lang="ko-KR" altLang="en-US" dirty="0" smtClean="0">
                <a:cs typeface="윤고딕130"/>
              </a:rPr>
              <a:t> </a:t>
            </a:r>
            <a:r>
              <a:rPr lang="ko-KR" altLang="en-US" dirty="0" err="1" smtClean="0">
                <a:cs typeface="윤고딕130"/>
              </a:rPr>
              <a:t>레포트</a:t>
            </a:r>
            <a:r>
              <a:rPr lang="en-US" altLang="ko-KR" dirty="0" smtClean="0">
                <a:solidFill>
                  <a:srgbClr val="000000"/>
                </a:solidFill>
              </a:rPr>
              <a:t>_ GTS_T</a:t>
            </a:r>
            <a:r>
              <a:rPr lang="ko-KR" altLang="en-US" dirty="0" smtClean="0">
                <a:solidFill>
                  <a:srgbClr val="000000"/>
                </a:solidFill>
              </a:rPr>
              <a:t>코드</a:t>
            </a:r>
            <a:r>
              <a:rPr lang="en-US" altLang="ko-KR" dirty="0" smtClean="0">
                <a:solidFill>
                  <a:srgbClr val="000000"/>
                </a:solidFill>
              </a:rPr>
              <a:t>: ERP_ZFTR0010,GTS_FTA93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96816" y="908720"/>
            <a:ext cx="61206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4016896" y="1844824"/>
            <a:ext cx="432048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552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2480" y="5301208"/>
            <a:ext cx="576064" cy="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2480" y="4645135"/>
            <a:ext cx="576064" cy="5120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 Box 403"/>
          <p:cNvSpPr txBox="1">
            <a:spLocks noChangeArrowheads="1"/>
          </p:cNvSpPr>
          <p:nvPr/>
        </p:nvSpPr>
        <p:spPr bwMode="auto">
          <a:xfrm>
            <a:off x="920552" y="4653136"/>
            <a:ext cx="2520280" cy="43204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Billing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가격에 따라 결정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sp>
        <p:nvSpPr>
          <p:cNvPr id="28" name="Text Box 403"/>
          <p:cNvSpPr txBox="1">
            <a:spLocks noChangeArrowheads="1"/>
          </p:cNvSpPr>
          <p:nvPr/>
        </p:nvSpPr>
        <p:spPr bwMode="auto">
          <a:xfrm>
            <a:off x="920552" y="5301208"/>
            <a:ext cx="2520280" cy="432048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Billing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가격에 상관없이 충족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29" name="Shape 28"/>
          <p:cNvCxnSpPr>
            <a:stCxn id="21" idx="2"/>
            <a:endCxn id="30" idx="0"/>
          </p:cNvCxnSpPr>
          <p:nvPr/>
        </p:nvCxnSpPr>
        <p:spPr>
          <a:xfrm rot="5400000">
            <a:off x="2270702" y="2546902"/>
            <a:ext cx="1584176" cy="2340260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200472" y="4509120"/>
            <a:ext cx="3384376" cy="144016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5097016" y="1844824"/>
            <a:ext cx="1224136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4" name="Text Box 403"/>
          <p:cNvSpPr txBox="1">
            <a:spLocks noChangeArrowheads="1"/>
          </p:cNvSpPr>
          <p:nvPr/>
        </p:nvSpPr>
        <p:spPr bwMode="auto">
          <a:xfrm>
            <a:off x="6105128" y="4941168"/>
            <a:ext cx="3327920" cy="936104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1. 9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FTA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협정별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조회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  <a:p>
            <a:pPr marL="342900" indent="-3429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2. 1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조회시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: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조건값을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1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개 협정만 </a:t>
            </a: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입력후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  <a:cs typeface="윤고딕130"/>
              </a:rPr>
              <a:t> 조회 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35" name="Shape 28"/>
          <p:cNvCxnSpPr>
            <a:stCxn id="33" idx="2"/>
            <a:endCxn id="34" idx="0"/>
          </p:cNvCxnSpPr>
          <p:nvPr/>
        </p:nvCxnSpPr>
        <p:spPr>
          <a:xfrm rot="16200000" flipH="1">
            <a:off x="5730974" y="2903054"/>
            <a:ext cx="2016224" cy="2060004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직사각형 45"/>
          <p:cNvSpPr/>
          <p:nvPr/>
        </p:nvSpPr>
        <p:spPr>
          <a:xfrm>
            <a:off x="4736976" y="1844824"/>
            <a:ext cx="360040" cy="1080120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7" name="Text Box 403"/>
          <p:cNvSpPr txBox="1">
            <a:spLocks noChangeArrowheads="1"/>
          </p:cNvSpPr>
          <p:nvPr/>
        </p:nvSpPr>
        <p:spPr bwMode="auto">
          <a:xfrm>
            <a:off x="4160912" y="5085184"/>
            <a:ext cx="1512168" cy="648072"/>
          </a:xfrm>
          <a:prstGeom prst="rect">
            <a:avLst/>
          </a:prstGeom>
          <a:noFill/>
          <a:ln>
            <a:solidFill>
              <a:schemeClr val="tx1"/>
            </a:solidFill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 anchorCtr="0">
            <a:normAutofit/>
          </a:bodyPr>
          <a:lstStyle/>
          <a:p>
            <a:pPr marL="342900" indent="-34290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ko-KR" altLang="en-US" sz="1400" b="1" dirty="0" err="1" smtClean="0">
                <a:latin typeface="맑은 고딕" pitchFamily="50" charset="-127"/>
                <a:ea typeface="맑은 고딕" pitchFamily="50" charset="-127"/>
                <a:cs typeface="윤고딕130"/>
              </a:rPr>
              <a:t>임계값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  <a:cs typeface="윤고딕130"/>
            </a:endParaRPr>
          </a:p>
        </p:txBody>
      </p:sp>
      <p:cxnSp>
        <p:nvCxnSpPr>
          <p:cNvPr id="48" name="Shape 28"/>
          <p:cNvCxnSpPr>
            <a:stCxn id="46" idx="2"/>
            <a:endCxn id="47" idx="0"/>
          </p:cNvCxnSpPr>
          <p:nvPr/>
        </p:nvCxnSpPr>
        <p:spPr>
          <a:xfrm rot="5400000">
            <a:off x="3836876" y="4005064"/>
            <a:ext cx="2160240" cy="12700"/>
          </a:xfrm>
          <a:prstGeom prst="bentConnector3">
            <a:avLst>
              <a:gd name="adj1" fmla="val 50000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42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0472" y="1268760"/>
            <a:ext cx="2954498" cy="1728192"/>
          </a:xfrm>
          <a:prstGeom prst="rect">
            <a:avLst/>
          </a:prstGeom>
          <a:noFill/>
          <a:ln w="19050">
            <a:solidFill>
              <a:srgbClr val="000099"/>
            </a:solidFill>
            <a:prstDash val="sysDash"/>
            <a:miter lim="800000"/>
            <a:headEnd/>
            <a:tailEnd/>
          </a:ln>
        </p:spPr>
      </p:pic>
      <p:sp>
        <p:nvSpPr>
          <p:cNvPr id="22" name="직사각형 21"/>
          <p:cNvSpPr/>
          <p:nvPr/>
        </p:nvSpPr>
        <p:spPr>
          <a:xfrm>
            <a:off x="1784648" y="2564904"/>
            <a:ext cx="64807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3" name="모서리가 둥근 사각형 설명선 22"/>
          <p:cNvSpPr/>
          <p:nvPr/>
        </p:nvSpPr>
        <p:spPr>
          <a:xfrm>
            <a:off x="272480" y="3068960"/>
            <a:ext cx="3096344" cy="576064"/>
          </a:xfrm>
          <a:prstGeom prst="wedgeRoundRectCallout">
            <a:avLst>
              <a:gd name="adj1" fmla="val 14746"/>
              <a:gd name="adj2" fmla="val -114785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rgbClr val="000000"/>
                </a:solidFill>
              </a:rPr>
              <a:t>표준가격 </a:t>
            </a:r>
            <a:r>
              <a:rPr lang="en-US" altLang="ko-KR" sz="1400" dirty="0" smtClean="0">
                <a:solidFill>
                  <a:srgbClr val="000000"/>
                </a:solidFill>
              </a:rPr>
              <a:t>: </a:t>
            </a:r>
            <a:r>
              <a:rPr lang="ko-KR" altLang="en-US" sz="1400" dirty="0" smtClean="0">
                <a:solidFill>
                  <a:srgbClr val="000000"/>
                </a:solidFill>
              </a:rPr>
              <a:t>레이아웃 변경</a:t>
            </a:r>
            <a:endParaRPr lang="en-US" altLang="ko-KR" sz="1400" dirty="0" smtClean="0">
              <a:solidFill>
                <a:srgbClr val="000000"/>
              </a:solidFill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4448944" y="1556792"/>
            <a:ext cx="288032" cy="144016"/>
          </a:xfrm>
          <a:prstGeom prst="rect">
            <a:avLst/>
          </a:prstGeom>
          <a:noFill/>
          <a:ln w="2540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5" name="Shape 28"/>
          <p:cNvCxnSpPr>
            <a:stCxn id="24" idx="0"/>
            <a:endCxn id="94210" idx="3"/>
          </p:cNvCxnSpPr>
          <p:nvPr/>
        </p:nvCxnSpPr>
        <p:spPr>
          <a:xfrm rot="16200000" flipH="1" flipV="1">
            <a:off x="3585933" y="1125829"/>
            <a:ext cx="576064" cy="1437990"/>
          </a:xfrm>
          <a:prstGeom prst="bentConnector4">
            <a:avLst>
              <a:gd name="adj1" fmla="val -39683"/>
              <a:gd name="adj2" fmla="val 92624"/>
            </a:avLst>
          </a:prstGeom>
          <a:ln w="22225">
            <a:solidFill>
              <a:srgbClr val="FF0000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dirty="0" smtClean="0">
                <a:solidFill>
                  <a:srgbClr val="000000"/>
                </a:solidFill>
              </a:rPr>
              <a:t>5. </a:t>
            </a:r>
            <a:r>
              <a:rPr lang="ko-KR" altLang="en-US" dirty="0" smtClean="0">
                <a:solidFill>
                  <a:srgbClr val="000000"/>
                </a:solidFill>
              </a:rPr>
              <a:t>부가가치 기준 </a:t>
            </a:r>
            <a:r>
              <a:rPr lang="en-US" altLang="ko-KR" dirty="0" smtClean="0">
                <a:solidFill>
                  <a:srgbClr val="000000"/>
                </a:solidFill>
              </a:rPr>
              <a:t>buffer </a:t>
            </a:r>
            <a:r>
              <a:rPr lang="ko-KR" altLang="en-US" dirty="0" smtClean="0">
                <a:solidFill>
                  <a:srgbClr val="000000"/>
                </a:solidFill>
              </a:rPr>
              <a:t>관리 </a:t>
            </a:r>
            <a:r>
              <a:rPr lang="en-US" altLang="ko-KR" dirty="0" smtClean="0">
                <a:solidFill>
                  <a:srgbClr val="000000"/>
                </a:solidFill>
              </a:rPr>
              <a:t>_ZFT00070T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9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200472" y="836712"/>
            <a:ext cx="3888432" cy="1477328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en-US" altLang="ko-KR" sz="1600" b="1" dirty="0" smtClean="0"/>
              <a:t>1. </a:t>
            </a:r>
            <a:r>
              <a:rPr lang="ko-KR" altLang="en-US" sz="1600" b="1" dirty="0" smtClean="0"/>
              <a:t>모든 원가는 추정 원가로 </a:t>
            </a:r>
            <a:endParaRPr lang="en-US" altLang="ko-KR" sz="1600" b="1" dirty="0" smtClean="0"/>
          </a:p>
          <a:p>
            <a:r>
              <a:rPr lang="ko-KR" altLang="en-US" sz="1600" b="1" dirty="0" smtClean="0"/>
              <a:t>    </a:t>
            </a:r>
            <a:r>
              <a:rPr lang="ko-KR" altLang="en-US" sz="1600" b="1" dirty="0" err="1" smtClean="0"/>
              <a:t>협정별</a:t>
            </a:r>
            <a:r>
              <a:rPr lang="ko-KR" altLang="en-US" sz="1600" b="1" dirty="0" smtClean="0"/>
              <a:t> </a:t>
            </a:r>
            <a:r>
              <a:rPr lang="en-US" altLang="ko-KR" sz="1600" b="1" dirty="0" smtClean="0">
                <a:solidFill>
                  <a:srgbClr val="000000"/>
                </a:solidFill>
              </a:rPr>
              <a:t>buffer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율 관리구성</a:t>
            </a:r>
            <a:endParaRPr lang="en-US" altLang="ko-KR" sz="1600" b="1" dirty="0" smtClean="0">
              <a:solidFill>
                <a:srgbClr val="000000"/>
              </a:solidFill>
            </a:endParaRPr>
          </a:p>
          <a:p>
            <a:endParaRPr lang="en-US" altLang="ko-KR" sz="1600" b="1" dirty="0" smtClean="0">
              <a:solidFill>
                <a:srgbClr val="000000"/>
              </a:solidFill>
            </a:endParaRPr>
          </a:p>
          <a:p>
            <a:r>
              <a:rPr lang="en-US" altLang="ko-KR" sz="1600" b="1" dirty="0" smtClean="0">
                <a:solidFill>
                  <a:srgbClr val="000000"/>
                </a:solidFill>
              </a:rPr>
              <a:t> 2. RVC </a:t>
            </a:r>
            <a:r>
              <a:rPr lang="ko-KR" altLang="en-US" sz="1600" b="1" dirty="0" smtClean="0">
                <a:solidFill>
                  <a:srgbClr val="000000"/>
                </a:solidFill>
              </a:rPr>
              <a:t>계산시 보수적 판정</a:t>
            </a:r>
            <a:endParaRPr lang="en-US" altLang="ko-KR" sz="1600" b="1" dirty="0" smtClean="0">
              <a:solidFill>
                <a:srgbClr val="000000"/>
              </a:solidFill>
            </a:endParaRPr>
          </a:p>
          <a:p>
            <a:endParaRPr lang="en-US" altLang="ko-KR" sz="1600" dirty="0" smtClean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20952" y="908720"/>
            <a:ext cx="5040560" cy="5675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/>
        </p:nvSpPr>
        <p:spPr>
          <a:xfrm>
            <a:off x="6825208" y="2204864"/>
            <a:ext cx="792088" cy="72008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모서리가 둥근 사각형 설명선 7"/>
          <p:cNvSpPr/>
          <p:nvPr/>
        </p:nvSpPr>
        <p:spPr>
          <a:xfrm>
            <a:off x="2864768" y="4293096"/>
            <a:ext cx="4464496" cy="648072"/>
          </a:xfrm>
          <a:prstGeom prst="wedgeRoundRectCallout">
            <a:avLst>
              <a:gd name="adj1" fmla="val 41493"/>
              <a:gd name="adj2" fmla="val -261200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FTA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협정별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smtClean="0">
                <a:solidFill>
                  <a:srgbClr val="000000"/>
                </a:solidFill>
              </a:rPr>
              <a:t>부가가치 기준 </a:t>
            </a:r>
            <a:r>
              <a:rPr lang="en-US" altLang="ko-KR" sz="1400" dirty="0" smtClean="0">
                <a:solidFill>
                  <a:srgbClr val="000000"/>
                </a:solidFill>
              </a:rPr>
              <a:t>buffer </a:t>
            </a:r>
            <a:r>
              <a:rPr lang="ko-KR" altLang="en-US" sz="1400" dirty="0" smtClean="0">
                <a:solidFill>
                  <a:srgbClr val="000000"/>
                </a:solidFill>
              </a:rPr>
              <a:t>관리 </a:t>
            </a:r>
            <a:r>
              <a:rPr lang="en-US" altLang="ko-KR" sz="1400" dirty="0" smtClean="0">
                <a:solidFill>
                  <a:srgbClr val="000000"/>
                </a:solidFill>
              </a:rPr>
              <a:t>(%)</a:t>
            </a: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kumimoji="1" lang="en-US" altLang="ko-KR" dirty="0" smtClean="0">
                <a:solidFill>
                  <a:srgbClr val="000000"/>
                </a:solidFill>
              </a:rPr>
              <a:t>6. </a:t>
            </a:r>
            <a:r>
              <a:rPr kumimoji="1" lang="ko-KR" altLang="en-US" dirty="0" smtClean="0">
                <a:solidFill>
                  <a:srgbClr val="000000"/>
                </a:solidFill>
              </a:rPr>
              <a:t>특혜관세 규칙</a:t>
            </a:r>
            <a:r>
              <a:rPr kumimoji="1" lang="en-US" altLang="ko-KR" dirty="0" smtClean="0">
                <a:solidFill>
                  <a:srgbClr val="000000"/>
                </a:solidFill>
              </a:rPr>
              <a:t>_</a:t>
            </a:r>
            <a:r>
              <a:rPr kumimoji="1" lang="ko-KR" altLang="en-US" dirty="0" smtClean="0">
                <a:solidFill>
                  <a:srgbClr val="000000"/>
                </a:solidFill>
              </a:rPr>
              <a:t>협정정보</a:t>
            </a:r>
            <a:endParaRPr lang="ko-KR" altLang="en-US" dirty="0">
              <a:solidFill>
                <a:srgbClr val="000000"/>
              </a:solidFill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6496" y="1340768"/>
            <a:ext cx="4248472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69024" y="1340768"/>
            <a:ext cx="4248472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cnActionTitle_ID_12"/>
          <p:cNvSpPr txBox="1">
            <a:spLocks/>
          </p:cNvSpPr>
          <p:nvPr>
            <p:custDataLst>
              <p:tags r:id="rId2"/>
            </p:custDataLst>
          </p:nvPr>
        </p:nvSpPr>
        <p:spPr bwMode="gray">
          <a:xfrm>
            <a:off x="344488" y="980728"/>
            <a:ext cx="3960440" cy="246221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 FTA </a:t>
            </a:r>
            <a:r>
              <a:rPr lang="ko-KR" altLang="en-US" sz="1600" dirty="0" err="1" smtClean="0"/>
              <a:t>협정별</a:t>
            </a:r>
            <a:r>
              <a:rPr lang="ko-KR" altLang="en-US" sz="1600" dirty="0" smtClean="0"/>
              <a:t> 특혜 관세 규칙</a:t>
            </a:r>
            <a:r>
              <a:rPr lang="en-US" altLang="ko-KR" sz="1600" dirty="0" smtClean="0"/>
              <a:t> </a:t>
            </a:r>
            <a:r>
              <a:rPr lang="ko-KR" altLang="en-US" sz="1600" dirty="0" smtClean="0"/>
              <a:t>조회</a:t>
            </a:r>
            <a:endParaRPr lang="en-US" altLang="ko-KR" sz="1600" dirty="0" smtClean="0"/>
          </a:p>
        </p:txBody>
      </p:sp>
      <p:sp>
        <p:nvSpPr>
          <p:cNvPr id="7" name="직사각형 6"/>
          <p:cNvSpPr/>
          <p:nvPr/>
        </p:nvSpPr>
        <p:spPr>
          <a:xfrm>
            <a:off x="1784648" y="2492896"/>
            <a:ext cx="1152128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000672" y="3284984"/>
            <a:ext cx="2160240" cy="144016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16496" y="2060848"/>
            <a:ext cx="288032" cy="216024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Oval 6"/>
          <p:cNvSpPr>
            <a:spLocks noChangeArrowheads="1"/>
          </p:cNvSpPr>
          <p:nvPr/>
        </p:nvSpPr>
        <p:spPr bwMode="auto">
          <a:xfrm>
            <a:off x="3008784" y="2348880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4088904" y="2924944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Oval 6"/>
          <p:cNvSpPr>
            <a:spLocks noChangeArrowheads="1"/>
          </p:cNvSpPr>
          <p:nvPr/>
        </p:nvSpPr>
        <p:spPr bwMode="auto">
          <a:xfrm>
            <a:off x="920552" y="1916832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endParaRPr lang="en-US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241032" y="4725144"/>
            <a:ext cx="3384376" cy="720080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모서리가 둥근 사각형 설명선 16"/>
          <p:cNvSpPr/>
          <p:nvPr/>
        </p:nvSpPr>
        <p:spPr>
          <a:xfrm>
            <a:off x="5025008" y="5661248"/>
            <a:ext cx="3744416" cy="648072"/>
          </a:xfrm>
          <a:prstGeom prst="wedgeRoundRectCallout">
            <a:avLst>
              <a:gd name="adj1" fmla="val -8361"/>
              <a:gd name="adj2" fmla="val -86321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en-US" altLang="ko-KR" sz="1400" dirty="0" smtClean="0">
                <a:solidFill>
                  <a:schemeClr val="tx1"/>
                </a:solidFill>
              </a:rPr>
              <a:t>FTA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협정별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RVC </a:t>
            </a:r>
            <a:r>
              <a:rPr lang="ko-KR" altLang="en-US" sz="1400" dirty="0" smtClean="0">
                <a:solidFill>
                  <a:schemeClr val="tx1"/>
                </a:solidFill>
              </a:rPr>
              <a:t>규칙 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5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73052" y="431970"/>
            <a:ext cx="5760068" cy="276999"/>
          </a:xfr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kumimoji="1" lang="en-US" altLang="ko-KR" dirty="0" smtClean="0">
                <a:solidFill>
                  <a:srgbClr val="000000"/>
                </a:solidFill>
              </a:rPr>
              <a:t>7. EXW </a:t>
            </a:r>
            <a:r>
              <a:rPr kumimoji="1" lang="ko-KR" altLang="en-US" dirty="0" smtClean="0">
                <a:solidFill>
                  <a:srgbClr val="000000"/>
                </a:solidFill>
              </a:rPr>
              <a:t>관리 테이블  </a:t>
            </a:r>
            <a:r>
              <a:rPr kumimoji="1" lang="en-US" altLang="ko-KR" dirty="0" smtClean="0">
                <a:solidFill>
                  <a:srgbClr val="000000"/>
                </a:solidFill>
              </a:rPr>
              <a:t>(ZFT00140TV)</a:t>
            </a:r>
          </a:p>
        </p:txBody>
      </p:sp>
      <p:sp>
        <p:nvSpPr>
          <p:cNvPr id="6" name="AcnActionTitle_ID_1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416496" y="1319862"/>
            <a:ext cx="2952328" cy="295465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 </a:t>
            </a:r>
            <a:r>
              <a:rPr lang="en-US" altLang="ko-KR" sz="1600" b="1" dirty="0" smtClean="0"/>
              <a:t>EXW=FOB-</a:t>
            </a:r>
            <a:r>
              <a:rPr lang="ko-KR" altLang="en-US" sz="1600" b="1" dirty="0" smtClean="0"/>
              <a:t>공장출고 후 부터</a:t>
            </a:r>
            <a:endParaRPr lang="en-US" altLang="ko-KR" sz="1600" b="1" dirty="0" smtClean="0"/>
          </a:p>
          <a:p>
            <a:r>
              <a:rPr lang="en-US" altLang="ko-KR" sz="1600" b="1" dirty="0" smtClean="0"/>
              <a:t> </a:t>
            </a:r>
            <a:r>
              <a:rPr lang="ko-KR" altLang="en-US" sz="1600" b="1" dirty="0" smtClean="0"/>
              <a:t> </a:t>
            </a:r>
            <a:r>
              <a:rPr lang="ko-KR" altLang="en-US" sz="1600" b="1" dirty="0" err="1" smtClean="0"/>
              <a:t>선적시</a:t>
            </a:r>
            <a:r>
              <a:rPr lang="ko-KR" altLang="en-US" sz="1600" b="1" dirty="0" smtClean="0"/>
              <a:t> 까지 부대비용</a:t>
            </a:r>
            <a:r>
              <a:rPr lang="en-US" altLang="ko-KR" sz="1600" dirty="0" smtClean="0"/>
              <a:t> </a:t>
            </a:r>
          </a:p>
          <a:p>
            <a:r>
              <a:rPr lang="ko-KR" altLang="en-US" sz="1600" dirty="0" smtClean="0"/>
              <a:t> </a:t>
            </a:r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1)</a:t>
            </a:r>
            <a:r>
              <a:rPr lang="ko-KR" altLang="en-US" sz="1600" dirty="0" smtClean="0"/>
              <a:t>컨테이너 운반비 	</a:t>
            </a:r>
          </a:p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2)</a:t>
            </a:r>
            <a:r>
              <a:rPr lang="ko-KR" altLang="en-US" sz="1600" dirty="0" smtClean="0"/>
              <a:t>제품 </a:t>
            </a:r>
            <a:r>
              <a:rPr lang="ko-KR" altLang="en-US" sz="1600" dirty="0" err="1" smtClean="0"/>
              <a:t>벌크</a:t>
            </a:r>
            <a:r>
              <a:rPr lang="ko-KR" altLang="en-US" sz="1600" dirty="0" smtClean="0"/>
              <a:t> 운송비 	</a:t>
            </a:r>
          </a:p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3)</a:t>
            </a:r>
            <a:r>
              <a:rPr lang="ko-KR" altLang="en-US" sz="1600" dirty="0" smtClean="0"/>
              <a:t>관세사 수수료</a:t>
            </a:r>
            <a:endParaRPr lang="en-US" altLang="ko-KR" sz="1600" dirty="0" smtClean="0"/>
          </a:p>
          <a:p>
            <a:r>
              <a:rPr lang="ko-KR" altLang="en-US" sz="1600" dirty="0" smtClean="0"/>
              <a:t> </a:t>
            </a:r>
            <a:r>
              <a:rPr lang="en-US" altLang="ko-KR" sz="1600" dirty="0" smtClean="0"/>
              <a:t>4)</a:t>
            </a:r>
            <a:r>
              <a:rPr lang="ko-KR" altLang="en-US" sz="1600" dirty="0" smtClean="0"/>
              <a:t>광양 </a:t>
            </a:r>
            <a:r>
              <a:rPr lang="en-US" altLang="ko-KR" sz="1600" dirty="0" smtClean="0"/>
              <a:t>LME </a:t>
            </a:r>
            <a:r>
              <a:rPr lang="ko-KR" altLang="en-US" sz="1600" dirty="0" smtClean="0"/>
              <a:t>창고 수수료</a:t>
            </a:r>
            <a:endParaRPr lang="en-US" altLang="ko-KR" sz="1600" dirty="0" smtClean="0"/>
          </a:p>
          <a:p>
            <a:endParaRPr lang="en-US" altLang="ko-KR" sz="1600" dirty="0" smtClean="0"/>
          </a:p>
          <a:p>
            <a:endParaRPr lang="en-US" altLang="ko-KR" sz="1600" dirty="0" smtClean="0"/>
          </a:p>
          <a:p>
            <a:r>
              <a:rPr lang="en-US" altLang="ko-KR" sz="1600" dirty="0" smtClean="0"/>
              <a:t>  ※)</a:t>
            </a:r>
            <a:r>
              <a:rPr lang="ko-KR" altLang="en-US" sz="1600" dirty="0" smtClean="0"/>
              <a:t>이전 연도의 부대비율을</a:t>
            </a:r>
            <a:endParaRPr lang="en-US" altLang="ko-KR" sz="1600" dirty="0" smtClean="0"/>
          </a:p>
          <a:p>
            <a:r>
              <a:rPr lang="en-US" altLang="ko-KR" sz="1600" dirty="0" smtClean="0"/>
              <a:t>  </a:t>
            </a:r>
            <a:r>
              <a:rPr lang="ko-KR" altLang="en-US" sz="1600" dirty="0" smtClean="0"/>
              <a:t>당해 년도에 적용</a:t>
            </a:r>
            <a:endParaRPr lang="en-US" altLang="ko-KR" sz="1600" dirty="0" smtClean="0"/>
          </a:p>
          <a:p>
            <a:r>
              <a:rPr lang="en-US" altLang="ko-KR" sz="1600" dirty="0" smtClean="0"/>
              <a:t>  </a:t>
            </a:r>
            <a:r>
              <a:rPr lang="ko-KR" altLang="en-US" sz="1600" dirty="0" smtClean="0"/>
              <a:t>유지보수 </a:t>
            </a:r>
            <a:r>
              <a:rPr lang="en-US" altLang="ko-KR" sz="1600" dirty="0" smtClean="0"/>
              <a:t>: 1</a:t>
            </a:r>
            <a:r>
              <a:rPr lang="ko-KR" altLang="en-US" sz="1600" dirty="0" smtClean="0"/>
              <a:t>회</a:t>
            </a:r>
            <a:r>
              <a:rPr lang="en-US" altLang="ko-KR" sz="1600" dirty="0" smtClean="0"/>
              <a:t>/</a:t>
            </a:r>
            <a:r>
              <a:rPr lang="ko-KR" altLang="en-US" sz="1600" dirty="0" smtClean="0"/>
              <a:t>년 </a:t>
            </a: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16896" y="1124744"/>
            <a:ext cx="5472608" cy="5112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개체 6"/>
          <p:cNvGraphicFramePr>
            <a:graphicFrameLocks noChangeAspect="1"/>
          </p:cNvGraphicFramePr>
          <p:nvPr/>
        </p:nvGraphicFramePr>
        <p:xfrm>
          <a:off x="2288704" y="5301208"/>
          <a:ext cx="914400" cy="771525"/>
        </p:xfrm>
        <a:graphic>
          <a:graphicData uri="http://schemas.openxmlformats.org/presentationml/2006/ole">
            <p:oleObj spid="_x0000_s46082" name="Worksheet" showAsIcon="1" r:id="rId6" imgW="914400" imgH="771525" progId="Excel.Sheet.8">
              <p:embed/>
            </p:oleObj>
          </a:graphicData>
        </a:graphic>
      </p:graphicFrame>
      <p:sp>
        <p:nvSpPr>
          <p:cNvPr id="9" name="직사각형 8"/>
          <p:cNvSpPr/>
          <p:nvPr/>
        </p:nvSpPr>
        <p:spPr>
          <a:xfrm>
            <a:off x="4088904" y="2348880"/>
            <a:ext cx="3024336" cy="432048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="" xmlns:p14="http://schemas.microsoft.com/office/powerpoint/2010/main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cnActionTitle_ID_12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73052" y="431972"/>
            <a:ext cx="5760068" cy="276999"/>
          </a:xfr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kumimoji="1" lang="en-US" altLang="ko-KR" dirty="0" smtClean="0">
                <a:solidFill>
                  <a:srgbClr val="000000"/>
                </a:solidFill>
              </a:rPr>
              <a:t>8. VC </a:t>
            </a:r>
            <a:r>
              <a:rPr kumimoji="1" lang="ko-KR" altLang="en-US" dirty="0" smtClean="0">
                <a:solidFill>
                  <a:srgbClr val="000000"/>
                </a:solidFill>
              </a:rPr>
              <a:t>자재 원가 테이블 </a:t>
            </a:r>
            <a:r>
              <a:rPr kumimoji="1" lang="en-US" altLang="ko-KR" dirty="0" smtClean="0">
                <a:solidFill>
                  <a:srgbClr val="000000"/>
                </a:solidFill>
              </a:rPr>
              <a:t>(ZFT00040C)</a:t>
            </a:r>
            <a:endParaRPr lang="ko-KR" altLang="en-US" dirty="0">
              <a:solidFill>
                <a:srgbClr val="000000"/>
              </a:solidFill>
            </a:endParaRPr>
          </a:p>
        </p:txBody>
      </p:sp>
      <p:sp>
        <p:nvSpPr>
          <p:cNvPr id="6" name="AcnActionTitle_ID_12"/>
          <p:cNvSpPr txBox="1">
            <a:spLocks/>
          </p:cNvSpPr>
          <p:nvPr>
            <p:custDataLst>
              <p:tags r:id="rId3"/>
            </p:custDataLst>
          </p:nvPr>
        </p:nvSpPr>
        <p:spPr bwMode="gray">
          <a:xfrm>
            <a:off x="200473" y="1050989"/>
            <a:ext cx="4752528" cy="28315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ko-KR" altLang="en-US" sz="1600" dirty="0" smtClean="0"/>
              <a:t> </a:t>
            </a:r>
            <a:r>
              <a:rPr lang="en-US" altLang="ko-KR" sz="1400" dirty="0" smtClean="0"/>
              <a:t>1) VC </a:t>
            </a:r>
            <a:r>
              <a:rPr lang="ko-KR" altLang="en-US" sz="1400" dirty="0" smtClean="0"/>
              <a:t>원가 테이블 </a:t>
            </a:r>
            <a:r>
              <a:rPr lang="en-US" altLang="ko-KR" sz="1400" dirty="0" smtClean="0"/>
              <a:t>: 13</a:t>
            </a:r>
            <a:r>
              <a:rPr lang="ko-KR" altLang="en-US" sz="1400" dirty="0" smtClean="0"/>
              <a:t>열중 </a:t>
            </a:r>
            <a:r>
              <a:rPr lang="en-US" altLang="ko-KR" sz="1400" dirty="0" smtClean="0"/>
              <a:t>3</a:t>
            </a:r>
            <a:r>
              <a:rPr lang="ko-KR" altLang="en-US" sz="1400" dirty="0" err="1" smtClean="0"/>
              <a:t>개열</a:t>
            </a:r>
            <a:r>
              <a:rPr lang="ko-KR" altLang="en-US" sz="1400" dirty="0" smtClean="0"/>
              <a:t> 제외 </a:t>
            </a:r>
            <a:r>
              <a:rPr lang="en-US" altLang="ko-KR" sz="1400" dirty="0" smtClean="0"/>
              <a:t>(9</a:t>
            </a:r>
            <a:r>
              <a:rPr lang="ko-KR" altLang="en-US" sz="1400" dirty="0" smtClean="0"/>
              <a:t>개</a:t>
            </a:r>
            <a:r>
              <a:rPr lang="en-US" altLang="ko-KR" sz="1400" dirty="0" smtClean="0"/>
              <a:t>)</a:t>
            </a:r>
          </a:p>
          <a:p>
            <a:r>
              <a:rPr lang="ko-KR" altLang="en-US" sz="1400" dirty="0" smtClean="0"/>
              <a:t>     </a:t>
            </a:r>
            <a:r>
              <a:rPr lang="ko-KR" altLang="en-US" sz="1400" dirty="0" err="1" smtClean="0"/>
              <a:t>제외열</a:t>
            </a:r>
            <a:r>
              <a:rPr lang="ko-KR" altLang="en-US" sz="1400" dirty="0" smtClean="0"/>
              <a:t> </a:t>
            </a:r>
            <a:r>
              <a:rPr lang="en-US" altLang="ko-KR" sz="1400" dirty="0" smtClean="0"/>
              <a:t>: </a:t>
            </a:r>
            <a:r>
              <a:rPr lang="ko-KR" altLang="en-US" sz="1400" dirty="0" smtClean="0"/>
              <a:t>인쇄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기타 스티커</a:t>
            </a:r>
            <a:r>
              <a:rPr lang="en-US" altLang="ko-KR" sz="1400" dirty="0" smtClean="0"/>
              <a:t>, PALLET</a:t>
            </a:r>
          </a:p>
          <a:p>
            <a:r>
              <a:rPr lang="en-US" altLang="ko-KR" sz="1400" dirty="0" smtClean="0"/>
              <a:t>          </a:t>
            </a:r>
          </a:p>
          <a:p>
            <a:r>
              <a:rPr lang="ko-KR" altLang="en-US" sz="1400" dirty="0" smtClean="0"/>
              <a:t> </a:t>
            </a:r>
            <a:r>
              <a:rPr lang="en-US" altLang="ko-KR" sz="1400" dirty="0" smtClean="0"/>
              <a:t>2) </a:t>
            </a:r>
            <a:r>
              <a:rPr lang="ko-KR" altLang="en-US" sz="1400" dirty="0" smtClean="0"/>
              <a:t>기술팀에서는 </a:t>
            </a:r>
            <a:r>
              <a:rPr lang="en-US" altLang="ko-KR" sz="1400" dirty="0" smtClean="0"/>
              <a:t>VC</a:t>
            </a:r>
            <a:r>
              <a:rPr lang="ko-KR" altLang="en-US" sz="1400" dirty="0" smtClean="0"/>
              <a:t>테이블 자재 구성 시 열 특성에</a:t>
            </a:r>
            <a:endParaRPr lang="en-US" altLang="ko-KR" sz="1400" dirty="0" smtClean="0"/>
          </a:p>
          <a:p>
            <a:r>
              <a:rPr lang="en-US" altLang="ko-KR" sz="1400" dirty="0" smtClean="0"/>
              <a:t>    </a:t>
            </a:r>
            <a:r>
              <a:rPr lang="ko-KR" altLang="en-US" sz="1400" dirty="0" smtClean="0"/>
              <a:t> 맞추어 정확하게 </a:t>
            </a:r>
            <a:r>
              <a:rPr lang="en-US" altLang="ko-KR" sz="1400" dirty="0" smtClean="0"/>
              <a:t>BOM</a:t>
            </a:r>
            <a:r>
              <a:rPr lang="ko-KR" altLang="en-US" sz="1400" dirty="0" smtClean="0"/>
              <a:t>을 구성 요구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ko-KR" altLang="en-US" sz="1400" dirty="0" smtClean="0"/>
              <a:t> </a:t>
            </a:r>
            <a:r>
              <a:rPr lang="en-US" altLang="ko-KR" sz="1400" dirty="0" smtClean="0"/>
              <a:t>   </a:t>
            </a:r>
            <a:r>
              <a:rPr lang="ko-KR" altLang="en-US" sz="1400" dirty="0" smtClean="0"/>
              <a:t>예</a:t>
            </a:r>
            <a:r>
              <a:rPr lang="en-US" altLang="ko-KR" sz="1400" dirty="0" smtClean="0"/>
              <a:t>)7</a:t>
            </a:r>
            <a:r>
              <a:rPr lang="ko-KR" altLang="en-US" sz="1400" dirty="0" smtClean="0"/>
              <a:t>열과 </a:t>
            </a:r>
            <a:r>
              <a:rPr lang="en-US" altLang="ko-KR" sz="1400" dirty="0" smtClean="0"/>
              <a:t>8</a:t>
            </a:r>
            <a:r>
              <a:rPr lang="ko-KR" altLang="en-US" sz="1400" dirty="0" smtClean="0"/>
              <a:t>열에 동일 자재코드가 존재 시 </a:t>
            </a:r>
            <a:r>
              <a:rPr lang="en-US" altLang="ko-KR" sz="1400" dirty="0" smtClean="0"/>
              <a:t>8</a:t>
            </a:r>
            <a:r>
              <a:rPr lang="ko-KR" altLang="en-US" sz="1400" dirty="0" smtClean="0"/>
              <a:t>열 값을 </a:t>
            </a:r>
            <a:endParaRPr lang="en-US" altLang="ko-KR" sz="1400" dirty="0" smtClean="0"/>
          </a:p>
          <a:p>
            <a:r>
              <a:rPr lang="en-US" altLang="ko-KR" sz="1400" dirty="0" smtClean="0"/>
              <a:t>       </a:t>
            </a:r>
            <a:r>
              <a:rPr lang="ko-KR" altLang="en-US" sz="1400" dirty="0" smtClean="0"/>
              <a:t>공란 처리 </a:t>
            </a:r>
            <a:endParaRPr lang="en-US" altLang="ko-KR" sz="1400" dirty="0" smtClean="0"/>
          </a:p>
          <a:p>
            <a:endParaRPr lang="en-US" altLang="ko-KR" sz="1400" dirty="0" smtClean="0"/>
          </a:p>
          <a:p>
            <a:r>
              <a:rPr lang="en-US" altLang="ko-KR" sz="1400" dirty="0" smtClean="0"/>
              <a:t> 3) VC </a:t>
            </a:r>
            <a:r>
              <a:rPr lang="ko-KR" altLang="en-US" sz="1400" dirty="0" smtClean="0"/>
              <a:t>테이블은 열중 </a:t>
            </a:r>
            <a:r>
              <a:rPr lang="en-US" altLang="ko-KR" sz="1400" dirty="0" smtClean="0"/>
              <a:t>Item</a:t>
            </a:r>
            <a:r>
              <a:rPr lang="ko-KR" altLang="en-US" sz="1400" dirty="0" smtClean="0"/>
              <a:t>별 가장 높은 단가로</a:t>
            </a:r>
            <a:endParaRPr lang="en-US" altLang="ko-KR" sz="1400" dirty="0" smtClean="0"/>
          </a:p>
          <a:p>
            <a:r>
              <a:rPr lang="en-US" altLang="ko-KR" sz="1400" dirty="0" smtClean="0"/>
              <a:t>    </a:t>
            </a:r>
            <a:r>
              <a:rPr lang="ko-KR" altLang="en-US" sz="1400" dirty="0" smtClean="0"/>
              <a:t>테이블에 값을 구성 </a:t>
            </a:r>
            <a:r>
              <a:rPr lang="en-US" altLang="ko-KR" sz="1400" dirty="0" smtClean="0"/>
              <a:t>(</a:t>
            </a:r>
            <a:r>
              <a:rPr lang="ko-KR" altLang="en-US" sz="1400" dirty="0" smtClean="0"/>
              <a:t>보수적</a:t>
            </a:r>
            <a:r>
              <a:rPr lang="en-US" altLang="ko-KR" sz="1400" dirty="0" smtClean="0"/>
              <a:t>)</a:t>
            </a:r>
            <a:r>
              <a:rPr lang="ko-KR" altLang="en-US" sz="1400" dirty="0" smtClean="0"/>
              <a:t> </a:t>
            </a:r>
            <a:endParaRPr lang="en-US" altLang="ko-KR" sz="1400" dirty="0" smtClean="0"/>
          </a:p>
          <a:p>
            <a:endParaRPr lang="en-US" altLang="ko-KR" sz="1400" dirty="0"/>
          </a:p>
          <a:p>
            <a:r>
              <a:rPr lang="en-US" altLang="ko-KR" sz="1400" dirty="0" smtClean="0"/>
              <a:t> 4)  1</a:t>
            </a:r>
            <a:r>
              <a:rPr lang="ko-KR" altLang="en-US" sz="1400" dirty="0" smtClean="0"/>
              <a:t>회</a:t>
            </a:r>
            <a:r>
              <a:rPr lang="en-US" altLang="ko-KR" sz="1400" dirty="0" smtClean="0"/>
              <a:t>/</a:t>
            </a:r>
            <a:r>
              <a:rPr lang="ko-KR" altLang="en-US" sz="1400" dirty="0" smtClean="0"/>
              <a:t>월 가격 전송 시 가격 업데이트</a:t>
            </a:r>
            <a:endParaRPr lang="en-US" altLang="ko-KR" sz="1400" dirty="0" smtClean="0"/>
          </a:p>
        </p:txBody>
      </p:sp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41033" y="980728"/>
            <a:ext cx="4455790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41033" y="3789040"/>
            <a:ext cx="4464496" cy="273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개체 6"/>
          <p:cNvGraphicFramePr>
            <a:graphicFrameLocks noChangeAspect="1"/>
          </p:cNvGraphicFramePr>
          <p:nvPr/>
        </p:nvGraphicFramePr>
        <p:xfrm>
          <a:off x="3512839" y="5877274"/>
          <a:ext cx="914401" cy="771525"/>
        </p:xfrm>
        <a:graphic>
          <a:graphicData uri="http://schemas.openxmlformats.org/presentationml/2006/ole">
            <p:oleObj spid="_x0000_s47106" name="Worksheet" showAsIcon="1" r:id="rId7" imgW="914400" imgH="771525" progId="Excel.Sheet.8">
              <p:embed/>
            </p:oleObj>
          </a:graphicData>
        </a:graphic>
      </p:graphicFrame>
      <p:sp>
        <p:nvSpPr>
          <p:cNvPr id="9" name="직사각형 8"/>
          <p:cNvSpPr/>
          <p:nvPr/>
        </p:nvSpPr>
        <p:spPr>
          <a:xfrm>
            <a:off x="5457056" y="1628800"/>
            <a:ext cx="648072" cy="144016"/>
          </a:xfrm>
          <a:prstGeom prst="rect">
            <a:avLst/>
          </a:prstGeom>
          <a:noFill/>
          <a:ln w="2222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961112" y="4509120"/>
            <a:ext cx="2880320" cy="288032"/>
          </a:xfrm>
          <a:prstGeom prst="rect">
            <a:avLst/>
          </a:prstGeom>
          <a:noFill/>
          <a:ln w="28575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모서리가 둥근 사각형 설명선 10"/>
          <p:cNvSpPr/>
          <p:nvPr/>
        </p:nvSpPr>
        <p:spPr>
          <a:xfrm>
            <a:off x="1208584" y="4725144"/>
            <a:ext cx="2880320" cy="648072"/>
          </a:xfrm>
          <a:prstGeom prst="wedgeRoundRectCallout">
            <a:avLst>
              <a:gd name="adj1" fmla="val 115048"/>
              <a:gd name="adj2" fmla="val -60487"/>
              <a:gd name="adj3" fmla="val 16667"/>
            </a:avLst>
          </a:prstGeom>
          <a:noFill/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/>
            <a:r>
              <a:rPr lang="ko-KR" altLang="en-US" sz="1400" dirty="0" smtClean="0">
                <a:solidFill>
                  <a:schemeClr val="tx1"/>
                </a:solidFill>
              </a:rPr>
              <a:t>클래스에 대한 자재 </a:t>
            </a:r>
            <a:r>
              <a:rPr lang="en-US" altLang="ko-KR" sz="1400" dirty="0" smtClean="0">
                <a:solidFill>
                  <a:schemeClr val="tx1"/>
                </a:solidFill>
              </a:rPr>
              <a:t>&amp; </a:t>
            </a:r>
            <a:r>
              <a:rPr lang="ko-KR" altLang="en-US" sz="1400" dirty="0" smtClean="0">
                <a:solidFill>
                  <a:schemeClr val="tx1"/>
                </a:solidFill>
              </a:rPr>
              <a:t>최고 금액</a:t>
            </a:r>
            <a:endParaRPr lang="en-US" altLang="ko-KR" sz="1400" dirty="0" smtClean="0">
              <a:solidFill>
                <a:schemeClr val="tx1"/>
              </a:solidFill>
            </a:endParaRPr>
          </a:p>
        </p:txBody>
      </p:sp>
      <p:sp>
        <p:nvSpPr>
          <p:cNvPr id="12" name="Oval 6"/>
          <p:cNvSpPr>
            <a:spLocks noChangeArrowheads="1"/>
          </p:cNvSpPr>
          <p:nvPr/>
        </p:nvSpPr>
        <p:spPr bwMode="auto">
          <a:xfrm>
            <a:off x="6105128" y="1340768"/>
            <a:ext cx="316523" cy="355600"/>
          </a:xfrm>
          <a:prstGeom prst="ellipse">
            <a:avLst/>
          </a:prstGeom>
          <a:solidFill>
            <a:schemeClr val="bg1">
              <a:lumMod val="85000"/>
            </a:schemeClr>
          </a:solidFill>
          <a:ln w="28575" algn="ctr">
            <a:solidFill>
              <a:schemeClr val="tx1">
                <a:lumMod val="50000"/>
                <a:lumOff val="5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ko-KR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sp>
        <p:nvSpPr>
          <p:cNvPr id="13" name="AutoShape 3"/>
          <p:cNvSpPr>
            <a:spLocks noChangeArrowheads="1"/>
          </p:cNvSpPr>
          <p:nvPr/>
        </p:nvSpPr>
        <p:spPr bwMode="auto">
          <a:xfrm>
            <a:off x="7466545" y="144016"/>
            <a:ext cx="2238983" cy="548680"/>
          </a:xfrm>
          <a:prstGeom prst="bevel">
            <a:avLst>
              <a:gd name="adj" fmla="val 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개발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b="1" dirty="0" smtClean="0">
                <a:solidFill>
                  <a:schemeClr val="bg1"/>
                </a:solidFill>
                <a:latin typeface="+mn-ea"/>
              </a:rPr>
              <a:t>조회</a:t>
            </a:r>
            <a:r>
              <a:rPr lang="en-US" altLang="ko-KR" b="1" dirty="0" smtClean="0">
                <a:solidFill>
                  <a:schemeClr val="bg1"/>
                </a:solidFill>
                <a:latin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xmlns="" val="362857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Roadmap"/>
  <p:tag name="DATE" val="2012-08-24 1:28:02 P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28:18 PM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SubjectTitle"/>
  <p:tag name="DATE" val="2012-08-24 1:48:21 PM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TYLE" val="AcnActionTitle"/>
  <p:tag name="DATE" val="2012-08-24 1:41:15 PM"/>
</p:tagLst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3979</TotalTime>
  <Words>2232</Words>
  <Application>Microsoft Office PowerPoint</Application>
  <PresentationFormat>A4 용지(210x297mm)</PresentationFormat>
  <Paragraphs>555</Paragraphs>
  <Slides>38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2</vt:i4>
      </vt:variant>
      <vt:variant>
        <vt:lpstr>슬라이드 제목</vt:lpstr>
      </vt:variant>
      <vt:variant>
        <vt:i4>38</vt:i4>
      </vt:variant>
    </vt:vector>
  </HeadingPairs>
  <TitlesOfParts>
    <vt:vector size="41" baseType="lpstr">
      <vt:lpstr>1_Office Theme</vt:lpstr>
      <vt:lpstr>비트맵 이미지</vt:lpstr>
      <vt:lpstr>Worksheet</vt:lpstr>
      <vt:lpstr>슬라이드 1</vt:lpstr>
      <vt:lpstr>문서 개정 이력</vt:lpstr>
      <vt:lpstr>FTA 업무 프로세스</vt:lpstr>
      <vt:lpstr>원산지 판정용 임계값 실행 </vt:lpstr>
      <vt:lpstr>원산지 판정용 임계값 실행 </vt:lpstr>
      <vt:lpstr>원산지 판정용 임계값 실행 프로세스 </vt:lpstr>
      <vt:lpstr>원산지 판정용 임계값 실행 GTS 메뉴 </vt:lpstr>
      <vt:lpstr>교육 개요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1. 원산지 판정용 임계값 계산 실행_GTS_T코드:FTA71</vt:lpstr>
      <vt:lpstr>2. 제품 BOM 계산로그 조회_T코드:GTS_FTA72</vt:lpstr>
      <vt:lpstr>2. 제품 BOM 계산로그 조회_T코드:GTS_FTA72</vt:lpstr>
      <vt:lpstr>2. 제품 BOM 계산로그 조회_T코드:GTS_FTA72</vt:lpstr>
      <vt:lpstr>3. 제품별,협정별 판매 임계값 삭제_GTS_T코드: ZFTR0060</vt:lpstr>
      <vt:lpstr>3. 제품별,협정별 판매 임계값 삭제_GTS_T코드: ZFTR0060</vt:lpstr>
      <vt:lpstr>3. 제품별,협정별 판매 임계값 삭제_GTS_T코드: ZFTR0060</vt:lpstr>
      <vt:lpstr>4. 판매 임계값 레포트_ GTS_T코드: ERP_ZFTR0010,GTS_FTA93</vt:lpstr>
      <vt:lpstr>4. 판매 임계값 레포트_ GTS_T코드: ERP_ZFTR0010,GTS_FTA93</vt:lpstr>
      <vt:lpstr>4. 판매 임계값 레포트_ GTS_T코드: ERP_ZFTR0010,GTS_FTA93</vt:lpstr>
      <vt:lpstr>5. 부가가치 기준 buffer 관리 _ZFT00070T</vt:lpstr>
      <vt:lpstr>6. 특혜관세 규칙_협정정보</vt:lpstr>
      <vt:lpstr>7. EXW 관리 테이블  (ZFT00140TV)</vt:lpstr>
      <vt:lpstr>8. VC 자재 원가 테이블 (ZFT00040C)</vt:lpstr>
    </vt:vector>
  </TitlesOfParts>
  <Company>Accenture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테스트 스크립트</dc:title>
  <dc:creator>Jung, Jin-sung</dc:creator>
  <cp:lastModifiedBy>admin</cp:lastModifiedBy>
  <cp:revision>336</cp:revision>
  <dcterms:created xsi:type="dcterms:W3CDTF">2013-06-03T05:47:41Z</dcterms:created>
  <dcterms:modified xsi:type="dcterms:W3CDTF">2013-11-04T05:07:43Z</dcterms:modified>
</cp:coreProperties>
</file>