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52"/>
  </p:notesMasterIdLst>
  <p:handoutMasterIdLst>
    <p:handoutMasterId r:id="rId53"/>
  </p:handoutMasterIdLst>
  <p:sldIdLst>
    <p:sldId id="374" r:id="rId3"/>
    <p:sldId id="375" r:id="rId4"/>
    <p:sldId id="450" r:id="rId5"/>
    <p:sldId id="391" r:id="rId6"/>
    <p:sldId id="560" r:id="rId7"/>
    <p:sldId id="392" r:id="rId8"/>
    <p:sldId id="561" r:id="rId9"/>
    <p:sldId id="562" r:id="rId10"/>
    <p:sldId id="394" r:id="rId11"/>
    <p:sldId id="516" r:id="rId12"/>
    <p:sldId id="518" r:id="rId13"/>
    <p:sldId id="519" r:id="rId14"/>
    <p:sldId id="520" r:id="rId15"/>
    <p:sldId id="521" r:id="rId16"/>
    <p:sldId id="522" r:id="rId17"/>
    <p:sldId id="523" r:id="rId18"/>
    <p:sldId id="524" r:id="rId19"/>
    <p:sldId id="525" r:id="rId20"/>
    <p:sldId id="526" r:id="rId21"/>
    <p:sldId id="527" r:id="rId22"/>
    <p:sldId id="528" r:id="rId23"/>
    <p:sldId id="529" r:id="rId24"/>
    <p:sldId id="530" r:id="rId25"/>
    <p:sldId id="532" r:id="rId26"/>
    <p:sldId id="533" r:id="rId27"/>
    <p:sldId id="534" r:id="rId28"/>
    <p:sldId id="535" r:id="rId29"/>
    <p:sldId id="536" r:id="rId30"/>
    <p:sldId id="537" r:id="rId31"/>
    <p:sldId id="538" r:id="rId32"/>
    <p:sldId id="539" r:id="rId33"/>
    <p:sldId id="540" r:id="rId34"/>
    <p:sldId id="541" r:id="rId35"/>
    <p:sldId id="545" r:id="rId36"/>
    <p:sldId id="546" r:id="rId37"/>
    <p:sldId id="547" r:id="rId38"/>
    <p:sldId id="548" r:id="rId39"/>
    <p:sldId id="542" r:id="rId40"/>
    <p:sldId id="549" r:id="rId41"/>
    <p:sldId id="550" r:id="rId42"/>
    <p:sldId id="551" r:id="rId43"/>
    <p:sldId id="553" r:id="rId44"/>
    <p:sldId id="552" r:id="rId45"/>
    <p:sldId id="555" r:id="rId46"/>
    <p:sldId id="544" r:id="rId47"/>
    <p:sldId id="543" r:id="rId48"/>
    <p:sldId id="556" r:id="rId49"/>
    <p:sldId id="557" r:id="rId50"/>
    <p:sldId id="559" r:id="rId51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03991"/>
    <a:srgbClr val="0083CD"/>
    <a:srgbClr val="FF0000"/>
    <a:srgbClr val="000000"/>
    <a:srgbClr val="333333"/>
    <a:srgbClr val="EAEAEA"/>
    <a:srgbClr val="80808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26" autoAdjust="0"/>
    <p:restoredTop sz="91078" autoAdjust="0"/>
  </p:normalViewPr>
  <p:slideViewPr>
    <p:cSldViewPr snapToGrid="0" showGuides="1">
      <p:cViewPr>
        <p:scale>
          <a:sx n="75" d="100"/>
          <a:sy n="75" d="100"/>
        </p:scale>
        <p:origin x="-1206" y="108"/>
      </p:cViewPr>
      <p:guideLst>
        <p:guide orient="horz" pos="4074"/>
        <p:guide pos="3782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14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메일 내용 </a:t>
            </a:r>
            <a:r>
              <a:rPr lang="ko-KR" altLang="en-US" dirty="0" err="1" smtClean="0"/>
              <a:t>셈플</a:t>
            </a:r>
            <a:r>
              <a:rPr lang="ko-KR" altLang="en-US" dirty="0" smtClean="0"/>
              <a:t> 추가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28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SRM_2.1_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전자입찰 관리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설비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/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공사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연계된 구매요청을 접수하고 전자입찰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생성할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설비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공사 전자입찰 프로세스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프로세스를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및 결과 품의가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연계되어 수행되는 절차를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시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SRM-MM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연계됨을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설비</a:t>
            </a:r>
            <a:r>
              <a:rPr lang="en-US" altLang="ko-KR" dirty="0" smtClean="0"/>
              <a:t>/</a:t>
            </a:r>
            <a:r>
              <a:rPr lang="ko-KR" altLang="en-US" dirty="0" smtClean="0"/>
              <a:t>공사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172" y="1373911"/>
            <a:ext cx="9049656" cy="498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설비</a:t>
            </a:r>
            <a:r>
              <a:rPr lang="en-US" altLang="ko-KR" dirty="0" smtClean="0"/>
              <a:t>/</a:t>
            </a:r>
            <a:r>
              <a:rPr lang="ko-KR" altLang="en-US" dirty="0" smtClean="0"/>
              <a:t>공사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143" y="1383723"/>
            <a:ext cx="9107714" cy="4990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설비</a:t>
            </a:r>
            <a:r>
              <a:rPr lang="en-US" altLang="ko-KR" dirty="0" smtClean="0"/>
              <a:t>/</a:t>
            </a:r>
            <a:r>
              <a:rPr lang="ko-KR" altLang="en-US" dirty="0" smtClean="0"/>
              <a:t>공사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00321644"/>
              </p:ext>
            </p:extLst>
          </p:nvPr>
        </p:nvGraphicFramePr>
        <p:xfrm>
          <a:off x="384176" y="1438494"/>
          <a:ext cx="9064625" cy="4900984"/>
        </p:xfrm>
        <a:graphic>
          <a:graphicData uri="http://schemas.openxmlformats.org/drawingml/2006/table">
            <a:tbl>
              <a:tblPr/>
              <a:tblGrid>
                <a:gridCol w="600234"/>
                <a:gridCol w="1799907"/>
                <a:gridCol w="1931403"/>
                <a:gridCol w="3585486"/>
                <a:gridCol w="1147595"/>
              </a:tblGrid>
              <a:tr h="580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구매요청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(PR)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설비자재 및 공사의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요청서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설비자재 및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공사건에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대한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시설팀의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구매 요청서 발행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시설팀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02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견적요청 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설비자재 및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공사건에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대한 견적입찰 프로세스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진행을 위한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03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승인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진행 승인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진행에 대한 품의 승인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04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 견적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을 통한  가 견적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을 통해  내정가 산정을 위한 견적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 견적 제출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내가 산정을 위한 견적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제출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산정을 위한 가 견적서 제출 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06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 견적 마감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내가 산정을 위한 견적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마감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산정을 위한 가 견적서 마감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smtClean="0"/>
                        <a:t>유사공사가 등록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내가 산정을 위한 유사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공사가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산정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및 결정 참고를 위한 유사공사가 및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설계가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08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err="1" smtClean="0"/>
                        <a:t>내정가</a:t>
                      </a:r>
                      <a:r>
                        <a:rPr lang="ko-KR" altLang="en-US" sz="1100" b="0" dirty="0" smtClean="0"/>
                        <a:t> 산정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견적 및 유가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공사가를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기준 산정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제출된 가 견적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및 유사공사가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설계가등을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참고하여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산정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설비</a:t>
            </a:r>
            <a:r>
              <a:rPr lang="en-US" altLang="ko-KR" dirty="0" smtClean="0"/>
              <a:t>/</a:t>
            </a:r>
            <a:r>
              <a:rPr lang="ko-KR" altLang="en-US" dirty="0" smtClean="0"/>
              <a:t>공사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00321644"/>
              </p:ext>
            </p:extLst>
          </p:nvPr>
        </p:nvGraphicFramePr>
        <p:xfrm>
          <a:off x="384176" y="1423973"/>
          <a:ext cx="8924923" cy="5007886"/>
        </p:xfrm>
        <a:graphic>
          <a:graphicData uri="http://schemas.openxmlformats.org/drawingml/2006/table">
            <a:tbl>
              <a:tblPr/>
              <a:tblGrid>
                <a:gridCol w="590983"/>
                <a:gridCol w="1772167"/>
                <a:gridCol w="1901637"/>
                <a:gridCol w="3530228"/>
                <a:gridCol w="1129908"/>
              </a:tblGrid>
              <a:tr h="580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/>
                        <a:t>09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서면 보고된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내정가를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확정하는 절차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산정된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내정가를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본부장에게 서면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상신후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 승인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내정가를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상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견적의뢰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견적업체 선정 후 견적 가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견적업체 선정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후 해당업체로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부터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견적가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요청함 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투찰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견적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회답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견적의뢰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 접수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(SRM)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당사의 견적의뢰 내용을 접수한다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12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smtClean="0"/>
                        <a:t> 견적접수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견적서 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의뢰분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접수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요청된 견적서의 접수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천만원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이상 건에 대해서는 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차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~3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차 입찰을 진행하며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, 3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차에서 유찰 시 네고 후 견적 확정함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낙찰여부 판단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유찰의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14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 절차부터 진행한다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낙찰의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17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 절차부터 진행한다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/>
                        <a:t>14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네고의뢰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가격 네고 의뢰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가격에 대한 조정을 요청한다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네고회답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가격 네고 회답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조정된 견적 가격을 접수한다 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설비</a:t>
            </a:r>
            <a:r>
              <a:rPr lang="en-US" altLang="ko-KR" dirty="0" smtClean="0"/>
              <a:t>/</a:t>
            </a:r>
            <a:r>
              <a:rPr lang="ko-KR" altLang="en-US" dirty="0" smtClean="0"/>
              <a:t>공사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00321644"/>
              </p:ext>
            </p:extLst>
          </p:nvPr>
        </p:nvGraphicFramePr>
        <p:xfrm>
          <a:off x="384176" y="1453001"/>
          <a:ext cx="8912223" cy="4835434"/>
        </p:xfrm>
        <a:graphic>
          <a:graphicData uri="http://schemas.openxmlformats.org/drawingml/2006/table">
            <a:tbl>
              <a:tblPr/>
              <a:tblGrid>
                <a:gridCol w="590142"/>
                <a:gridCol w="1769645"/>
                <a:gridCol w="1898931"/>
                <a:gridCol w="3525205"/>
                <a:gridCol w="1128300"/>
              </a:tblGrid>
              <a:tr h="4904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4605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협력사로부터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네고가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으로 해당 협력사의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조정가격을 접수한다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17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견적확인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확인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접수된 내역을 비교 확인하는 작업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품의상신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품의상신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협의된 견적조건을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Notes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를 통해 품의 상신한다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품의승인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품의승인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상신된 품의에 대해 승인 처리한다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전결권자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19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견적확정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 처리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접수된 내역을 비교 확인하여 최종적으로 견적을 확정하는 작업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 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확정가에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준한 계약 등록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승인된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노츠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번호를 수기 등록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전자계약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스마트빌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품의 승인 된 계약의 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전자계약서 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승인된  계약품의서의  전자계약서 생성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계약번호는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상 계약번호로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전자계약 인증서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계약서의 효력 공증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계약서의  승인 후 이를 공인인증 기관의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한국정보인증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공인인증을 득함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한국정보인증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MM.01.06.01</a:t>
                      </a: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내수구매오더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내수 구매오더 프로세스에서 견적확정분을 구매오더로 전환 처리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설비</a:t>
            </a:r>
            <a:r>
              <a:rPr lang="en-US" altLang="ko-KR" dirty="0" smtClean="0"/>
              <a:t>/</a:t>
            </a:r>
            <a:r>
              <a:rPr lang="ko-KR" altLang="en-US" dirty="0" smtClean="0"/>
              <a:t>공사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" name="Group 181"/>
          <p:cNvGraphicFramePr>
            <a:graphicFrameLocks noGrp="1"/>
          </p:cNvGraphicFramePr>
          <p:nvPr/>
        </p:nvGraphicFramePr>
        <p:xfrm>
          <a:off x="477157" y="1465490"/>
          <a:ext cx="8951686" cy="4795608"/>
        </p:xfrm>
        <a:graphic>
          <a:graphicData uri="http://schemas.openxmlformats.org/drawingml/2006/table">
            <a:tbl>
              <a:tblPr/>
              <a:tblGrid>
                <a:gridCol w="1008104"/>
                <a:gridCol w="3912239"/>
                <a:gridCol w="4031343"/>
              </a:tblGrid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메뉴 경로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구매요청 접수 및 전자입찰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가견적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 </a:t>
                      </a:r>
                      <a:r>
                        <a:rPr kumimoji="0" lang="en-US" altLang="ko-KR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보고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응찰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가견적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내정가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등록 요청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내정가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등록 확정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본견적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응찰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본견적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낙찰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본견적</a:t>
                      </a: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 </a:t>
                      </a:r>
                      <a:r>
                        <a:rPr kumimoji="0" lang="en-US" altLang="ko-KR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보고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9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4530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88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73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 접수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구매요청을 조회하기 위한 검색 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검색 조건에 일치하는 구매요청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 리스트에서 입찰을 진행할 구매요청 건을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5424492" y="1854196"/>
            <a:ext cx="3937000" cy="1524000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b="1" dirty="0" smtClean="0">
                <a:latin typeface="+mn-ea"/>
                <a:ea typeface="+mn-ea"/>
              </a:rPr>
              <a:t>[</a:t>
            </a:r>
            <a:r>
              <a:rPr lang="ko-KR" altLang="en-US" b="1" dirty="0" smtClean="0">
                <a:latin typeface="+mn-ea"/>
                <a:ea typeface="+mn-ea"/>
              </a:rPr>
              <a:t>검색조건</a:t>
            </a:r>
            <a:r>
              <a:rPr lang="en-US" altLang="ko-KR" b="1" dirty="0" smtClean="0">
                <a:latin typeface="+mn-ea"/>
                <a:ea typeface="+mn-ea"/>
              </a:rPr>
              <a:t>]</a:t>
            </a: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PR No: ERP</a:t>
            </a:r>
            <a:r>
              <a:rPr lang="ko-KR" altLang="en-US" dirty="0" smtClean="0">
                <a:latin typeface="+mn-ea"/>
                <a:ea typeface="+mn-ea"/>
              </a:rPr>
              <a:t>의 생성된 구매요청 번호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납품일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납품일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플랜트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세방전지본사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광주생산본부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창원생산본부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요청자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구매요청자 이름</a:t>
            </a:r>
            <a:endParaRPr lang="ko-KR" altLang="en-US" dirty="0">
              <a:latin typeface="+mn-ea"/>
              <a:ea typeface="+mn-ea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463740" y="1600199"/>
            <a:ext cx="8959660" cy="3543301"/>
            <a:chOff x="412936" y="927099"/>
            <a:chExt cx="9061268" cy="4002104"/>
          </a:xfrm>
        </p:grpSpPr>
        <p:pic>
          <p:nvPicPr>
            <p:cNvPr id="239619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b="2928"/>
            <a:stretch>
              <a:fillRect/>
            </a:stretch>
          </p:blipFill>
          <p:spPr bwMode="auto">
            <a:xfrm>
              <a:off x="431796" y="1599735"/>
              <a:ext cx="9042408" cy="332946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12936" y="927099"/>
              <a:ext cx="9054454" cy="64770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직사각형 6"/>
          <p:cNvSpPr/>
          <p:nvPr/>
        </p:nvSpPr>
        <p:spPr>
          <a:xfrm>
            <a:off x="537029" y="4284663"/>
            <a:ext cx="336549" cy="1666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37029" y="3073400"/>
            <a:ext cx="4343399" cy="11684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905399" y="4318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855668" y="2360615"/>
            <a:ext cx="382585" cy="1603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229249" y="25082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004777" y="29908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846268" y="1966915"/>
            <a:ext cx="668332" cy="17938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1474177" y="18224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입찰을 진행할 구매요청 건을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모두 선택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 전체 품목 선택이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 박스에서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 단계로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6" name="Picture 2"/>
          <p:cNvPicPr>
            <a:picLocks noChangeAspect="1" noChangeArrowheads="1"/>
          </p:cNvPicPr>
          <p:nvPr/>
        </p:nvPicPr>
        <p:blipFill>
          <a:blip r:embed="rId2" cstate="print"/>
          <a:srcRect b="1066"/>
          <a:stretch>
            <a:fillRect/>
          </a:stretch>
        </p:blipFill>
        <p:spPr bwMode="auto">
          <a:xfrm>
            <a:off x="391885" y="1578657"/>
            <a:ext cx="9122229" cy="3267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57201" y="2900363"/>
            <a:ext cx="215900" cy="3889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676799" y="32640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2886599" y="27560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302000" y="2620963"/>
            <a:ext cx="723900" cy="5413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597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96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78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초안 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입찰 명을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공사 입찰 건의 경우에 거래 유형을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ZBD3: RFx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투자성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우측 도표와 같이 구매요청 문서유형에 일치하는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거래 유형만 선택이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문서유형은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공급처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조회가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생성하기 위한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3" name="Picture 5"/>
          <p:cNvPicPr>
            <a:picLocks noChangeAspect="1" noChangeArrowheads="1"/>
          </p:cNvPicPr>
          <p:nvPr/>
        </p:nvPicPr>
        <p:blipFill>
          <a:blip r:embed="rId2" cstate="print"/>
          <a:srcRect b="10535"/>
          <a:stretch>
            <a:fillRect/>
          </a:stretch>
        </p:blipFill>
        <p:spPr bwMode="auto">
          <a:xfrm>
            <a:off x="381000" y="1594725"/>
            <a:ext cx="9144000" cy="328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609600" y="3052763"/>
            <a:ext cx="1690688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42694" name="Picture 6"/>
          <p:cNvPicPr>
            <a:picLocks noChangeAspect="1" noChangeArrowheads="1"/>
          </p:cNvPicPr>
          <p:nvPr/>
        </p:nvPicPr>
        <p:blipFill>
          <a:blip r:embed="rId3" cstate="print"/>
          <a:srcRect l="1515" t="40338"/>
          <a:stretch>
            <a:fillRect/>
          </a:stretch>
        </p:blipFill>
        <p:spPr bwMode="auto">
          <a:xfrm>
            <a:off x="7497345" y="3276600"/>
            <a:ext cx="1824455" cy="6932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511699" y="25909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100459" y="32386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2734199" y="1663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3175000" y="1795463"/>
            <a:ext cx="939800" cy="1730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47859" y="1462315"/>
            <a:ext cx="3695700" cy="1162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 flipH="1" flipV="1">
            <a:off x="6591300" y="2644140"/>
            <a:ext cx="541020" cy="662940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직사각형 11"/>
          <p:cNvSpPr/>
          <p:nvPr/>
        </p:nvSpPr>
        <p:spPr>
          <a:xfrm>
            <a:off x="7481887" y="3618548"/>
            <a:ext cx="1860233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359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72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명을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제출 기한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입찰에 대한 견적 제출 마감일자와 시간을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플랜트를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입찰자가 견적 제출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등록 여부를 체크할 지를 결정한다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177800" marR="0" lvl="0" indent="-1778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⑤ 견적 유형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또는 본견적인지를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유형에 따라 후속  프로세스가 결정된다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선택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 요청 및 확정 프로세스가 진행되며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기준으로 입찰이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 선택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및 예정가 프로세스 없이 바로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 입찰을 진행하게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" y="1604120"/>
            <a:ext cx="9093200" cy="344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104900" y="2887663"/>
            <a:ext cx="16256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104900" y="4424363"/>
            <a:ext cx="11811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959350" y="3967163"/>
            <a:ext cx="1016000" cy="960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64099" y="27687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64099" y="4191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512199" y="38736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191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332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859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클릭해서 입찰 대상업체를 지정하는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별 입찰자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업체코드를 직접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입찰자를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입찰자 검색 후 추가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검색조건을 이용하여 업체를 조회한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리스트에서 입찰자를 선택하여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9403" y="1609726"/>
            <a:ext cx="9147194" cy="2987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76339" y="3844926"/>
            <a:ext cx="4642761" cy="98107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47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02064" y="1554164"/>
            <a:ext cx="3741736" cy="219875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117600" y="2341563"/>
            <a:ext cx="584200" cy="223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84300" y="2747963"/>
            <a:ext cx="120650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654300" y="2747963"/>
            <a:ext cx="62865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727599" y="2044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172099" y="30227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3153299" y="2298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5" name="직선 연결선 14"/>
          <p:cNvCxnSpPr>
            <a:stCxn id="11" idx="3"/>
            <a:endCxn id="244740" idx="1"/>
          </p:cNvCxnSpPr>
          <p:nvPr/>
        </p:nvCxnSpPr>
        <p:spPr>
          <a:xfrm flipV="1">
            <a:off x="3282950" y="2653540"/>
            <a:ext cx="519114" cy="199992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연결선 21"/>
          <p:cNvCxnSpPr>
            <a:stCxn id="13" idx="5"/>
          </p:cNvCxnSpPr>
          <p:nvPr/>
        </p:nvCxnSpPr>
        <p:spPr>
          <a:xfrm>
            <a:off x="1445776" y="3316668"/>
            <a:ext cx="433824" cy="493332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000" y="1587824"/>
            <a:ext cx="9144000" cy="3098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6304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921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품목개요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 품목정보는 구매요청에서 연계하여 자동으로 가져오게 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납풉일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등의 정보를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납품일이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 제출마감 보다 이전 일자이면 오류 메시지가 발생한다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납품일 또는 입찰 마감일을 조정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변경이 필요함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1587500" y="2328863"/>
            <a:ext cx="485775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210199" y="21210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08000" y="3052763"/>
            <a:ext cx="6743700" cy="477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22799" y="26163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3055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188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4307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추가 입찰 텍스트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텍스트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입찰자에게 전달할 내용을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첨부파일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첨부할 파일을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내부적으로만 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필드의 체크박스를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입찰자에게 조회되지 않고 구매 담당자만 첨부파일 조회 권한이 부여된다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입찰자에게 공개하는 경우에 체크박스를 선택을 해제해야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입찰정보 입력이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6789" name="Picture 5"/>
          <p:cNvPicPr>
            <a:picLocks noChangeAspect="1" noChangeArrowheads="1"/>
          </p:cNvPicPr>
          <p:nvPr/>
        </p:nvPicPr>
        <p:blipFill>
          <a:blip r:embed="rId2" cstate="print"/>
          <a:srcRect b="7954"/>
          <a:stretch>
            <a:fillRect/>
          </a:stretch>
        </p:blipFill>
        <p:spPr bwMode="auto">
          <a:xfrm>
            <a:off x="406400" y="1624935"/>
            <a:ext cx="9093200" cy="2689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7751" y="1620839"/>
            <a:ext cx="2624137" cy="150693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8177" y="3235326"/>
            <a:ext cx="3643312" cy="134605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558801" y="2811463"/>
            <a:ext cx="3746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58800" y="3611563"/>
            <a:ext cx="685799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070499" y="2667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70423" y="39101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244601" y="1798320"/>
            <a:ext cx="325119" cy="198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841899" y="16384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14" name="직선 연결선 13"/>
          <p:cNvCxnSpPr>
            <a:stCxn id="11" idx="6"/>
            <a:endCxn id="246786" idx="1"/>
          </p:cNvCxnSpPr>
          <p:nvPr/>
        </p:nvCxnSpPr>
        <p:spPr>
          <a:xfrm flipV="1">
            <a:off x="1391132" y="2374304"/>
            <a:ext cx="926619" cy="465006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연결선 17"/>
          <p:cNvCxnSpPr>
            <a:stCxn id="12" idx="6"/>
          </p:cNvCxnSpPr>
          <p:nvPr/>
        </p:nvCxnSpPr>
        <p:spPr>
          <a:xfrm>
            <a:off x="791056" y="4082323"/>
            <a:ext cx="2345844" cy="134077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공개되면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				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입찰에 대한 최초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대해서는 입찰계획 품의가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연계되어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04921"/>
            <a:ext cx="9144000" cy="3063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01638" y="2025651"/>
            <a:ext cx="2384425" cy="2174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885012" y="19384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3670818" y="235280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110038" y="2444750"/>
            <a:ext cx="762000" cy="255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6589" y="4976813"/>
            <a:ext cx="3668712" cy="21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29"/>
          <p:cNvGraphicFramePr>
            <a:graphicFrameLocks noGrp="1"/>
          </p:cNvGraphicFramePr>
          <p:nvPr/>
        </p:nvGraphicFramePr>
        <p:xfrm>
          <a:off x="344488" y="1281670"/>
          <a:ext cx="9215437" cy="5212080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937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</a:t>
                      </a:r>
                      <a:r>
                        <a:rPr lang="ko-KR" altLang="en-US" sz="1200" b="1" i="0" u="none" strike="noStrike" dirty="0" err="1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견적건에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대한 진행을 위한 사전 입찰 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계획 보고서의 결재 상신 및 승인 절차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전자입찰 계획을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입찰배경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내용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/ GL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계정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일시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마감일자와 시간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참여업체명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견적응찰 대상 업체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이후에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입찰을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진행할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대상업체로 응찰 문자 및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메일이 발송되며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업체의 응찰 리스트 화면에 조회가 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임시저장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1064" y="1637994"/>
            <a:ext cx="4618036" cy="4713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6107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계획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107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전자입찰 계획 보고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품의에 대해 승인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응찰 문자와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 b="153"/>
          <a:stretch>
            <a:fillRect/>
          </a:stretch>
        </p:blipFill>
        <p:spPr bwMode="auto">
          <a:xfrm>
            <a:off x="393700" y="1587550"/>
            <a:ext cx="9118600" cy="3550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241800" y="1998663"/>
            <a:ext cx="58166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3836559" y="19203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6125" y="2840038"/>
            <a:ext cx="4359275" cy="219482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96013" y="3378200"/>
            <a:ext cx="2681287" cy="122865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5803900" y="2667000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n-ea"/>
                <a:ea typeface="+mn-ea"/>
              </a:rPr>
              <a:t>메일 </a:t>
            </a:r>
            <a:r>
              <a:rPr lang="en-US" altLang="ko-KR" dirty="0" smtClean="0">
                <a:latin typeface="+mn-ea"/>
                <a:ea typeface="+mn-ea"/>
              </a:rPr>
              <a:t>Sample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140700" y="3187700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+mn-ea"/>
                <a:ea typeface="+mn-ea"/>
              </a:rPr>
              <a:t>문자 </a:t>
            </a:r>
            <a:r>
              <a:rPr lang="en-US" altLang="ko-KR" dirty="0" smtClean="0">
                <a:latin typeface="+mn-ea"/>
                <a:ea typeface="+mn-ea"/>
              </a:rPr>
              <a:t>Sample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398659" y="24156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333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904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95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협력사가 협력사 포탈에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로그온하기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위해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비밀번호를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비밀번호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init00)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협력사 포탈에 접속한다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초기화면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7" name="그룹 16"/>
          <p:cNvGrpSpPr/>
          <p:nvPr/>
        </p:nvGrpSpPr>
        <p:grpSpPr>
          <a:xfrm>
            <a:off x="431802" y="1607863"/>
            <a:ext cx="9042398" cy="3769276"/>
            <a:chOff x="609601" y="1681978"/>
            <a:chExt cx="8686800" cy="3621046"/>
          </a:xfrm>
        </p:grpSpPr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t="12391" r="1165"/>
            <a:stretch>
              <a:fillRect/>
            </a:stretch>
          </p:blipFill>
          <p:spPr bwMode="auto">
            <a:xfrm>
              <a:off x="609601" y="1681978"/>
              <a:ext cx="8686800" cy="36210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직사각형 11"/>
            <p:cNvSpPr/>
            <p:nvPr/>
          </p:nvSpPr>
          <p:spPr>
            <a:xfrm>
              <a:off x="4139270" y="3282956"/>
              <a:ext cx="1728130" cy="42544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3" name="타원 12"/>
            <p:cNvSpPr/>
            <p:nvPr/>
          </p:nvSpPr>
          <p:spPr>
            <a:xfrm>
              <a:off x="3878679" y="2830823"/>
              <a:ext cx="373469" cy="4011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b="1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ko-KR" altLang="en-US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4" name="타원 13"/>
            <p:cNvSpPr/>
            <p:nvPr/>
          </p:nvSpPr>
          <p:spPr>
            <a:xfrm>
              <a:off x="6494467" y="3264585"/>
              <a:ext cx="373469" cy="4011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b="1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ko-KR" altLang="en-US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5968070" y="3282956"/>
              <a:ext cx="445430" cy="42544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견적을 제출하고자 하는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클릭힌다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1912" name="Picture 8"/>
          <p:cNvPicPr>
            <a:picLocks noChangeAspect="1" noChangeArrowheads="1"/>
          </p:cNvPicPr>
          <p:nvPr/>
        </p:nvPicPr>
        <p:blipFill>
          <a:blip r:embed="rId2" cstate="print"/>
          <a:srcRect l="1636" t="38808"/>
          <a:stretch>
            <a:fillRect/>
          </a:stretch>
        </p:blipFill>
        <p:spPr bwMode="auto">
          <a:xfrm>
            <a:off x="438149" y="2292862"/>
            <a:ext cx="9029702" cy="1747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25" y="1657265"/>
            <a:ext cx="9001150" cy="6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852612" y="2035175"/>
            <a:ext cx="704851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408637" y="20241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790700" y="3263901"/>
            <a:ext cx="576263" cy="2127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537224" y="28719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품목 별로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견적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우측 하단에 전체 품목에 대한 견적 총액이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입찰자는 제출 기한 내에서 제출한 견적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금액를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기한 이후에 견적 금액 변경이 불가능함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" y="1606423"/>
            <a:ext cx="9093200" cy="3162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5210175" y="2930526"/>
            <a:ext cx="862013" cy="4984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5142437" y="24813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23862" y="1744664"/>
            <a:ext cx="347663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84761" y="16527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909887" y="2759075"/>
            <a:ext cx="1062038" cy="2270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484961" y="269569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8324850" y="4530727"/>
            <a:ext cx="1162050" cy="2698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29"/>
          <p:cNvGraphicFramePr>
            <a:graphicFrameLocks noGrp="1"/>
          </p:cNvGraphicFramePr>
          <p:nvPr/>
        </p:nvGraphicFramePr>
        <p:xfrm>
          <a:off x="344488" y="1281671"/>
          <a:ext cx="9215437" cy="50683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047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61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입찰자는 제출 기한 내에서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제출한 견적에 대한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89936"/>
            <a:ext cx="9096376" cy="3706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79700" y="5500689"/>
            <a:ext cx="2514600" cy="1981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406400" y="2011363"/>
            <a:ext cx="18859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06401" y="1758952"/>
            <a:ext cx="4508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96379" y="1950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8579" y="1569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요청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클릭하면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관리 대상 입찰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입찰번호를 선택하여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등록요청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6003" name="Picture 3"/>
          <p:cNvPicPr>
            <a:picLocks noChangeAspect="1" noChangeArrowheads="1"/>
          </p:cNvPicPr>
          <p:nvPr/>
        </p:nvPicPr>
        <p:blipFill>
          <a:blip r:embed="rId2" cstate="print"/>
          <a:srcRect t="32044" b="-603"/>
          <a:stretch>
            <a:fillRect/>
          </a:stretch>
        </p:blipFill>
        <p:spPr bwMode="auto">
          <a:xfrm>
            <a:off x="419100" y="2311400"/>
            <a:ext cx="9067800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타원 9"/>
          <p:cNvSpPr/>
          <p:nvPr/>
        </p:nvSpPr>
        <p:spPr>
          <a:xfrm>
            <a:off x="1056211" y="26163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19126" y="2717801"/>
            <a:ext cx="380999" cy="1841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50888" y="4083051"/>
            <a:ext cx="874711" cy="1714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297511" y="37085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9100" y="1645365"/>
            <a:ext cx="9067800" cy="646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481389" y="2051051"/>
            <a:ext cx="600074" cy="1841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150249" y="19654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34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요청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53404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 요청 상세내역을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및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확정자를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지정한다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행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복수의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지정이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품목 별 유사공사가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설계가를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첨부파일을 클릭하여 품목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건별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증빙자료 첨부가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요청을 임시로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7030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577807"/>
            <a:ext cx="9118600" cy="3448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166813" y="3087688"/>
            <a:ext cx="2190750" cy="5699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224587" y="2230438"/>
            <a:ext cx="3133725" cy="7985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510338" y="4273550"/>
            <a:ext cx="2947988" cy="6985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27599" y="32671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5828236" y="22242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113986" y="39529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913461" y="16527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1381125" y="1773238"/>
            <a:ext cx="485775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9463" y="4556110"/>
            <a:ext cx="10763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1911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8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요청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911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또는 본부장에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등록을 요청한다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확정자의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리스트에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확정자에게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등록 요청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요청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580547"/>
            <a:ext cx="9093200" cy="3439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907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76463" y="2705100"/>
            <a:ext cx="2457450" cy="1273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타원 13"/>
          <p:cNvSpPr/>
          <p:nvPr/>
        </p:nvSpPr>
        <p:spPr>
          <a:xfrm>
            <a:off x="2399236" y="16527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395413" y="1773238"/>
            <a:ext cx="871537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3332686" y="358151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757614" y="3744913"/>
            <a:ext cx="392112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34872" y="2048326"/>
            <a:ext cx="4036558" cy="209250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8186058" y="1961242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메일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  <a:ea typeface="+mn-ea"/>
              </a:rPr>
              <a:t>Sample</a:t>
            </a:r>
            <a:endParaRPr lang="ko-KR" altLang="en-US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7850256" y="16075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4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08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선택하여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검색조건을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입찰번호를 선택하여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상세화면으로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100" name="Picture 4"/>
          <p:cNvPicPr>
            <a:picLocks noChangeAspect="1" noChangeArrowheads="1"/>
          </p:cNvPicPr>
          <p:nvPr/>
        </p:nvPicPr>
        <p:blipFill>
          <a:blip r:embed="rId2" cstate="print"/>
          <a:srcRect t="33199"/>
          <a:stretch>
            <a:fillRect/>
          </a:stretch>
        </p:blipFill>
        <p:spPr bwMode="auto">
          <a:xfrm>
            <a:off x="393700" y="2311400"/>
            <a:ext cx="9118600" cy="2247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584201" y="2716208"/>
            <a:ext cx="444500" cy="1984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60400" y="4113208"/>
            <a:ext cx="985837" cy="19843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154637" y="264488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54550" y="370375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703" y="1651000"/>
            <a:ext cx="9112897" cy="657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000500" y="2081208"/>
            <a:ext cx="688975" cy="1762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791599" y="197813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937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618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3187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품목정보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Layout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Layout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맞게 품목정보가 하단 리스트에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전체 품목에 대한 총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금액을 임시로 저장한다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112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" y="1576033"/>
            <a:ext cx="9093200" cy="3705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1166813" y="2930526"/>
            <a:ext cx="801687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042049" y="26242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366838" y="1787526"/>
            <a:ext cx="485775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1927749" y="17241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323013" y="2241551"/>
            <a:ext cx="3062287" cy="10096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5902849" y="21543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2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57538" y="1843088"/>
            <a:ext cx="84772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2410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523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5_3.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등록 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등록한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최종 확정한다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팝업 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요청 담당자에게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요청 담당자에게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확정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내정가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확정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214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400" y="1571099"/>
            <a:ext cx="9093200" cy="3715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21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74981" y="2806701"/>
            <a:ext cx="2387440" cy="124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397000" y="1770063"/>
            <a:ext cx="723900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181749" y="16590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451749" y="37164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3911600" y="3835401"/>
            <a:ext cx="376238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53710" y="2159001"/>
            <a:ext cx="3990294" cy="189325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8186058" y="2062842"/>
            <a:ext cx="1079500" cy="276999"/>
          </a:xfrm>
          <a:prstGeom prst="rect">
            <a:avLst/>
          </a:prstGeom>
          <a:solidFill>
            <a:schemeClr val="bg1"/>
          </a:solidFill>
          <a:ln>
            <a:solidFill>
              <a:schemeClr val="accent6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1"/>
                </a:solidFill>
                <a:latin typeface="+mn-ea"/>
                <a:ea typeface="+mn-ea"/>
              </a:rPr>
              <a:t>메일 </a:t>
            </a:r>
            <a:r>
              <a:rPr lang="en-US" altLang="ko-KR" dirty="0" smtClean="0">
                <a:solidFill>
                  <a:schemeClr val="tx1"/>
                </a:solidFill>
                <a:latin typeface="+mn-ea"/>
                <a:ea typeface="+mn-ea"/>
              </a:rPr>
              <a:t>Sample</a:t>
            </a:r>
            <a:endParaRPr lang="ko-KR" altLang="en-US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7850256" y="17091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개요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전략적 소싱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순서대로 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본견적을 진행할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3171" name="Picture 3"/>
          <p:cNvPicPr>
            <a:picLocks noChangeAspect="1" noChangeArrowheads="1"/>
          </p:cNvPicPr>
          <p:nvPr/>
        </p:nvPicPr>
        <p:blipFill>
          <a:blip r:embed="rId2" cstate="print"/>
          <a:srcRect l="14677" t="35203"/>
          <a:stretch>
            <a:fillRect/>
          </a:stretch>
        </p:blipFill>
        <p:spPr bwMode="auto">
          <a:xfrm>
            <a:off x="425683" y="2286000"/>
            <a:ext cx="9054634" cy="2400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886200" y="3417889"/>
            <a:ext cx="774700" cy="2016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3464449" y="33116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614995"/>
            <a:ext cx="9093200" cy="65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762760" y="2036763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311799" y="1790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41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300" y="1599391"/>
            <a:ext cx="9169400" cy="3659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4769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332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4413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후속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참조하여 본견적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신규로 생성한다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후속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 팝업에서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후속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생성이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419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2838" y="2566988"/>
            <a:ext cx="2600325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직사각형 9"/>
          <p:cNvSpPr/>
          <p:nvPr/>
        </p:nvSpPr>
        <p:spPr>
          <a:xfrm>
            <a:off x="2924629" y="1787299"/>
            <a:ext cx="685346" cy="193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858204" y="4063774"/>
            <a:ext cx="361496" cy="1939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547328" y="16402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465028" y="39643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810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4047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627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후속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생성되면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생성 및 기존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종료 처리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5220" name="Picture 4"/>
          <p:cNvPicPr>
            <a:picLocks noChangeAspect="1" noChangeArrowheads="1"/>
          </p:cNvPicPr>
          <p:nvPr/>
        </p:nvPicPr>
        <p:blipFill>
          <a:blip r:embed="rId2" cstate="print"/>
          <a:srcRect b="3967"/>
          <a:stretch>
            <a:fillRect/>
          </a:stretch>
        </p:blipFill>
        <p:spPr bwMode="auto">
          <a:xfrm>
            <a:off x="393700" y="1571200"/>
            <a:ext cx="9118600" cy="408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타원 6"/>
          <p:cNvSpPr/>
          <p:nvPr/>
        </p:nvSpPr>
        <p:spPr>
          <a:xfrm>
            <a:off x="591528" y="15640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22729" y="1987777"/>
            <a:ext cx="9013371" cy="66652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신규로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생성된 본견적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리스트에서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6243" name="Picture 3"/>
          <p:cNvPicPr>
            <a:picLocks noChangeAspect="1" noChangeArrowheads="1"/>
          </p:cNvPicPr>
          <p:nvPr/>
        </p:nvPicPr>
        <p:blipFill>
          <a:blip r:embed="rId2" cstate="print"/>
          <a:srcRect l="14665" t="35177"/>
          <a:stretch>
            <a:fillRect/>
          </a:stretch>
        </p:blipFill>
        <p:spPr bwMode="auto">
          <a:xfrm>
            <a:off x="397141" y="2273300"/>
            <a:ext cx="9102459" cy="24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2997200" y="3408363"/>
            <a:ext cx="3175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657999" y="3060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3716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614995"/>
            <a:ext cx="9093200" cy="65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762760" y="2036763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311799" y="1790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7246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09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참조하여 본견적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생성하면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 유형이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자동으로 선택된다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제출 기한에 입찰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마감일시를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과 제출기한을 제외한 본견적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복사되어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입찰자와 품목 정보도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동일하다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필요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추가하거나 제외할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본견적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정보를 저장하고 입찰자에게 공시한다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7267" name="Picture 3"/>
          <p:cNvPicPr>
            <a:picLocks noChangeAspect="1" noChangeArrowheads="1"/>
          </p:cNvPicPr>
          <p:nvPr/>
        </p:nvPicPr>
        <p:blipFill>
          <a:blip r:embed="rId2" cstate="print"/>
          <a:srcRect b="5630"/>
          <a:stretch>
            <a:fillRect/>
          </a:stretch>
        </p:blipFill>
        <p:spPr bwMode="auto">
          <a:xfrm>
            <a:off x="381000" y="1605195"/>
            <a:ext cx="9144000" cy="33224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978400" y="4286250"/>
            <a:ext cx="622300" cy="16668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79500" y="4449763"/>
            <a:ext cx="1219200" cy="1730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693299" y="4191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365899" y="43562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223967" y="1795463"/>
            <a:ext cx="333375" cy="1730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841899" y="16415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109667" y="2328863"/>
            <a:ext cx="935033" cy="2365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2737"/>
          <a:ext cx="9215437" cy="501737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18937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본견적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 되는 시점에 입찰 참여업체에게 입찰이 공시되었음을 알리는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SMS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381000" y="1569859"/>
            <a:ext cx="9144000" cy="3821292"/>
            <a:chOff x="381000" y="1617483"/>
            <a:chExt cx="9144000" cy="3821292"/>
          </a:xfrm>
        </p:grpSpPr>
        <p:pic>
          <p:nvPicPr>
            <p:cNvPr id="268291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b="3955"/>
            <a:stretch>
              <a:fillRect/>
            </a:stretch>
          </p:blipFill>
          <p:spPr bwMode="auto">
            <a:xfrm>
              <a:off x="381000" y="1617483"/>
              <a:ext cx="9144000" cy="38212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8595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381625" y="2528888"/>
              <a:ext cx="438150" cy="142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" name="직사각형 11"/>
          <p:cNvSpPr/>
          <p:nvPr/>
        </p:nvSpPr>
        <p:spPr>
          <a:xfrm>
            <a:off x="5105400" y="2439989"/>
            <a:ext cx="561975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4794774" y="20765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응찰하고자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하는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클릭힌다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9317" name="Picture 5"/>
          <p:cNvPicPr>
            <a:picLocks noChangeAspect="1" noChangeArrowheads="1"/>
          </p:cNvPicPr>
          <p:nvPr/>
        </p:nvPicPr>
        <p:blipFill>
          <a:blip r:embed="rId2" cstate="print"/>
          <a:srcRect l="1541" t="37724"/>
          <a:stretch>
            <a:fillRect/>
          </a:stretch>
        </p:blipFill>
        <p:spPr bwMode="auto">
          <a:xfrm>
            <a:off x="431352" y="2311400"/>
            <a:ext cx="9055548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1806575" y="3195639"/>
            <a:ext cx="576263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310212" y="31179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25" y="1657265"/>
            <a:ext cx="9001150" cy="6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852612" y="2035175"/>
            <a:ext cx="704851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408637" y="20241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6304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품목 별로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견적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우측 하단에 전체 품목에 대한 견적 총액이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입찰자는 제출 기한 내에서 제출한 견적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금액를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기한 이후에 견적 금액 변경이 불가능함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.)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 제출되면                                               라는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동일한 프로세스로 진행됨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03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1605651"/>
            <a:ext cx="9144000" cy="3246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034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351" y="5803900"/>
            <a:ext cx="2466975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5224462" y="2944813"/>
            <a:ext cx="847726" cy="4984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395287" y="1758950"/>
            <a:ext cx="333376" cy="2270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4799537" y="27814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13324" y="16812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–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※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필드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대해 응찰한 업체 수가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1363" name="Picture 3"/>
          <p:cNvPicPr>
            <a:picLocks noChangeAspect="1" noChangeArrowheads="1"/>
          </p:cNvPicPr>
          <p:nvPr/>
        </p:nvPicPr>
        <p:blipFill>
          <a:blip r:embed="rId2" cstate="print"/>
          <a:srcRect l="14485" t="37666"/>
          <a:stretch>
            <a:fillRect/>
          </a:stretch>
        </p:blipFill>
        <p:spPr bwMode="auto">
          <a:xfrm>
            <a:off x="415140" y="2298700"/>
            <a:ext cx="9097160" cy="23118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/>
        </p:nvSpPr>
        <p:spPr>
          <a:xfrm>
            <a:off x="3911600" y="3314700"/>
            <a:ext cx="723900" cy="241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510487" y="323226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8594725" y="3690937"/>
            <a:ext cx="447675" cy="94138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627695"/>
            <a:ext cx="9093200" cy="65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762760" y="2049463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1311799" y="18035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1627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045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정보 조회 및 응답 비교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가견적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확정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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본견적으로 진행되는 입찰에서는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이하로 제출한 견적이 존재하는 경우에만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정보가 조회되고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탭이 조회가 되어 업체가 제출한 견적을 비교할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이하로 제출된 견적이 없는 경우에는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해당 입찰은 유찰되며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후속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를 생성하여 본견적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2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차까지 진행할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본견적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차에서도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이하로 제출된 견적이 없을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협상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단계로 진행되며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이 때는 담당자는 내정가 정보 및 업체가 제출한 견적 금액을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238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" y="1649652"/>
            <a:ext cx="9093200" cy="267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509587" y="2744788"/>
            <a:ext cx="4791076" cy="3413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470424" y="22813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입찰자가 제출한 견적을 비교하기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내정가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이하로 제출된 견적이 없는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탭은 조회되지 않는다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모든 응찰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입찰자를 견적을 비교하는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34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595691"/>
            <a:ext cx="9118600" cy="2295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1352550" y="2616201"/>
            <a:ext cx="762000" cy="1984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41911" y="24099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52550" y="2887663"/>
            <a:ext cx="762000" cy="1698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2213498" y="28814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618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430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입찰업체 별로 개별 품목 및 전체 품목에 대한 견적 금액을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낙찰을 수행하기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443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8300" y="1589694"/>
            <a:ext cx="9169400" cy="3507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609600" y="3201988"/>
            <a:ext cx="8748713" cy="9556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09576" y="1744663"/>
            <a:ext cx="433388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627587" y="27528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941912" y="16812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4872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6267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응찰 비교 화면에서 적격업체에 선정하여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 체크박스를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품목 별로 업체에 대해 낙찰된다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낙찰 이후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상단에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낙찰되었음을 알리는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대한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대기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입찰결과 품의가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연계되어 진행된다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545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600683"/>
            <a:ext cx="9118600" cy="3542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495800" y="3344863"/>
            <a:ext cx="333375" cy="8270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09649" y="1758951"/>
            <a:ext cx="390525" cy="2127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128024" y="311003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656162" y="16812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3" cstate="print"/>
          <a:srcRect t="12785" r="58472" b="76202"/>
          <a:stretch>
            <a:fillRect/>
          </a:stretch>
        </p:blipFill>
        <p:spPr bwMode="auto">
          <a:xfrm>
            <a:off x="2362200" y="1879600"/>
            <a:ext cx="3797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2393949" y="1860551"/>
            <a:ext cx="3765551" cy="38734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900762" y="18971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Group 29"/>
          <p:cNvGraphicFramePr>
            <a:graphicFrameLocks noGrp="1"/>
          </p:cNvGraphicFramePr>
          <p:nvPr/>
        </p:nvGraphicFramePr>
        <p:xfrm>
          <a:off x="344488" y="1281670"/>
          <a:ext cx="9215437" cy="5036003"/>
        </p:xfrm>
        <a:graphic>
          <a:graphicData uri="http://schemas.openxmlformats.org/drawingml/2006/table">
            <a:tbl>
              <a:tblPr/>
              <a:tblGrid>
                <a:gridCol w="5676302"/>
                <a:gridCol w="3539135"/>
              </a:tblGrid>
              <a:tr h="50360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en-US" altLang="ko-KR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* </a:t>
                      </a: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해당 입찰 건에 대한 입찰</a:t>
                      </a:r>
                      <a:r>
                        <a:rPr lang="ko-KR" altLang="en-US" sz="1200" b="1" i="0" u="none" strike="noStrike" baseline="0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결과 보고서의</a:t>
                      </a:r>
                      <a:endParaRPr lang="en-US" altLang="ko-KR" sz="1200" b="1" i="0" u="none" strike="noStrike" dirty="0" smtClean="0">
                        <a:solidFill>
                          <a:srgbClr val="000000"/>
                        </a:solidFill>
                        <a:latin typeface="+mn-ea"/>
                        <a:ea typeface="+mn-ea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lang="ko-KR" altLang="en-US" sz="1200" b="1" i="0" u="none" strike="noStrike" dirty="0" smtClean="0">
                          <a:solidFill>
                            <a:srgbClr val="000000"/>
                          </a:solidFill>
                          <a:latin typeface="+mn-ea"/>
                          <a:ea typeface="+mn-ea"/>
                        </a:rPr>
                        <a:t>  결재 상신 및 승인 절차 프로세스임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시행된 전자입찰 결과를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보여준다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주요 항목별 내역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입찰건명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입찰목적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직접 수기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입찰결과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낙찰결과를 양식에 준해 보임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*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첨부자료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 세부내역으로 구성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※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일반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같은 결재지정 및 승인절차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거친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Portal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낙찰에 대해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(PO)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생성하는 작업이 진행됨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승인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낙철업체에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대한 응찰이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수락되었음을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화면에서 알 수 있다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입찰 참여업체로 입찰결과 문자 및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메일이 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399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발송된다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세방전지 그룹웨어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Approval 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결재작성함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문서작성함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-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임시저장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8531" name="Picture 3"/>
          <p:cNvPicPr>
            <a:picLocks noChangeAspect="1" noChangeArrowheads="1"/>
          </p:cNvPicPr>
          <p:nvPr/>
        </p:nvPicPr>
        <p:blipFill>
          <a:blip r:embed="rId2" cstate="print"/>
          <a:srcRect b="24312"/>
          <a:stretch>
            <a:fillRect/>
          </a:stretch>
        </p:blipFill>
        <p:spPr bwMode="auto">
          <a:xfrm>
            <a:off x="862014" y="1597819"/>
            <a:ext cx="4560886" cy="4637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683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26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결과 보고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품의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41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전자입찰 결과 보고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Notes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품의가 승인이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응찰 상태는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으로 변경된다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응찰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변경되면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참여업체로 입찰결과에 대해 문자와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608005"/>
            <a:ext cx="9067800" cy="293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841500" y="3738563"/>
            <a:ext cx="10541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1413399" y="3429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0581" name="Picture 5"/>
          <p:cNvPicPr>
            <a:picLocks noChangeAspect="1" noChangeArrowheads="1"/>
          </p:cNvPicPr>
          <p:nvPr/>
        </p:nvPicPr>
        <p:blipFill>
          <a:blip r:embed="rId2" cstate="print"/>
          <a:srcRect l="14796" t="36179"/>
          <a:stretch>
            <a:fillRect/>
          </a:stretch>
        </p:blipFill>
        <p:spPr bwMode="auto">
          <a:xfrm>
            <a:off x="407534" y="2400300"/>
            <a:ext cx="9103808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/>
        </p:nvSpPr>
        <p:spPr>
          <a:xfrm>
            <a:off x="3937000" y="3497263"/>
            <a:ext cx="673100" cy="223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585099" y="31370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703895"/>
            <a:ext cx="9093200" cy="65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1762760" y="2125663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311799" y="18797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된 응답 번호를 선택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795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689643"/>
            <a:ext cx="9067800" cy="2030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660400" y="3255963"/>
            <a:ext cx="115570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86299" y="28068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1603" name="Picture 3"/>
          <p:cNvPicPr>
            <a:picLocks noChangeAspect="1" noChangeArrowheads="1"/>
          </p:cNvPicPr>
          <p:nvPr/>
        </p:nvPicPr>
        <p:blipFill>
          <a:blip r:embed="rId2" cstate="print"/>
          <a:srcRect b="15976"/>
          <a:stretch>
            <a:fillRect/>
          </a:stretch>
        </p:blipFill>
        <p:spPr bwMode="auto">
          <a:xfrm>
            <a:off x="398074" y="1600200"/>
            <a:ext cx="9109852" cy="360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429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6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29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분할지급 조건을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분할 지급조건 추가예정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 팝업 창이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거래 유형은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‘ZS-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914900" y="3649663"/>
            <a:ext cx="2324100" cy="15319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20800" y="1795463"/>
            <a:ext cx="7366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4751923" y="31592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타원 9"/>
          <p:cNvSpPr/>
          <p:nvPr/>
        </p:nvSpPr>
        <p:spPr>
          <a:xfrm>
            <a:off x="1984899" y="19813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5036" y="2829742"/>
            <a:ext cx="1664866" cy="1954956"/>
          </a:xfrm>
          <a:prstGeom prst="rect">
            <a:avLst/>
          </a:prstGeom>
          <a:noFill/>
          <a:ln w="9525">
            <a:solidFill>
              <a:srgbClr val="103991"/>
            </a:solidFill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2413000" y="4005263"/>
            <a:ext cx="6350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984899" y="38863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9099" y="1672524"/>
            <a:ext cx="3512239" cy="162947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15" name="직선 연결선 14"/>
          <p:cNvCxnSpPr/>
          <p:nvPr/>
        </p:nvCxnSpPr>
        <p:spPr>
          <a:xfrm flipV="1">
            <a:off x="5077976" y="2908300"/>
            <a:ext cx="383024" cy="286410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19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10_4.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6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정상적으로 생성되면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상단 메시지에서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시스템에 생성된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구매오더번호가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82627" name="Picture 3"/>
          <p:cNvPicPr>
            <a:picLocks noChangeAspect="1" noChangeArrowheads="1"/>
          </p:cNvPicPr>
          <p:nvPr/>
        </p:nvPicPr>
        <p:blipFill>
          <a:blip r:embed="rId2" cstate="print"/>
          <a:srcRect b="10436"/>
          <a:stretch>
            <a:fillRect/>
          </a:stretch>
        </p:blipFill>
        <p:spPr bwMode="auto">
          <a:xfrm>
            <a:off x="431800" y="1614535"/>
            <a:ext cx="9042400" cy="3909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06400" y="2011363"/>
            <a:ext cx="8788400" cy="858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683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534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생성을 처리하면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시스템과 연계되어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구매오더가 생성된다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ME23N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오더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 cstate="print"/>
          <a:srcRect b="5395"/>
          <a:stretch>
            <a:fillRect/>
          </a:stretch>
        </p:blipFill>
        <p:spPr bwMode="auto">
          <a:xfrm>
            <a:off x="397660" y="1600202"/>
            <a:ext cx="9140040" cy="40893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16159</TotalTime>
  <Words>3402</Words>
  <Application>Microsoft Office PowerPoint</Application>
  <PresentationFormat>A4 용지(210x297mm)</PresentationFormat>
  <Paragraphs>747</Paragraphs>
  <Slides>49</Slides>
  <Notes>4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52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  <vt:lpstr>슬라이드 33</vt:lpstr>
      <vt:lpstr>슬라이드 34</vt:lpstr>
      <vt:lpstr>슬라이드 35</vt:lpstr>
      <vt:lpstr>슬라이드 36</vt:lpstr>
      <vt:lpstr>슬라이드 37</vt:lpstr>
      <vt:lpstr>슬라이드 38</vt:lpstr>
      <vt:lpstr>슬라이드 39</vt:lpstr>
      <vt:lpstr>슬라이드 40</vt:lpstr>
      <vt:lpstr>슬라이드 41</vt:lpstr>
      <vt:lpstr>슬라이드 42</vt:lpstr>
      <vt:lpstr>슬라이드 43</vt:lpstr>
      <vt:lpstr>슬라이드 44</vt:lpstr>
      <vt:lpstr>슬라이드 45</vt:lpstr>
      <vt:lpstr>슬라이드 46</vt:lpstr>
      <vt:lpstr>슬라이드 47</vt:lpstr>
      <vt:lpstr>슬라이드 48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김효섭</cp:lastModifiedBy>
  <cp:revision>599</cp:revision>
  <cp:lastPrinted>2006-08-30T13:33:06Z</cp:lastPrinted>
  <dcterms:created xsi:type="dcterms:W3CDTF">2008-05-17T00:48:54Z</dcterms:created>
  <dcterms:modified xsi:type="dcterms:W3CDTF">2013-03-27T07:53:56Z</dcterms:modified>
</cp:coreProperties>
</file>