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320" r:id="rId2"/>
    <p:sldId id="322" r:id="rId3"/>
    <p:sldId id="321" r:id="rId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3808"/>
    <a:srgbClr val="25C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06799F8-075E-4A3A-A7F6-7FBC6576F1A4}" styleName="테마 스타일 2 - 강조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B9631B5-78F2-41C9-869B-9F39066F8104}" styleName="보통 스타일 3 - 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6" autoAdjust="0"/>
    <p:restoredTop sz="95320" autoAdjust="0"/>
  </p:normalViewPr>
  <p:slideViewPr>
    <p:cSldViewPr>
      <p:cViewPr varScale="1">
        <p:scale>
          <a:sx n="86" d="100"/>
          <a:sy n="86" d="100"/>
        </p:scale>
        <p:origin x="1469" y="67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3" y="13"/>
            <a:ext cx="2945659" cy="496331"/>
          </a:xfrm>
          <a:prstGeom prst="rect">
            <a:avLst/>
          </a:prstGeom>
        </p:spPr>
        <p:txBody>
          <a:bodyPr vert="horz" lIns="95381" tIns="47691" rIns="95381" bIns="47691" rtlCol="0"/>
          <a:lstStyle>
            <a:lvl1pPr algn="l">
              <a:defRPr sz="13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13"/>
            <a:ext cx="2945659" cy="496331"/>
          </a:xfrm>
          <a:prstGeom prst="rect">
            <a:avLst/>
          </a:prstGeom>
        </p:spPr>
        <p:txBody>
          <a:bodyPr vert="horz" lIns="95381" tIns="47691" rIns="95381" bIns="47691" rtlCol="0"/>
          <a:lstStyle>
            <a:lvl1pPr algn="r">
              <a:defRPr sz="1300"/>
            </a:lvl1pPr>
          </a:lstStyle>
          <a:p>
            <a:fld id="{BECB3E30-7029-4A27-ACD2-1C260342C399}" type="datetimeFigureOut">
              <a:rPr lang="ko-KR" altLang="en-US" smtClean="0"/>
              <a:pPr/>
              <a:t>2026-10-28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81" tIns="47691" rIns="95381" bIns="47691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5381" tIns="47691" rIns="95381" bIns="47691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3" y="9428597"/>
            <a:ext cx="2945659" cy="496331"/>
          </a:xfrm>
          <a:prstGeom prst="rect">
            <a:avLst/>
          </a:prstGeom>
        </p:spPr>
        <p:txBody>
          <a:bodyPr vert="horz" lIns="95381" tIns="47691" rIns="95381" bIns="47691" rtlCol="0" anchor="b"/>
          <a:lstStyle>
            <a:lvl1pPr algn="l">
              <a:defRPr sz="13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97"/>
            <a:ext cx="2945659" cy="496331"/>
          </a:xfrm>
          <a:prstGeom prst="rect">
            <a:avLst/>
          </a:prstGeom>
        </p:spPr>
        <p:txBody>
          <a:bodyPr vert="horz" lIns="95381" tIns="47691" rIns="95381" bIns="47691" rtlCol="0" anchor="b"/>
          <a:lstStyle>
            <a:lvl1pPr algn="r">
              <a:defRPr sz="1300"/>
            </a:lvl1pPr>
          </a:lstStyle>
          <a:p>
            <a:fld id="{C9912615-83A8-4556-AB48-AF43E314EAE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2236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20781">
              <a:defRPr/>
            </a:pPr>
            <a:fld id="{C9912615-83A8-4556-AB48-AF43E314EAE9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20781">
                <a:defRPr/>
              </a:pPr>
              <a:t>1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978822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20781">
              <a:defRPr/>
            </a:pPr>
            <a:fld id="{C9912615-83A8-4556-AB48-AF43E314EAE9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20781">
                <a:defRPr/>
              </a:pPr>
              <a:t>2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98244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20781">
              <a:defRPr/>
            </a:pPr>
            <a:fld id="{C9912615-83A8-4556-AB48-AF43E314EAE9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20781">
                <a:defRPr/>
              </a:pPr>
              <a:t>3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98244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1785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6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8761FD00-3F21-42CF-9EF5-8F6D81CE3AFD}" type="datetimeFigureOut">
              <a:rPr lang="ko-KR" altLang="en-US" smtClean="0">
                <a:solidFill>
                  <a:prstClr val="black"/>
                </a:solidFill>
              </a:rPr>
              <a:pPr/>
              <a:t>2026-10-28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586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289751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  <a:lvl2pPr>
              <a:defRPr>
                <a:latin typeface="나눔고딕" pitchFamily="50" charset="-127"/>
                <a:ea typeface="나눔고딕" pitchFamily="50" charset="-127"/>
              </a:defRPr>
            </a:lvl2pPr>
            <a:lvl3pPr>
              <a:defRPr>
                <a:latin typeface="나눔고딕" pitchFamily="50" charset="-127"/>
                <a:ea typeface="나눔고딕" pitchFamily="50" charset="-127"/>
              </a:defRPr>
            </a:lvl3pPr>
            <a:lvl4pPr>
              <a:defRPr>
                <a:latin typeface="나눔고딕" pitchFamily="50" charset="-127"/>
                <a:ea typeface="나눔고딕" pitchFamily="50" charset="-127"/>
              </a:defRPr>
            </a:lvl4pPr>
            <a:lvl5pPr>
              <a:defRPr>
                <a:latin typeface="나눔고딕" pitchFamily="50" charset="-127"/>
                <a:ea typeface="나눔고딕" pitchFamily="50" charset="-127"/>
              </a:defRPr>
            </a:lvl5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8761FD00-3F21-42CF-9EF5-8F6D81CE3AFD}" type="datetimeFigureOut">
              <a:rPr lang="ko-KR" altLang="en-US" smtClean="0">
                <a:solidFill>
                  <a:prstClr val="black"/>
                </a:solidFill>
              </a:rPr>
              <a:pPr/>
              <a:t>2026-10-28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31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2937" y="6244630"/>
            <a:ext cx="2134139" cy="476589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0E8093-5EF1-4DE2-AA3B-A1407D54BC20}" type="slidenum">
              <a:rPr lang="en-US" altLang="ko-K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305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863604"/>
            <a:ext cx="8229600" cy="693739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6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6"/>
            <a:ext cx="4038600" cy="4525963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04469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/>
          <p:cNvCxnSpPr/>
          <p:nvPr userDrawn="1"/>
        </p:nvCxnSpPr>
        <p:spPr>
          <a:xfrm>
            <a:off x="364803" y="737333"/>
            <a:ext cx="8406000" cy="0"/>
          </a:xfrm>
          <a:prstGeom prst="line">
            <a:avLst/>
          </a:prstGeom>
          <a:ln w="127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364801" y="6379211"/>
            <a:ext cx="8406000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부제목 2"/>
          <p:cNvSpPr txBox="1">
            <a:spLocks/>
          </p:cNvSpPr>
          <p:nvPr userDrawn="1"/>
        </p:nvSpPr>
        <p:spPr>
          <a:xfrm>
            <a:off x="264463" y="6387291"/>
            <a:ext cx="6721224" cy="4564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800" spc="-20" dirty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This</a:t>
            </a:r>
            <a:r>
              <a:rPr lang="ko-KR" altLang="en-US" sz="800" spc="-20" dirty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800" spc="-20" dirty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information is confidential and was prepared by SEBANG GLOBAL BATTERY CO,LTD. It is not to be relied on by any 3</a:t>
            </a:r>
            <a:r>
              <a:rPr lang="en-US" altLang="ko-KR" sz="800" spc="-20" baseline="30000" dirty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rd</a:t>
            </a:r>
            <a:r>
              <a:rPr lang="en-US" altLang="ko-KR" sz="800" spc="-20" dirty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 party without SEBANG GLOBAL BATTERY ’s prior written consent.</a:t>
            </a:r>
            <a:endParaRPr lang="ko-KR" altLang="en-US" sz="800" u="sng" spc="-20" dirty="0">
              <a:solidFill>
                <a:srgbClr val="4495D2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SlideNumber"/>
          <p:cNvSpPr/>
          <p:nvPr userDrawn="1"/>
        </p:nvSpPr>
        <p:spPr>
          <a:xfrm>
            <a:off x="7515069" y="6485324"/>
            <a:ext cx="450923" cy="187329"/>
          </a:xfrm>
          <a:prstGeom prst="round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/>
            <a:fld id="{BB69BBE8-4DB2-4642-B003-B220ACD5A2FD}" type="slidenum">
              <a:rPr lang="en-US" sz="1200" b="1">
                <a:solidFill>
                  <a:srgbClr val="080808"/>
                </a:solidFill>
                <a:latin typeface="Verdana" pitchFamily="34" charset="0"/>
              </a:rPr>
              <a:pPr algn="ctr"/>
              <a:t>‹#›</a:t>
            </a:fld>
            <a:endParaRPr lang="fr-FR" sz="1200" b="1" dirty="0">
              <a:solidFill>
                <a:srgbClr val="080808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294" y="6439810"/>
            <a:ext cx="1043608" cy="339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07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4" r:id="rId3"/>
    <p:sldLayoutId id="2147483663" r:id="rId4"/>
    <p:sldLayoutId id="2147483665" r:id="rId5"/>
    <p:sldLayoutId id="2147483667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27551" y="768792"/>
            <a:ext cx="8810292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1</a:t>
            </a:r>
            <a:r>
              <a:rPr lang="en-US" altLang="ko-KR" sz="14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 </a:t>
            </a:r>
            <a:r>
              <a:rPr lang="ko-KR" altLang="en-US" sz="14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주요 이슈 </a:t>
            </a:r>
            <a:r>
              <a:rPr lang="en-US" altLang="ko-KR" sz="14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SK Hynix</a:t>
            </a:r>
            <a:r>
              <a:rPr lang="ko-KR" altLang="en-US" sz="14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이천공장 국부 발열 발생</a:t>
            </a:r>
            <a:endParaRPr lang="en-US" altLang="ko-KR" sz="14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4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1)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 상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PGSL600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동일 전지 內 국부 발열 발생 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부위별 온도 편차 발생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</a:t>
            </a: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1466" y="275292"/>
            <a:ext cx="6720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kumimoji="0" lang="en-US" altLang="ko-KR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SK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Hynix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向 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PGSL600 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국부 발열 </a:t>
            </a:r>
            <a:r>
              <a:rPr lang="ko-KR" altLang="en-US" sz="2000" b="1" dirty="0" err="1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불만품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점검 보고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983BAD22-832D-4FF4-8324-66E1BE41ED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946" y="3213468"/>
            <a:ext cx="1920000" cy="144000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C6DE9BA5-368A-4573-9D60-823ACC9E56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632" y="4881066"/>
            <a:ext cx="1920000" cy="1440000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7422056F-C553-479E-AA8B-876351A66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44" y="2694137"/>
            <a:ext cx="2797340" cy="1937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92BF9C5-9F15-4718-8D94-E010DABD5B99}"/>
              </a:ext>
            </a:extLst>
          </p:cNvPr>
          <p:cNvSpPr txBox="1"/>
          <p:nvPr/>
        </p:nvSpPr>
        <p:spPr>
          <a:xfrm>
            <a:off x="6567092" y="2839308"/>
            <a:ext cx="1872208" cy="144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국부 발열 위치</a:t>
            </a:r>
            <a:r>
              <a:rPr lang="en-US" altLang="ko-KR" sz="8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8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우측 중앙</a:t>
            </a:r>
            <a:r>
              <a:rPr lang="en-US" altLang="ko-KR" sz="8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C51D7AF-3E26-4129-AF9D-263DDD67C39F}"/>
              </a:ext>
            </a:extLst>
          </p:cNvPr>
          <p:cNvSpPr txBox="1"/>
          <p:nvPr/>
        </p:nvSpPr>
        <p:spPr>
          <a:xfrm>
            <a:off x="6588224" y="1068391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국부 발열 위치</a:t>
            </a:r>
            <a:r>
              <a:rPr lang="en-US" altLang="ko-KR" sz="8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8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우측 하단</a:t>
            </a:r>
            <a:r>
              <a:rPr lang="en-US" altLang="ko-KR" sz="8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0715C730-006B-4032-9FE6-B440A43B636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726" y="1422618"/>
            <a:ext cx="1920000" cy="14400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545EF9C-6895-41E9-B1DA-3BCBC381FA96}"/>
              </a:ext>
            </a:extLst>
          </p:cNvPr>
          <p:cNvSpPr txBox="1"/>
          <p:nvPr/>
        </p:nvSpPr>
        <p:spPr>
          <a:xfrm>
            <a:off x="6544833" y="4554685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국부 발열 위치</a:t>
            </a:r>
            <a:r>
              <a:rPr lang="en-US" altLang="ko-KR" sz="8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8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좌측 하단</a:t>
            </a:r>
            <a:r>
              <a:rPr lang="en-US" altLang="ko-KR" sz="8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26" name="직선 화살표 연결선 25">
            <a:extLst>
              <a:ext uri="{FF2B5EF4-FFF2-40B4-BE49-F238E27FC236}">
                <a16:creationId xmlns:a16="http://schemas.microsoft.com/office/drawing/2014/main" id="{2880F09F-64C2-4C76-B940-5EBE603E1D86}"/>
              </a:ext>
            </a:extLst>
          </p:cNvPr>
          <p:cNvCxnSpPr/>
          <p:nvPr/>
        </p:nvCxnSpPr>
        <p:spPr>
          <a:xfrm>
            <a:off x="3360903" y="4678982"/>
            <a:ext cx="936104" cy="936435"/>
          </a:xfrm>
          <a:prstGeom prst="straightConnector1">
            <a:avLst/>
          </a:prstGeom>
          <a:ln w="76200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B85B9868-7CEB-4A0C-BF9A-50AE1BEEA3FB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3360737" y="2070439"/>
            <a:ext cx="936104" cy="936435"/>
          </a:xfrm>
          <a:prstGeom prst="straightConnector1">
            <a:avLst/>
          </a:prstGeom>
          <a:ln w="76200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화살표 연결선 29">
            <a:extLst>
              <a:ext uri="{FF2B5EF4-FFF2-40B4-BE49-F238E27FC236}">
                <a16:creationId xmlns:a16="http://schemas.microsoft.com/office/drawing/2014/main" id="{2951D039-4733-4E03-8318-825EEEC41E4A}"/>
              </a:ext>
            </a:extLst>
          </p:cNvPr>
          <p:cNvCxnSpPr>
            <a:cxnSpLocks/>
          </p:cNvCxnSpPr>
          <p:nvPr/>
        </p:nvCxnSpPr>
        <p:spPr>
          <a:xfrm>
            <a:off x="3360571" y="3842845"/>
            <a:ext cx="1080000" cy="0"/>
          </a:xfrm>
          <a:prstGeom prst="straightConnector1">
            <a:avLst/>
          </a:prstGeom>
          <a:ln w="76200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그림 32">
            <a:extLst>
              <a:ext uri="{FF2B5EF4-FFF2-40B4-BE49-F238E27FC236}">
                <a16:creationId xmlns:a16="http://schemas.microsoft.com/office/drawing/2014/main" id="{271DE570-E1D9-4640-85BB-C2087AF10C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917" y="1177769"/>
            <a:ext cx="1515789" cy="1800000"/>
          </a:xfrm>
          <a:prstGeom prst="rect">
            <a:avLst/>
          </a:prstGeom>
        </p:spPr>
      </p:pic>
      <p:sp>
        <p:nvSpPr>
          <p:cNvPr id="37" name="타원 36">
            <a:extLst>
              <a:ext uri="{FF2B5EF4-FFF2-40B4-BE49-F238E27FC236}">
                <a16:creationId xmlns:a16="http://schemas.microsoft.com/office/drawing/2014/main" id="{1A6370A4-6C91-4C42-831C-38C48A18D452}"/>
              </a:ext>
            </a:extLst>
          </p:cNvPr>
          <p:cNvSpPr/>
          <p:nvPr/>
        </p:nvSpPr>
        <p:spPr>
          <a:xfrm>
            <a:off x="5148064" y="2488457"/>
            <a:ext cx="360040" cy="374161"/>
          </a:xfrm>
          <a:prstGeom prst="ellipse">
            <a:avLst/>
          </a:prstGeom>
          <a:noFill/>
          <a:ln>
            <a:solidFill>
              <a:srgbClr val="EA38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8" name="그림 37">
            <a:extLst>
              <a:ext uri="{FF2B5EF4-FFF2-40B4-BE49-F238E27FC236}">
                <a16:creationId xmlns:a16="http://schemas.microsoft.com/office/drawing/2014/main" id="{001E317A-8D46-4B76-AAE7-48F862692A3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432" y="2956008"/>
            <a:ext cx="1515789" cy="1800000"/>
          </a:xfrm>
          <a:prstGeom prst="rect">
            <a:avLst/>
          </a:prstGeom>
        </p:spPr>
      </p:pic>
      <p:sp>
        <p:nvSpPr>
          <p:cNvPr id="39" name="타원 38">
            <a:extLst>
              <a:ext uri="{FF2B5EF4-FFF2-40B4-BE49-F238E27FC236}">
                <a16:creationId xmlns:a16="http://schemas.microsoft.com/office/drawing/2014/main" id="{950BE753-5AC3-47AC-9E92-E899C0EA7817}"/>
              </a:ext>
            </a:extLst>
          </p:cNvPr>
          <p:cNvSpPr/>
          <p:nvPr/>
        </p:nvSpPr>
        <p:spPr>
          <a:xfrm>
            <a:off x="5085579" y="3886389"/>
            <a:ext cx="360040" cy="374161"/>
          </a:xfrm>
          <a:prstGeom prst="ellipse">
            <a:avLst/>
          </a:prstGeom>
          <a:noFill/>
          <a:ln>
            <a:solidFill>
              <a:srgbClr val="EA38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0" name="그림 39">
            <a:extLst>
              <a:ext uri="{FF2B5EF4-FFF2-40B4-BE49-F238E27FC236}">
                <a16:creationId xmlns:a16="http://schemas.microsoft.com/office/drawing/2014/main" id="{9EBB246D-7D97-467C-AFA4-F4E29FC9AA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432" y="4578325"/>
            <a:ext cx="1515789" cy="1800000"/>
          </a:xfrm>
          <a:prstGeom prst="rect">
            <a:avLst/>
          </a:prstGeom>
        </p:spPr>
      </p:pic>
      <p:sp>
        <p:nvSpPr>
          <p:cNvPr id="41" name="타원 40">
            <a:extLst>
              <a:ext uri="{FF2B5EF4-FFF2-40B4-BE49-F238E27FC236}">
                <a16:creationId xmlns:a16="http://schemas.microsoft.com/office/drawing/2014/main" id="{DE31753A-0D91-4050-A88A-E53808CC3D9D}"/>
              </a:ext>
            </a:extLst>
          </p:cNvPr>
          <p:cNvSpPr/>
          <p:nvPr/>
        </p:nvSpPr>
        <p:spPr>
          <a:xfrm>
            <a:off x="4788024" y="5800109"/>
            <a:ext cx="360040" cy="374161"/>
          </a:xfrm>
          <a:prstGeom prst="ellipse">
            <a:avLst/>
          </a:prstGeom>
          <a:noFill/>
          <a:ln>
            <a:solidFill>
              <a:srgbClr val="EA38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732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27551" y="764704"/>
            <a:ext cx="881029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2)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 현황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(2026.08.05 / 2026.08.06)</a:t>
            </a: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</a:t>
            </a: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 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① 총 </a:t>
            </a:r>
            <a:r>
              <a:rPr lang="en-US" altLang="ko-KR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16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대중 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</a:t>
            </a:r>
            <a:r>
              <a:rPr lang="en-US" altLang="ko-KR" sz="1200" b="1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12</a:t>
            </a:r>
            <a:r>
              <a:rPr lang="ko-KR" altLang="en-US" sz="1200" b="1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r>
              <a:rPr lang="ko-KR" altLang="en-US" sz="12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국부 발열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/ </a:t>
            </a:r>
            <a:r>
              <a:rPr lang="en-US" altLang="ko-KR" sz="1200" b="1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3</a:t>
            </a:r>
            <a:r>
              <a:rPr lang="ko-KR" altLang="en-US" sz="1200" b="1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현재 발열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X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하이닉스 직원 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26</a:t>
            </a:r>
            <a:r>
              <a:rPr lang="ko-KR" altLang="en-US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년 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ko-KR" altLang="en-US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~5</a:t>
            </a:r>
            <a:r>
              <a:rPr lang="ko-KR" altLang="en-US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 점검 시 발열 발견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/ </a:t>
            </a:r>
            <a:r>
              <a:rPr lang="en-US" altLang="ko-KR" sz="1200" b="1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ko-KR" altLang="en-US" sz="1200" b="1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dirty="0" err="1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저전압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발생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(2.10V </a:t>
            </a:r>
            <a:r>
              <a:rPr lang="ko-KR" altLang="en-US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미만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발열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X)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]</a:t>
            </a: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 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②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고객 불만 해소를 위해 총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16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r>
              <a:rPr lang="en-US" altLang="ko-KR" sz="10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(M16 13</a:t>
            </a:r>
            <a:r>
              <a:rPr lang="ko-KR" altLang="en-US" sz="10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r>
              <a:rPr lang="en-US" altLang="ko-KR" sz="10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M10A 3</a:t>
            </a:r>
            <a:r>
              <a:rPr lang="ko-KR" altLang="en-US" sz="10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r>
              <a:rPr lang="en-US" altLang="ko-KR" sz="10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r>
              <a:rPr lang="ko-KR" altLang="en-US" sz="12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교체 진행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발열 위치는 주로 전지 우측 하단부 </a:t>
            </a: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1466" y="275292"/>
            <a:ext cx="6720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kumimoji="0" lang="en-US" altLang="ko-KR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SK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Hynix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向 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PGSL600 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국부 발열 </a:t>
            </a:r>
            <a:r>
              <a:rPr lang="ko-KR" altLang="en-US" sz="2000" b="1" dirty="0" err="1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불만품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점검 보고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F3D6A53D-8077-4C38-A570-F24FE7C4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9903446"/>
              </p:ext>
            </p:extLst>
          </p:nvPr>
        </p:nvGraphicFramePr>
        <p:xfrm>
          <a:off x="533623" y="1196752"/>
          <a:ext cx="7926809" cy="439248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333">
                  <a:extLst>
                    <a:ext uri="{9D8B030D-6E8A-4147-A177-3AD203B41FA5}">
                      <a16:colId xmlns:a16="http://schemas.microsoft.com/office/drawing/2014/main" val="3684928927"/>
                    </a:ext>
                  </a:extLst>
                </a:gridCol>
                <a:gridCol w="500207">
                  <a:extLst>
                    <a:ext uri="{9D8B030D-6E8A-4147-A177-3AD203B41FA5}">
                      <a16:colId xmlns:a16="http://schemas.microsoft.com/office/drawing/2014/main" val="1482447657"/>
                    </a:ext>
                  </a:extLst>
                </a:gridCol>
                <a:gridCol w="833679">
                  <a:extLst>
                    <a:ext uri="{9D8B030D-6E8A-4147-A177-3AD203B41FA5}">
                      <a16:colId xmlns:a16="http://schemas.microsoft.com/office/drawing/2014/main" val="934425737"/>
                    </a:ext>
                  </a:extLst>
                </a:gridCol>
                <a:gridCol w="2250932">
                  <a:extLst>
                    <a:ext uri="{9D8B030D-6E8A-4147-A177-3AD203B41FA5}">
                      <a16:colId xmlns:a16="http://schemas.microsoft.com/office/drawing/2014/main" val="2824479530"/>
                    </a:ext>
                  </a:extLst>
                </a:gridCol>
                <a:gridCol w="1417254">
                  <a:extLst>
                    <a:ext uri="{9D8B030D-6E8A-4147-A177-3AD203B41FA5}">
                      <a16:colId xmlns:a16="http://schemas.microsoft.com/office/drawing/2014/main" val="3215023840"/>
                    </a:ext>
                  </a:extLst>
                </a:gridCol>
                <a:gridCol w="2584404">
                  <a:extLst>
                    <a:ext uri="{9D8B030D-6E8A-4147-A177-3AD203B41FA5}">
                      <a16:colId xmlns:a16="http://schemas.microsoft.com/office/drawing/2014/main" val="3954625508"/>
                    </a:ext>
                  </a:extLst>
                </a:gridCol>
              </a:tblGrid>
              <a:tr h="31617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전압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V)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내부저항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</a:t>
                      </a:r>
                      <a:r>
                        <a:rPr lang="el-G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Ω)</a:t>
                      </a:r>
                      <a:endParaRPr lang="el-G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 장소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비고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993219"/>
                  </a:ext>
                </a:extLst>
              </a:tr>
              <a:tr h="25242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2.11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0.41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M16/F02/2MA-UPS-2 #233</a:t>
                      </a:r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2105021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하단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823865"/>
                  </a:ext>
                </a:extLst>
              </a:tr>
              <a:tr h="25242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2.15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0.38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M16/F02/1C-UPS-4 #12</a:t>
                      </a:r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250523EC2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중앙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6982810"/>
                  </a:ext>
                </a:extLst>
              </a:tr>
              <a:tr h="25242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3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2.28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0.4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M16/F05/3D-UPS-19-1 #8</a:t>
                      </a:r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2203251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(26.05.18 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발열 발생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현재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X)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6857486"/>
                  </a:ext>
                </a:extLst>
              </a:tr>
              <a:tr h="25242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4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2.14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0.39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M16/F05/3D-UPS-24-1 #193</a:t>
                      </a:r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2203011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좌측 하단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115341"/>
                  </a:ext>
                </a:extLst>
              </a:tr>
              <a:tr h="25242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5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2.18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0.38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M16/F02/2MH-UPS-14-2 #127</a:t>
                      </a:r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250306EC6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중앙 하단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460639"/>
                  </a:ext>
                </a:extLst>
              </a:tr>
              <a:tr h="25242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6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2.13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0.4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M16/F02/2MG-UPS-26-2 #218</a:t>
                      </a:r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241118EC2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하단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3962482"/>
                  </a:ext>
                </a:extLst>
              </a:tr>
              <a:tr h="25242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7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2.22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0.37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M16/F02/2MG-UPS-27-1 #10</a:t>
                      </a:r>
                      <a:r>
                        <a:rPr lang="ko-KR" alt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241119EC2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(26.01.14 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발열 발생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현재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X)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8746782"/>
                  </a:ext>
                </a:extLst>
              </a:tr>
              <a:tr h="25242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8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2.2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0.36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M16/F02/2MG-UPS-30-1 #71</a:t>
                      </a:r>
                      <a:r>
                        <a:rPr lang="ko-KR" alt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241121EC2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하단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1039760"/>
                  </a:ext>
                </a:extLst>
              </a:tr>
              <a:tr h="25242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9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2.18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0.41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M16/F02/2MG-UPS-33-1 #17</a:t>
                      </a:r>
                      <a:r>
                        <a:rPr lang="ko-KR" alt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241125EC2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하단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0422997"/>
                  </a:ext>
                </a:extLst>
              </a:tr>
              <a:tr h="28987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10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2.14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0.36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M16/F02/2MG-UPS-33-2 #177</a:t>
                      </a:r>
                      <a:r>
                        <a:rPr lang="ko-KR" alt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241127EC2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하단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5148851"/>
                  </a:ext>
                </a:extLst>
              </a:tr>
              <a:tr h="25242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11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0.38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M16/F02/2MG-UPS-35-1 #82</a:t>
                      </a:r>
                      <a:r>
                        <a:rPr lang="ko-KR" alt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241127EC6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(26.01.14 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발열 발생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현재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X)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550618"/>
                  </a:ext>
                </a:extLst>
              </a:tr>
              <a:tr h="25242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12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2.12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0.37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M16/F02/2MG-UPS-35-2 #169</a:t>
                      </a:r>
                      <a:r>
                        <a:rPr lang="ko-KR" alt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241127EC6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하단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9898050"/>
                  </a:ext>
                </a:extLst>
              </a:tr>
              <a:tr h="25242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13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2.11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0.37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M16/F02/2MG-UPS-36-1 #24</a:t>
                      </a:r>
                      <a:r>
                        <a:rPr lang="ko-KR" alt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241119EC2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하단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062197"/>
                  </a:ext>
                </a:extLst>
              </a:tr>
              <a:tr h="25242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14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2.04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0.38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M10A/XUPS-9-1 #77</a:t>
                      </a:r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251119EC4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 err="1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저전압</a:t>
                      </a:r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발생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X)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6043"/>
                  </a:ext>
                </a:extLst>
              </a:tr>
              <a:tr h="25242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15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2.12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0.36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M10A/UPS-31-2 #239</a:t>
                      </a:r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251020EC3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좌측 하단</a:t>
                      </a:r>
                      <a:r>
                        <a:rPr lang="en-US" altLang="ko-KR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34851"/>
                  </a:ext>
                </a:extLst>
              </a:tr>
              <a:tr h="25242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16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1.29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1.23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M10A/UPS-14-1 #157</a:t>
                      </a:r>
                      <a:r>
                        <a:rPr lang="ko-KR" alt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251111EC3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하단</a:t>
                      </a:r>
                      <a:r>
                        <a:rPr lang="en-US" altLang="ko-KR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), </a:t>
                      </a:r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저 전압 발생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9554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836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27551" y="764704"/>
            <a:ext cx="881029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2)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 현황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(2026.10.22 / 2026.10.27)</a:t>
            </a: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</a:t>
            </a: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 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① 총 </a:t>
            </a:r>
            <a:r>
              <a:rPr lang="en-US" altLang="ko-KR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23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대중 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</a:t>
            </a:r>
            <a:r>
              <a:rPr lang="en-US" altLang="ko-KR" sz="1200" b="1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14</a:t>
            </a:r>
            <a:r>
              <a:rPr lang="ko-KR" altLang="en-US" sz="1200" b="1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r>
              <a:rPr lang="ko-KR" altLang="en-US" sz="12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국부 발열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/ </a:t>
            </a:r>
            <a:r>
              <a:rPr lang="en-US" altLang="ko-KR" sz="1200" b="1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</a:t>
            </a:r>
            <a:r>
              <a:rPr lang="ko-KR" altLang="en-US" sz="1200" b="1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현재 발열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X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하이닉스 직원 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26</a:t>
            </a:r>
            <a:r>
              <a:rPr lang="ko-KR" altLang="en-US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년 하반기 점검 시 발열 발견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/ </a:t>
            </a:r>
            <a:r>
              <a:rPr lang="en-US" altLang="ko-KR" sz="1200" b="1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4</a:t>
            </a:r>
            <a:r>
              <a:rPr lang="ko-KR" altLang="en-US" sz="1200" b="1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dirty="0" err="1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저전압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및 내부저항 상승 발생</a:t>
            </a:r>
            <a:r>
              <a:rPr lang="en-US" altLang="ko-KR" sz="120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]</a:t>
            </a:r>
            <a:r>
              <a:rPr lang="ko-KR" altLang="en-US" sz="120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</a:t>
            </a: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 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②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고객 불만 해소를 위해 총 </a:t>
            </a:r>
            <a:r>
              <a:rPr lang="en-US" altLang="ko-KR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r>
              <a:rPr lang="en-US" altLang="ko-KR" sz="10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(M16 18</a:t>
            </a:r>
            <a:r>
              <a:rPr lang="ko-KR" altLang="en-US" sz="10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r>
              <a:rPr lang="en-US" altLang="ko-KR" sz="10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M14 1</a:t>
            </a:r>
            <a:r>
              <a:rPr lang="ko-KR" altLang="en-US" sz="10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r>
              <a:rPr lang="en-US" altLang="ko-KR" sz="10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SUPEX 1</a:t>
            </a:r>
            <a:r>
              <a:rPr lang="ko-KR" altLang="en-US" sz="10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r>
              <a:rPr lang="en-US" altLang="ko-KR" sz="10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r>
              <a:rPr lang="ko-KR" altLang="en-US" sz="1000" u="sng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교체 진행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발열 위치는 주로 전지 우측 하단부 </a:t>
            </a: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3)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향후 계획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교체 전지 창원 공장 입고 후 국부 발열 관련 정밀 분석 예정 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품질팀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1466" y="275292"/>
            <a:ext cx="6720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kumimoji="0" lang="en-US" altLang="ko-KR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SK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Hynix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向 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PGSL600 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국부 발열 </a:t>
            </a:r>
            <a:r>
              <a:rPr lang="ko-KR" altLang="en-US" sz="2000" b="1" dirty="0" err="1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불만품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점검 보고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F3D6A53D-8077-4C38-A570-F24FE7C4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040389"/>
              </p:ext>
            </p:extLst>
          </p:nvPr>
        </p:nvGraphicFramePr>
        <p:xfrm>
          <a:off x="533623" y="1196753"/>
          <a:ext cx="8214841" cy="42484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2699">
                  <a:extLst>
                    <a:ext uri="{9D8B030D-6E8A-4147-A177-3AD203B41FA5}">
                      <a16:colId xmlns:a16="http://schemas.microsoft.com/office/drawing/2014/main" val="3684928927"/>
                    </a:ext>
                  </a:extLst>
                </a:gridCol>
                <a:gridCol w="518383">
                  <a:extLst>
                    <a:ext uri="{9D8B030D-6E8A-4147-A177-3AD203B41FA5}">
                      <a16:colId xmlns:a16="http://schemas.microsoft.com/office/drawing/2014/main" val="1482447657"/>
                    </a:ext>
                  </a:extLst>
                </a:gridCol>
                <a:gridCol w="863972">
                  <a:extLst>
                    <a:ext uri="{9D8B030D-6E8A-4147-A177-3AD203B41FA5}">
                      <a16:colId xmlns:a16="http://schemas.microsoft.com/office/drawing/2014/main" val="934425737"/>
                    </a:ext>
                  </a:extLst>
                </a:gridCol>
                <a:gridCol w="2332723">
                  <a:extLst>
                    <a:ext uri="{9D8B030D-6E8A-4147-A177-3AD203B41FA5}">
                      <a16:colId xmlns:a16="http://schemas.microsoft.com/office/drawing/2014/main" val="2824479530"/>
                    </a:ext>
                  </a:extLst>
                </a:gridCol>
                <a:gridCol w="1012834">
                  <a:extLst>
                    <a:ext uri="{9D8B030D-6E8A-4147-A177-3AD203B41FA5}">
                      <a16:colId xmlns:a16="http://schemas.microsoft.com/office/drawing/2014/main" val="3215023840"/>
                    </a:ext>
                  </a:extLst>
                </a:gridCol>
                <a:gridCol w="3134230">
                  <a:extLst>
                    <a:ext uri="{9D8B030D-6E8A-4147-A177-3AD203B41FA5}">
                      <a16:colId xmlns:a16="http://schemas.microsoft.com/office/drawing/2014/main" val="3954625508"/>
                    </a:ext>
                  </a:extLst>
                </a:gridCol>
              </a:tblGrid>
              <a:tr h="21807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전압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V)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내부저항</a:t>
                      </a:r>
                      <a:r>
                        <a:rPr lang="en-US" altLang="ko-K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en-US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</a:t>
                      </a:r>
                      <a:r>
                        <a:rPr lang="el-GR" sz="7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Ω)</a:t>
                      </a:r>
                      <a:endParaRPr lang="el-GR" sz="7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 장소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비고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993219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2.21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0.42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M16/F02/2MG-UPS-12-2 #173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240104EC6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하단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823865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2.22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M16/F02/2MG-UPS-14-1 #88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240130EC6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하단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6982810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3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M16/F02/2MG-UPS-33-1 #33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241122EC6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좌측 하단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6857486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4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M16/F02/2MH-UPS-3-2 #179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250516EC2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좌측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하단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115341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5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M16/F02/2MH-UPS-6-1 #23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250306EC2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하단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460639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6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0.42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M16/F02/2ME-UPS-14 #173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200424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중앙 하단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 / GSL600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3962482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7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M16/F03/5A-UPS-9 #168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200407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좌측 하단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 / GSL600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8746782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8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2.24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M16/F03/3B-UPS-6 #87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200225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(26.10.19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하단 발열 접수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현재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X) / GSL600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1039760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9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0.44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M16/F05/2MI-UPS-17-1 #124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2201142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(26.10.19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좌측 하단 발열 접수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현재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X)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0422997"/>
                  </a:ext>
                </a:extLst>
              </a:tr>
              <a:tr h="19994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10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0.42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M16/F05/2MI-UPS-17-1 #186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2201182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좌측 중단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5148851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11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M16/F05/2MI-UPS-20-1 #100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2201052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중앙 하단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550618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12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M16/F05/2MI-UPS-24-1 #118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2201252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하단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9898050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13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0.41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M16/F05/3D-UPS-20-1 #10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2203252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상단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062197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14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2.22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0.41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M16/F05/3D-UPS-21-1 #197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2203031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중단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6043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15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0.42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M16/F05/3D-UPS-21-2 #177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2203152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좌측 하단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34851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16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2.17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M16/F05/3D-UPS-24-1 #188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2203011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국부 발열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우측 하단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9554720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17</a:t>
                      </a: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1.10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2.808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M14/4B-UPS-12G-1 #228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250625EC2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저전압 발생 및 내부저항 상승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9135110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18</a:t>
                      </a: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1.92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0.44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SUPEX 7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층 전기실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/F01/UPS-03G-1  #82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251127EC2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저전압 발생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8442270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19</a:t>
                      </a: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2.04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M16/F02/2MG-UPS-33-2 #18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241210EC6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저전압 발생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6315891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</a:t>
                      </a: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0.09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9.32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M16/F02/2MH-UPS-16-1 #89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241203EC2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저전압 발생 및 내부저항 상승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6606453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21</a:t>
                      </a: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2.06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R3 1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층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B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전기실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/UPS-EF-3B #130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26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7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 설치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내년 상반기 모니터링 예정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5784381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22</a:t>
                      </a: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2.06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R3 2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층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H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전기실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/UPS-EF-8B #125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26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7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 설치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내년 상반기 모니터링 예정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6810947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23</a:t>
                      </a:r>
                    </a:p>
                  </a:txBody>
                  <a:tcPr marL="4406" marR="4406" marT="44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2.01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0.3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R3 2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층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H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전기실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/UPS-EF-8B #48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26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7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 설치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내년 상반기 모니터링 예정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91811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2561281"/>
      </p:ext>
    </p:extLst>
  </p:cSld>
  <p:clrMapOvr>
    <a:masterClrMapping/>
  </p:clrMapOvr>
</p:sld>
</file>

<file path=ppt/theme/theme1.xml><?xml version="1.0" encoding="utf-8"?>
<a:theme xmlns:a="http://schemas.openxmlformats.org/drawingml/2006/main" name="12_Office 테마">
  <a:themeElements>
    <a:clrScheme name="사용자 지정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39639D"/>
      </a:hlink>
      <a:folHlink>
        <a:srgbClr val="343434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33573</TotalTime>
  <Words>974</Words>
  <Application>Microsoft Office PowerPoint</Application>
  <PresentationFormat>화면 슬라이드 쇼(4:3)</PresentationFormat>
  <Paragraphs>346</Paragraphs>
  <Slides>3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나눔고딕</vt:lpstr>
      <vt:lpstr>맑은 고딕</vt:lpstr>
      <vt:lpstr>세방고딕 Regular</vt:lpstr>
      <vt:lpstr>Arial</vt:lpstr>
      <vt:lpstr>Verdana</vt:lpstr>
      <vt:lpstr>12_Office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SFA(영업 기회 관리) 개선안 </dc:title>
  <dc:creator>gbattery</dc:creator>
  <cp:lastModifiedBy>user</cp:lastModifiedBy>
  <cp:revision>3099</cp:revision>
  <cp:lastPrinted>2026-08-10T00:43:12Z</cp:lastPrinted>
  <dcterms:created xsi:type="dcterms:W3CDTF">2014-12-22T07:44:03Z</dcterms:created>
  <dcterms:modified xsi:type="dcterms:W3CDTF">2026-10-28T02:08:11Z</dcterms:modified>
</cp:coreProperties>
</file>