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5"/>
  </p:notesMasterIdLst>
  <p:handoutMasterIdLst>
    <p:handoutMasterId r:id="rId36"/>
  </p:handoutMasterIdLst>
  <p:sldIdLst>
    <p:sldId id="374" r:id="rId3"/>
    <p:sldId id="375" r:id="rId4"/>
    <p:sldId id="613" r:id="rId5"/>
    <p:sldId id="614" r:id="rId6"/>
    <p:sldId id="598" r:id="rId7"/>
    <p:sldId id="599" r:id="rId8"/>
    <p:sldId id="600" r:id="rId9"/>
    <p:sldId id="601" r:id="rId10"/>
    <p:sldId id="602" r:id="rId11"/>
    <p:sldId id="603" r:id="rId12"/>
    <p:sldId id="605" r:id="rId13"/>
    <p:sldId id="591" r:id="rId14"/>
    <p:sldId id="590" r:id="rId15"/>
    <p:sldId id="593" r:id="rId16"/>
    <p:sldId id="594" r:id="rId17"/>
    <p:sldId id="589" r:id="rId18"/>
    <p:sldId id="566" r:id="rId19"/>
    <p:sldId id="570" r:id="rId20"/>
    <p:sldId id="571" r:id="rId21"/>
    <p:sldId id="572" r:id="rId22"/>
    <p:sldId id="595" r:id="rId23"/>
    <p:sldId id="606" r:id="rId24"/>
    <p:sldId id="615" r:id="rId25"/>
    <p:sldId id="597" r:id="rId26"/>
    <p:sldId id="607" r:id="rId27"/>
    <p:sldId id="608" r:id="rId28"/>
    <p:sldId id="609" r:id="rId29"/>
    <p:sldId id="611" r:id="rId30"/>
    <p:sldId id="612" r:id="rId31"/>
    <p:sldId id="610" r:id="rId32"/>
    <p:sldId id="585" r:id="rId33"/>
    <p:sldId id="586" r:id="rId34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F0000"/>
    <a:srgbClr val="000000"/>
    <a:srgbClr val="0083CD"/>
    <a:srgbClr val="103991"/>
    <a:srgbClr val="333333"/>
    <a:srgbClr val="EAEAEA"/>
    <a:srgbClr val="80808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48" autoAdjust="0"/>
    <p:restoredTop sz="88444" autoAdjust="0"/>
  </p:normalViewPr>
  <p:slideViewPr>
    <p:cSldViewPr snapToGrid="0" showGuides="1">
      <p:cViewPr varScale="1">
        <p:scale>
          <a:sx n="117" d="100"/>
          <a:sy n="117" d="100"/>
        </p:scale>
        <p:origin x="-1518" y="-102"/>
      </p:cViewPr>
      <p:guideLst>
        <p:guide orient="horz" pos="4074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72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93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517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41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65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37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</p:spPr>
        <p:txBody>
          <a:bodyPr wrap="none" lIns="91412" tIns="45705" rIns="91412" bIns="45705" anchor="ctr"/>
          <a:lstStyle/>
          <a:p>
            <a:endParaRPr lang="ko-KR" altLang="en-US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8594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Object 11"/>
          <p:cNvGraphicFramePr>
            <a:graphicFrameLocks noChangeAspect="1"/>
          </p:cNvGraphicFramePr>
          <p:nvPr/>
        </p:nvGraphicFramePr>
        <p:xfrm>
          <a:off x="57150" y="6540500"/>
          <a:ext cx="1217613" cy="317500"/>
        </p:xfrm>
        <a:graphic>
          <a:graphicData uri="http://schemas.openxmlformats.org/presentationml/2006/ole">
            <p:oleObj spid="_x0000_s238595" name="비트맵 이미지" r:id="rId5" imgW="4029637" imgH="1228571" progId="PBrush">
              <p:embed/>
            </p:oleObj>
          </a:graphicData>
        </a:graphic>
      </p:graphicFrame>
      <p:pic>
        <p:nvPicPr>
          <p:cNvPr id="10" name="Picture 19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 fontAlgn="auto" latinLnBrk="0">
              <a:spcBef>
                <a:spcPts val="0"/>
              </a:spcBef>
              <a:spcAft>
                <a:spcPts val="0"/>
              </a:spcAft>
              <a:defRPr/>
            </a:pPr>
            <a:fld id="{888B530A-772B-4388-881A-5994D06C4597}" type="slidenum">
              <a:rPr kumimoji="0" lang="en-US" smtClean="0">
                <a:solidFill>
                  <a:prstClr val="black"/>
                </a:solidFill>
                <a:latin typeface="+mn-lt"/>
                <a:ea typeface="+mn-ea"/>
              </a:rPr>
              <a:pPr defTabSz="914118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dirty="0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 marL="0" indent="0"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3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/>
            </a:lvl1pPr>
          </a:lstStyle>
          <a:p>
            <a:endParaRPr lang="ko-KR" altLang="en-US" dirty="0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28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4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73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vmlDrawing" Target="../drawings/vmlDrawing11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56" name="비트맵 이미지" r:id="rId13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  <p:sldLayoutId id="2147484670" r:id="rId10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81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2013.03.08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98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6 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외주가공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,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부대품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관리 </a:t>
            </a:r>
            <a:endParaRPr kumimoji="1" lang="en-US" altLang="ko-KR" sz="2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  <a:cs typeface="윤고딕13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992829989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2013.02.29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외주가공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2013.02.29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부대품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987160" y="836613"/>
            <a:ext cx="7917921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외주임가공</a:t>
            </a:r>
            <a:r>
              <a:rPr lang="en-US" altLang="ko-KR" sz="1600" b="1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/</a:t>
            </a:r>
            <a:r>
              <a:rPr lang="ko-KR" altLang="en-US" sz="1600" b="1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부대품 생산관련 프로세스 및 업무처리</a:t>
            </a:r>
            <a:r>
              <a:rPr lang="en-US" altLang="ko-KR" sz="1600" b="1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flow</a:t>
            </a:r>
            <a:endParaRPr lang="ko-KR" altLang="en-US" sz="1600" b="1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/>
        </p:nvGraphicFramePr>
        <p:xfrm>
          <a:off x="194338" y="1344614"/>
          <a:ext cx="9481211" cy="5108575"/>
        </p:xfrm>
        <a:graphic>
          <a:graphicData uri="http://schemas.openxmlformats.org/drawingml/2006/table">
            <a:tbl>
              <a:tblPr/>
              <a:tblGrid>
                <a:gridCol w="9481211"/>
              </a:tblGrid>
              <a:tr h="5108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1443" marR="91443" marT="45717" marB="4571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185" name="제목 1"/>
          <p:cNvSpPr>
            <a:spLocks noGrp="1"/>
          </p:cNvSpPr>
          <p:nvPr>
            <p:ph type="title"/>
          </p:nvPr>
        </p:nvSpPr>
        <p:spPr bwMode="auto">
          <a:xfrm>
            <a:off x="273447" y="69851"/>
            <a:ext cx="6982354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altLang="ko-KR" smtClean="0"/>
              <a:t>MM </a:t>
            </a:r>
            <a:r>
              <a:rPr lang="ko-KR" altLang="en-US" smtClean="0"/>
              <a:t>업무처리 개요 </a:t>
            </a:r>
            <a:r>
              <a:rPr altLang="ko-KR" smtClean="0"/>
              <a:t>(</a:t>
            </a:r>
            <a:r>
              <a:rPr lang="ko-KR" altLang="en-US" smtClean="0"/>
              <a:t>생산관련</a:t>
            </a:r>
            <a:r>
              <a:rPr altLang="ko-KR" smtClean="0"/>
              <a:t>: </a:t>
            </a:r>
            <a:r>
              <a:rPr lang="ko-KR" altLang="en-US" smtClean="0"/>
              <a:t>외주임가공 </a:t>
            </a:r>
            <a:r>
              <a:rPr altLang="ko-KR" smtClean="0"/>
              <a:t>/ </a:t>
            </a:r>
            <a:r>
              <a:rPr lang="ko-KR" altLang="en-US" smtClean="0"/>
              <a:t>부대품</a:t>
            </a:r>
            <a:r>
              <a:rPr altLang="ko-KR" smtClean="0"/>
              <a:t>)</a:t>
            </a:r>
            <a:endParaRPr lang="ko-KR" altLang="en-US" smtClean="0"/>
          </a:p>
        </p:txBody>
      </p:sp>
      <p:sp>
        <p:nvSpPr>
          <p:cNvPr id="22" name="ホームベース 6"/>
          <p:cNvSpPr>
            <a:spLocks noChangeArrowheads="1"/>
          </p:cNvSpPr>
          <p:nvPr/>
        </p:nvSpPr>
        <p:spPr bwMode="auto">
          <a:xfrm>
            <a:off x="1568450" y="1706564"/>
            <a:ext cx="1129904" cy="37147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1">
              <a:defRPr/>
            </a:pPr>
            <a:r>
              <a:rPr kumimoji="1" lang="ko-KR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생산계획</a:t>
            </a:r>
            <a:endParaRPr kumimoji="1" lang="ja-JP" altLang="en-US" sz="100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ホームベース 6"/>
          <p:cNvSpPr>
            <a:spLocks noChangeArrowheads="1"/>
          </p:cNvSpPr>
          <p:nvPr/>
        </p:nvSpPr>
        <p:spPr bwMode="auto">
          <a:xfrm>
            <a:off x="7890405" y="1706564"/>
            <a:ext cx="1676797" cy="37147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1">
              <a:defRPr/>
            </a:pPr>
            <a:r>
              <a:rPr kumimoji="1" lang="ko-KR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금액정산</a:t>
            </a:r>
            <a:endParaRPr kumimoji="1" lang="ja-JP" altLang="en-US" sz="100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4" name="角丸四角形 8"/>
          <p:cNvSpPr>
            <a:spLocks noChangeArrowheads="1"/>
          </p:cNvSpPr>
          <p:nvPr/>
        </p:nvSpPr>
        <p:spPr bwMode="auto">
          <a:xfrm>
            <a:off x="326760" y="2205038"/>
            <a:ext cx="701675" cy="1308100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defTabSz="912813" latinLnBrk="1">
              <a:defRPr/>
            </a:pPr>
            <a:r>
              <a:rPr kumimoji="1" lang="ko-KR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외주</a:t>
            </a:r>
            <a:endParaRPr kumimoji="1" lang="en-US" altLang="ko-KR" sz="100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  <a:p>
            <a:pPr algn="ctr" defTabSz="912813" latinLnBrk="1">
              <a:defRPr/>
            </a:pPr>
            <a:r>
              <a:rPr kumimoji="1" lang="ko-KR" altLang="en-US" sz="1000" dirty="0" err="1">
                <a:solidFill>
                  <a:prstClr val="black"/>
                </a:solidFill>
                <a:latin typeface="+mn-lt"/>
                <a:ea typeface="+mn-ea"/>
                <a:cs typeface="+mn-cs"/>
              </a:rPr>
              <a:t>임가공</a:t>
            </a:r>
            <a:endParaRPr kumimoji="1" lang="en-US" altLang="ko-KR" sz="100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  <a:p>
            <a:pPr algn="ctr" defTabSz="912813" latinLnBrk="1">
              <a:defRPr/>
            </a:pPr>
            <a:r>
              <a:rPr kumimoji="1" lang="ko-KR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처리</a:t>
            </a:r>
            <a:endParaRPr kumimoji="1" lang="en-US" altLang="ko-KR" sz="100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0189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3" name="ホームベース 6"/>
          <p:cNvSpPr>
            <a:spLocks noChangeArrowheads="1"/>
          </p:cNvSpPr>
          <p:nvPr/>
        </p:nvSpPr>
        <p:spPr bwMode="auto">
          <a:xfrm>
            <a:off x="2760267" y="1706564"/>
            <a:ext cx="1833298" cy="37147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1">
              <a:defRPr/>
            </a:pPr>
            <a:r>
              <a:rPr kumimoji="1" lang="ko-KR" altLang="en-US" sz="1000" dirty="0" err="1">
                <a:solidFill>
                  <a:prstClr val="black"/>
                </a:solidFill>
                <a:latin typeface="+mn-lt"/>
                <a:ea typeface="+mn-ea"/>
                <a:cs typeface="+mn-cs"/>
              </a:rPr>
              <a:t>생산오더관리</a:t>
            </a:r>
            <a:endParaRPr kumimoji="1" lang="ja-JP" altLang="en-US" sz="100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ホームベース 6"/>
          <p:cNvSpPr>
            <a:spLocks noChangeArrowheads="1"/>
          </p:cNvSpPr>
          <p:nvPr/>
        </p:nvSpPr>
        <p:spPr bwMode="auto">
          <a:xfrm>
            <a:off x="4641719" y="1706564"/>
            <a:ext cx="1384432" cy="37147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1">
              <a:defRPr/>
            </a:pPr>
            <a:r>
              <a:rPr kumimoji="1" lang="ko-KR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작업지시</a:t>
            </a:r>
            <a:endParaRPr kumimoji="1" lang="en-US" altLang="ko-KR" sz="100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5" name="ホームベース 6"/>
          <p:cNvSpPr>
            <a:spLocks noChangeArrowheads="1"/>
          </p:cNvSpPr>
          <p:nvPr/>
        </p:nvSpPr>
        <p:spPr bwMode="auto">
          <a:xfrm>
            <a:off x="6070864" y="1706564"/>
            <a:ext cx="1754188" cy="371475"/>
          </a:xfrm>
          <a:prstGeom prst="homePlate">
            <a:avLst>
              <a:gd name="adj" fmla="val 25235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912813" latinLnBrk="1">
              <a:defRPr/>
            </a:pPr>
            <a:r>
              <a:rPr kumimoji="1" lang="ko-KR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실적관리</a:t>
            </a:r>
            <a:endParaRPr kumimoji="1" lang="ja-JP" altLang="en-US" sz="100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角丸四角形 8"/>
          <p:cNvSpPr>
            <a:spLocks noChangeArrowheads="1"/>
          </p:cNvSpPr>
          <p:nvPr/>
        </p:nvSpPr>
        <p:spPr bwMode="auto">
          <a:xfrm>
            <a:off x="326760" y="3684588"/>
            <a:ext cx="701675" cy="1079500"/>
          </a:xfrm>
          <a:prstGeom prst="roundRect">
            <a:avLst>
              <a:gd name="adj" fmla="val 16667"/>
            </a:avLst>
          </a:prstGeom>
          <a:solidFill>
            <a:schemeClr val="bg1">
              <a:lumMod val="95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 defTabSz="912813" latinLnBrk="1">
              <a:defRPr/>
            </a:pPr>
            <a:r>
              <a:rPr kumimoji="1" lang="ko-KR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부대품</a:t>
            </a:r>
            <a:endParaRPr kumimoji="1" lang="en-US" altLang="ko-KR" sz="100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  <a:p>
            <a:pPr algn="ctr" defTabSz="912813" latinLnBrk="1">
              <a:defRPr/>
            </a:pPr>
            <a:r>
              <a:rPr kumimoji="1" lang="ko-KR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rPr>
              <a:t>처리</a:t>
            </a:r>
            <a:endParaRPr kumimoji="1" lang="en-US" altLang="ko-KR" sz="1000" dirty="0">
              <a:solidFill>
                <a:prstClr val="black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0194" name="フローチャート : 書類 78"/>
          <p:cNvSpPr>
            <a:spLocks noChangeArrowheads="1"/>
          </p:cNvSpPr>
          <p:nvPr/>
        </p:nvSpPr>
        <p:spPr bwMode="auto">
          <a:xfrm>
            <a:off x="1933046" y="2205039"/>
            <a:ext cx="662120" cy="6111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계획오더</a:t>
            </a:r>
            <a:endParaRPr kumimoji="1" lang="en-US" altLang="ko-KR" sz="1000">
              <a:solidFill>
                <a:srgbClr val="000000"/>
              </a:solidFill>
            </a:endParaRPr>
          </a:p>
        </p:txBody>
      </p:sp>
      <p:sp>
        <p:nvSpPr>
          <p:cNvPr id="50195" name="フローチャート : 書類 78"/>
          <p:cNvSpPr>
            <a:spLocks noChangeArrowheads="1"/>
          </p:cNvSpPr>
          <p:nvPr/>
        </p:nvSpPr>
        <p:spPr bwMode="auto">
          <a:xfrm>
            <a:off x="2760266" y="2205039"/>
            <a:ext cx="741230" cy="6111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 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일괄</a:t>
            </a:r>
            <a:r>
              <a:rPr kumimoji="1" lang="en-US" altLang="ko-KR" sz="1000">
                <a:solidFill>
                  <a:srgbClr val="000000"/>
                </a:solidFill>
              </a:rPr>
              <a:t>)</a:t>
            </a:r>
            <a:r>
              <a:rPr kumimoji="1" lang="ko-KR" altLang="en-US" sz="1000">
                <a:solidFill>
                  <a:srgbClr val="000000"/>
                </a:solidFill>
              </a:rPr>
              <a:t>생성</a:t>
            </a:r>
            <a:endParaRPr kumimoji="1" lang="en-US" altLang="ko-KR" sz="1000">
              <a:solidFill>
                <a:srgbClr val="000000"/>
              </a:solidFill>
            </a:endParaRPr>
          </a:p>
        </p:txBody>
      </p:sp>
      <p:sp>
        <p:nvSpPr>
          <p:cNvPr id="50196" name="フローチャート : 書類 78"/>
          <p:cNvSpPr>
            <a:spLocks noChangeArrowheads="1"/>
          </p:cNvSpPr>
          <p:nvPr/>
        </p:nvSpPr>
        <p:spPr bwMode="auto">
          <a:xfrm>
            <a:off x="3639080" y="2205039"/>
            <a:ext cx="780785" cy="6111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 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일괄</a:t>
            </a:r>
            <a:r>
              <a:rPr kumimoji="1" lang="en-US" altLang="ko-KR" sz="1000">
                <a:solidFill>
                  <a:srgbClr val="000000"/>
                </a:solidFill>
              </a:rPr>
              <a:t>)</a:t>
            </a:r>
            <a:r>
              <a:rPr kumimoji="1" lang="ko-KR" altLang="en-US" sz="1000">
                <a:solidFill>
                  <a:srgbClr val="000000"/>
                </a:solidFill>
              </a:rPr>
              <a:t>릴리즈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sp>
        <p:nvSpPr>
          <p:cNvPr id="50197" name="フローチャート : 書類 78"/>
          <p:cNvSpPr>
            <a:spLocks noChangeArrowheads="1"/>
          </p:cNvSpPr>
          <p:nvPr/>
        </p:nvSpPr>
        <p:spPr bwMode="auto">
          <a:xfrm>
            <a:off x="4641719" y="2205039"/>
            <a:ext cx="779065" cy="6111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외주가공 발주서출력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sp>
        <p:nvSpPr>
          <p:cNvPr id="50198" name="フローチャート : 書類 78"/>
          <p:cNvSpPr>
            <a:spLocks noChangeArrowheads="1"/>
          </p:cNvSpPr>
          <p:nvPr/>
        </p:nvSpPr>
        <p:spPr bwMode="auto">
          <a:xfrm>
            <a:off x="4641719" y="2900364"/>
            <a:ext cx="1246848" cy="612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구성자재 </a:t>
            </a:r>
            <a:r>
              <a:rPr kumimoji="1" lang="en-US" altLang="ko-KR" sz="1000">
                <a:solidFill>
                  <a:srgbClr val="000000"/>
                </a:solidFill>
              </a:rPr>
              <a:t>PR</a:t>
            </a:r>
            <a:r>
              <a:rPr kumimoji="1" lang="en-US" altLang="ko-KR" sz="1000">
                <a:solidFill>
                  <a:srgbClr val="000000"/>
                </a:solidFill>
                <a:sym typeface="Wingdings" pitchFamily="2" charset="2"/>
              </a:rPr>
              <a:t>PO</a:t>
            </a:r>
            <a:r>
              <a:rPr kumimoji="1" lang="ko-KR" altLang="en-US" sz="1000">
                <a:solidFill>
                  <a:srgbClr val="000000"/>
                </a:solidFill>
                <a:sym typeface="Wingdings" pitchFamily="2" charset="2"/>
              </a:rPr>
              <a:t> 일괄 전환 및 승인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sp>
        <p:nvSpPr>
          <p:cNvPr id="50199" name="フローチャート : 書類 78"/>
          <p:cNvSpPr>
            <a:spLocks noChangeArrowheads="1"/>
          </p:cNvSpPr>
          <p:nvPr/>
        </p:nvSpPr>
        <p:spPr bwMode="auto">
          <a:xfrm>
            <a:off x="6070865" y="2900364"/>
            <a:ext cx="701675" cy="612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구성자재 입고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sp>
        <p:nvSpPr>
          <p:cNvPr id="50200" name="フローチャート : 書類 78"/>
          <p:cNvSpPr>
            <a:spLocks noChangeArrowheads="1"/>
          </p:cNvSpPr>
          <p:nvPr/>
        </p:nvSpPr>
        <p:spPr bwMode="auto">
          <a:xfrm>
            <a:off x="7890405" y="2205039"/>
            <a:ext cx="741231" cy="6111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 마감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sp>
        <p:nvSpPr>
          <p:cNvPr id="24" name="フローチャート : 書類 78"/>
          <p:cNvSpPr>
            <a:spLocks noChangeArrowheads="1"/>
          </p:cNvSpPr>
          <p:nvPr/>
        </p:nvSpPr>
        <p:spPr bwMode="auto">
          <a:xfrm>
            <a:off x="1105827" y="2205039"/>
            <a:ext cx="390392" cy="611187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>
              <a:defRPr/>
            </a:pPr>
            <a:r>
              <a:rPr kumimoji="1" lang="ko-KR" altLang="en-US" sz="1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외주가공품</a:t>
            </a:r>
            <a:endParaRPr kumimoji="1" lang="en-US" altLang="ja-JP" sz="100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フローチャート : 書類 78"/>
          <p:cNvSpPr>
            <a:spLocks noChangeArrowheads="1"/>
          </p:cNvSpPr>
          <p:nvPr/>
        </p:nvSpPr>
        <p:spPr bwMode="auto">
          <a:xfrm>
            <a:off x="1105827" y="2900364"/>
            <a:ext cx="390392" cy="61277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>
              <a:defRPr/>
            </a:pPr>
            <a:r>
              <a:rPr kumimoji="1" lang="ko-KR" altLang="en-US" sz="1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구성자재</a:t>
            </a:r>
            <a:endParaRPr kumimoji="1" lang="en-US" altLang="ja-JP" sz="100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cxnSp>
        <p:nvCxnSpPr>
          <p:cNvPr id="50203" name="図形 96"/>
          <p:cNvCxnSpPr>
            <a:cxnSpLocks noChangeShapeType="1"/>
            <a:stCxn id="50194" idx="3"/>
            <a:endCxn id="50195" idx="1"/>
          </p:cNvCxnSpPr>
          <p:nvPr/>
        </p:nvCxnSpPr>
        <p:spPr bwMode="auto">
          <a:xfrm>
            <a:off x="2595166" y="2511425"/>
            <a:ext cx="165100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50204" name="フローチャート : 書類 78"/>
          <p:cNvSpPr>
            <a:spLocks noChangeArrowheads="1"/>
          </p:cNvSpPr>
          <p:nvPr/>
        </p:nvSpPr>
        <p:spPr bwMode="auto">
          <a:xfrm>
            <a:off x="6070865" y="2205039"/>
            <a:ext cx="701675" cy="6111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 확정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sp>
        <p:nvSpPr>
          <p:cNvPr id="50205" name="フローチャート : 書類 78"/>
          <p:cNvSpPr>
            <a:spLocks noChangeArrowheads="1"/>
          </p:cNvSpPr>
          <p:nvPr/>
        </p:nvSpPr>
        <p:spPr bwMode="auto">
          <a:xfrm>
            <a:off x="6929042" y="2205039"/>
            <a:ext cx="780785" cy="6111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 백로그 처리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cxnSp>
        <p:nvCxnSpPr>
          <p:cNvPr id="50206" name="図形 96"/>
          <p:cNvCxnSpPr>
            <a:cxnSpLocks noChangeShapeType="1"/>
            <a:stCxn id="50195" idx="3"/>
            <a:endCxn id="50196" idx="1"/>
          </p:cNvCxnSpPr>
          <p:nvPr/>
        </p:nvCxnSpPr>
        <p:spPr bwMode="auto">
          <a:xfrm>
            <a:off x="3501496" y="2511425"/>
            <a:ext cx="137583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07" name="図形 96"/>
          <p:cNvCxnSpPr>
            <a:cxnSpLocks noChangeShapeType="1"/>
            <a:stCxn id="50198" idx="3"/>
            <a:endCxn id="50199" idx="1"/>
          </p:cNvCxnSpPr>
          <p:nvPr/>
        </p:nvCxnSpPr>
        <p:spPr bwMode="auto">
          <a:xfrm>
            <a:off x="5888567" y="3206750"/>
            <a:ext cx="182298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08" name="図形 96"/>
          <p:cNvCxnSpPr>
            <a:cxnSpLocks noChangeShapeType="1"/>
            <a:stCxn id="50197" idx="3"/>
            <a:endCxn id="50204" idx="1"/>
          </p:cNvCxnSpPr>
          <p:nvPr/>
        </p:nvCxnSpPr>
        <p:spPr bwMode="auto">
          <a:xfrm>
            <a:off x="5420784" y="2511425"/>
            <a:ext cx="650081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09" name="図形 96"/>
          <p:cNvCxnSpPr>
            <a:cxnSpLocks noChangeShapeType="1"/>
            <a:stCxn id="50196" idx="3"/>
            <a:endCxn id="50197" idx="1"/>
          </p:cNvCxnSpPr>
          <p:nvPr/>
        </p:nvCxnSpPr>
        <p:spPr bwMode="auto">
          <a:xfrm>
            <a:off x="4419864" y="2511425"/>
            <a:ext cx="221854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10" name="図形 96"/>
          <p:cNvCxnSpPr>
            <a:cxnSpLocks noChangeShapeType="1"/>
            <a:stCxn id="50204" idx="3"/>
            <a:endCxn id="50205" idx="1"/>
          </p:cNvCxnSpPr>
          <p:nvPr/>
        </p:nvCxnSpPr>
        <p:spPr bwMode="auto">
          <a:xfrm>
            <a:off x="6772540" y="2511425"/>
            <a:ext cx="156502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11" name="図形 96"/>
          <p:cNvCxnSpPr>
            <a:cxnSpLocks noChangeShapeType="1"/>
            <a:stCxn id="50205" idx="3"/>
            <a:endCxn id="50200" idx="1"/>
          </p:cNvCxnSpPr>
          <p:nvPr/>
        </p:nvCxnSpPr>
        <p:spPr bwMode="auto">
          <a:xfrm>
            <a:off x="7709827" y="2511425"/>
            <a:ext cx="180578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12" name="図形 96"/>
          <p:cNvCxnSpPr>
            <a:cxnSpLocks noChangeShapeType="1"/>
            <a:stCxn id="50199" idx="3"/>
            <a:endCxn id="50233" idx="1"/>
          </p:cNvCxnSpPr>
          <p:nvPr/>
        </p:nvCxnSpPr>
        <p:spPr bwMode="auto">
          <a:xfrm>
            <a:off x="6772540" y="3206750"/>
            <a:ext cx="1117865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13" name="図形 96"/>
          <p:cNvCxnSpPr>
            <a:cxnSpLocks noChangeShapeType="1"/>
            <a:stCxn id="50196" idx="3"/>
            <a:endCxn id="50198" idx="1"/>
          </p:cNvCxnSpPr>
          <p:nvPr/>
        </p:nvCxnSpPr>
        <p:spPr bwMode="auto">
          <a:xfrm>
            <a:off x="4419864" y="2511426"/>
            <a:ext cx="221854" cy="69532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50214" name="フローチャート : 書類 78"/>
          <p:cNvSpPr>
            <a:spLocks noChangeArrowheads="1"/>
          </p:cNvSpPr>
          <p:nvPr/>
        </p:nvSpPr>
        <p:spPr bwMode="auto">
          <a:xfrm>
            <a:off x="1573610" y="2216151"/>
            <a:ext cx="233892" cy="600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en-US" altLang="ko-KR" sz="1000">
                <a:solidFill>
                  <a:srgbClr val="000000"/>
                </a:solidFill>
              </a:rPr>
              <a:t>M</a:t>
            </a:r>
          </a:p>
          <a:p>
            <a:pPr algn="ctr" defTabSz="912813"/>
            <a:r>
              <a:rPr kumimoji="1" lang="en-US" altLang="ko-KR" sz="1000">
                <a:solidFill>
                  <a:srgbClr val="000000"/>
                </a:solidFill>
              </a:rPr>
              <a:t>R</a:t>
            </a:r>
          </a:p>
          <a:p>
            <a:pPr algn="ctr" defTabSz="912813"/>
            <a:r>
              <a:rPr kumimoji="1" lang="en-US" altLang="ko-KR" sz="1000">
                <a:solidFill>
                  <a:srgbClr val="000000"/>
                </a:solidFill>
              </a:rPr>
              <a:t>P</a:t>
            </a:r>
          </a:p>
        </p:txBody>
      </p:sp>
      <p:cxnSp>
        <p:nvCxnSpPr>
          <p:cNvPr id="50215" name="図形 96"/>
          <p:cNvCxnSpPr>
            <a:cxnSpLocks noChangeShapeType="1"/>
            <a:stCxn id="50214" idx="3"/>
            <a:endCxn id="50194" idx="1"/>
          </p:cNvCxnSpPr>
          <p:nvPr/>
        </p:nvCxnSpPr>
        <p:spPr bwMode="auto">
          <a:xfrm flipV="1">
            <a:off x="1807502" y="2511426"/>
            <a:ext cx="125544" cy="4763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50216" name="フローチャート : 書類 78"/>
          <p:cNvSpPr>
            <a:spLocks noChangeArrowheads="1"/>
          </p:cNvSpPr>
          <p:nvPr/>
        </p:nvSpPr>
        <p:spPr bwMode="auto">
          <a:xfrm>
            <a:off x="1933046" y="3681414"/>
            <a:ext cx="66212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계획오더</a:t>
            </a:r>
            <a:endParaRPr kumimoji="1" lang="en-US" altLang="ko-KR" sz="1000">
              <a:solidFill>
                <a:srgbClr val="000000"/>
              </a:solidFill>
            </a:endParaRPr>
          </a:p>
        </p:txBody>
      </p:sp>
      <p:sp>
        <p:nvSpPr>
          <p:cNvPr id="50217" name="フローチャート : 書類 78"/>
          <p:cNvSpPr>
            <a:spLocks noChangeArrowheads="1"/>
          </p:cNvSpPr>
          <p:nvPr/>
        </p:nvSpPr>
        <p:spPr bwMode="auto">
          <a:xfrm>
            <a:off x="2760266" y="3681414"/>
            <a:ext cx="74123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 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일괄</a:t>
            </a:r>
            <a:r>
              <a:rPr kumimoji="1" lang="en-US" altLang="ko-KR" sz="1000">
                <a:solidFill>
                  <a:srgbClr val="000000"/>
                </a:solidFill>
              </a:rPr>
              <a:t>)</a:t>
            </a:r>
            <a:r>
              <a:rPr kumimoji="1" lang="ko-KR" altLang="en-US" sz="1000">
                <a:solidFill>
                  <a:srgbClr val="000000"/>
                </a:solidFill>
              </a:rPr>
              <a:t>생성</a:t>
            </a:r>
            <a:endParaRPr kumimoji="1" lang="en-US" altLang="ko-KR" sz="1000">
              <a:solidFill>
                <a:srgbClr val="000000"/>
              </a:solidFill>
            </a:endParaRPr>
          </a:p>
        </p:txBody>
      </p:sp>
      <p:sp>
        <p:nvSpPr>
          <p:cNvPr id="50218" name="フローチャート : 書類 78"/>
          <p:cNvSpPr>
            <a:spLocks noChangeArrowheads="1"/>
          </p:cNvSpPr>
          <p:nvPr/>
        </p:nvSpPr>
        <p:spPr bwMode="auto">
          <a:xfrm>
            <a:off x="3639080" y="3681414"/>
            <a:ext cx="780785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 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일괄</a:t>
            </a:r>
            <a:r>
              <a:rPr kumimoji="1" lang="en-US" altLang="ko-KR" sz="1000">
                <a:solidFill>
                  <a:srgbClr val="000000"/>
                </a:solidFill>
              </a:rPr>
              <a:t>)</a:t>
            </a:r>
            <a:r>
              <a:rPr kumimoji="1" lang="ko-KR" altLang="en-US" sz="1000">
                <a:solidFill>
                  <a:srgbClr val="000000"/>
                </a:solidFill>
              </a:rPr>
              <a:t>릴리즈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sp>
        <p:nvSpPr>
          <p:cNvPr id="50219" name="フローチャート : 書類 78"/>
          <p:cNvSpPr>
            <a:spLocks noChangeArrowheads="1"/>
          </p:cNvSpPr>
          <p:nvPr/>
        </p:nvSpPr>
        <p:spPr bwMode="auto">
          <a:xfrm>
            <a:off x="4641719" y="3681414"/>
            <a:ext cx="779065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부대품 작업지시서 출력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sp>
        <p:nvSpPr>
          <p:cNvPr id="50220" name="フローチャート : 書類 78"/>
          <p:cNvSpPr>
            <a:spLocks noChangeArrowheads="1"/>
          </p:cNvSpPr>
          <p:nvPr/>
        </p:nvSpPr>
        <p:spPr bwMode="auto">
          <a:xfrm>
            <a:off x="7890404" y="3681414"/>
            <a:ext cx="1625204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 마감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cxnSp>
        <p:nvCxnSpPr>
          <p:cNvPr id="50221" name="図形 96"/>
          <p:cNvCxnSpPr>
            <a:cxnSpLocks noChangeShapeType="1"/>
            <a:stCxn id="50216" idx="3"/>
            <a:endCxn id="50217" idx="1"/>
          </p:cNvCxnSpPr>
          <p:nvPr/>
        </p:nvCxnSpPr>
        <p:spPr bwMode="auto">
          <a:xfrm>
            <a:off x="2595166" y="3932238"/>
            <a:ext cx="165100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50222" name="フローチャート : 書類 78"/>
          <p:cNvSpPr>
            <a:spLocks noChangeArrowheads="1"/>
          </p:cNvSpPr>
          <p:nvPr/>
        </p:nvSpPr>
        <p:spPr bwMode="auto">
          <a:xfrm>
            <a:off x="6070865" y="3681414"/>
            <a:ext cx="701675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 확정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sp>
        <p:nvSpPr>
          <p:cNvPr id="50223" name="フローチャート : 書類 78"/>
          <p:cNvSpPr>
            <a:spLocks noChangeArrowheads="1"/>
          </p:cNvSpPr>
          <p:nvPr/>
        </p:nvSpPr>
        <p:spPr bwMode="auto">
          <a:xfrm>
            <a:off x="6929042" y="3681414"/>
            <a:ext cx="780785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 백로그 처리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cxnSp>
        <p:nvCxnSpPr>
          <p:cNvPr id="50224" name="図形 96"/>
          <p:cNvCxnSpPr>
            <a:cxnSpLocks noChangeShapeType="1"/>
            <a:stCxn id="50217" idx="3"/>
            <a:endCxn id="50218" idx="1"/>
          </p:cNvCxnSpPr>
          <p:nvPr/>
        </p:nvCxnSpPr>
        <p:spPr bwMode="auto">
          <a:xfrm>
            <a:off x="3501496" y="3932238"/>
            <a:ext cx="137583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25" name="図形 96"/>
          <p:cNvCxnSpPr>
            <a:cxnSpLocks noChangeShapeType="1"/>
            <a:stCxn id="50219" idx="3"/>
            <a:endCxn id="50222" idx="1"/>
          </p:cNvCxnSpPr>
          <p:nvPr/>
        </p:nvCxnSpPr>
        <p:spPr bwMode="auto">
          <a:xfrm>
            <a:off x="5420784" y="3932238"/>
            <a:ext cx="650081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26" name="図形 96"/>
          <p:cNvCxnSpPr>
            <a:cxnSpLocks noChangeShapeType="1"/>
            <a:stCxn id="50218" idx="3"/>
            <a:endCxn id="50219" idx="1"/>
          </p:cNvCxnSpPr>
          <p:nvPr/>
        </p:nvCxnSpPr>
        <p:spPr bwMode="auto">
          <a:xfrm>
            <a:off x="4419864" y="3932238"/>
            <a:ext cx="221854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27" name="図形 96"/>
          <p:cNvCxnSpPr>
            <a:cxnSpLocks noChangeShapeType="1"/>
            <a:stCxn id="50222" idx="3"/>
            <a:endCxn id="50223" idx="1"/>
          </p:cNvCxnSpPr>
          <p:nvPr/>
        </p:nvCxnSpPr>
        <p:spPr bwMode="auto">
          <a:xfrm>
            <a:off x="6772540" y="3932238"/>
            <a:ext cx="156502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50228" name="図形 96"/>
          <p:cNvCxnSpPr>
            <a:cxnSpLocks noChangeShapeType="1"/>
            <a:stCxn id="50223" idx="3"/>
            <a:endCxn id="50220" idx="1"/>
          </p:cNvCxnSpPr>
          <p:nvPr/>
        </p:nvCxnSpPr>
        <p:spPr bwMode="auto">
          <a:xfrm>
            <a:off x="7709827" y="3932238"/>
            <a:ext cx="180578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50229" name="フローチャート : 書類 78"/>
          <p:cNvSpPr>
            <a:spLocks noChangeArrowheads="1"/>
          </p:cNvSpPr>
          <p:nvPr/>
        </p:nvSpPr>
        <p:spPr bwMode="auto">
          <a:xfrm>
            <a:off x="1573610" y="3681414"/>
            <a:ext cx="233892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en-US" altLang="ko-KR" sz="1000">
                <a:solidFill>
                  <a:srgbClr val="000000"/>
                </a:solidFill>
              </a:rPr>
              <a:t>M</a:t>
            </a:r>
          </a:p>
          <a:p>
            <a:pPr algn="ctr" defTabSz="912813"/>
            <a:r>
              <a:rPr kumimoji="1" lang="en-US" altLang="ko-KR" sz="1000">
                <a:solidFill>
                  <a:srgbClr val="000000"/>
                </a:solidFill>
              </a:rPr>
              <a:t>R</a:t>
            </a:r>
          </a:p>
          <a:p>
            <a:pPr algn="ctr" defTabSz="912813"/>
            <a:r>
              <a:rPr kumimoji="1" lang="en-US" altLang="ko-KR" sz="1000">
                <a:solidFill>
                  <a:srgbClr val="000000"/>
                </a:solidFill>
              </a:rPr>
              <a:t>P</a:t>
            </a:r>
          </a:p>
        </p:txBody>
      </p:sp>
      <p:cxnSp>
        <p:nvCxnSpPr>
          <p:cNvPr id="50230" name="図形 96"/>
          <p:cNvCxnSpPr>
            <a:cxnSpLocks noChangeShapeType="1"/>
            <a:stCxn id="50229" idx="3"/>
            <a:endCxn id="50216" idx="1"/>
          </p:cNvCxnSpPr>
          <p:nvPr/>
        </p:nvCxnSpPr>
        <p:spPr bwMode="auto">
          <a:xfrm>
            <a:off x="1807502" y="3932238"/>
            <a:ext cx="125544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50231" name="フローチャート : 書類 78"/>
          <p:cNvSpPr>
            <a:spLocks noChangeArrowheads="1"/>
          </p:cNvSpPr>
          <p:nvPr/>
        </p:nvSpPr>
        <p:spPr bwMode="auto">
          <a:xfrm>
            <a:off x="1933046" y="4257675"/>
            <a:ext cx="66212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계획오더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수작업 생성</a:t>
            </a:r>
            <a:endParaRPr kumimoji="1" lang="en-US" altLang="ko-KR" sz="1000">
              <a:solidFill>
                <a:srgbClr val="000000"/>
              </a:solidFill>
            </a:endParaRPr>
          </a:p>
        </p:txBody>
      </p:sp>
      <p:cxnSp>
        <p:nvCxnSpPr>
          <p:cNvPr id="50232" name="図形 96"/>
          <p:cNvCxnSpPr>
            <a:cxnSpLocks noChangeShapeType="1"/>
            <a:stCxn id="50231" idx="3"/>
            <a:endCxn id="50217" idx="1"/>
          </p:cNvCxnSpPr>
          <p:nvPr/>
        </p:nvCxnSpPr>
        <p:spPr bwMode="auto">
          <a:xfrm flipV="1">
            <a:off x="2595166" y="3932238"/>
            <a:ext cx="165100" cy="576262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50233" name="フローチャート : 書類 78"/>
          <p:cNvSpPr>
            <a:spLocks noChangeArrowheads="1"/>
          </p:cNvSpPr>
          <p:nvPr/>
        </p:nvSpPr>
        <p:spPr bwMode="auto">
          <a:xfrm>
            <a:off x="7890404" y="2900364"/>
            <a:ext cx="1625204" cy="612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구성자재 송장처리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sp>
        <p:nvSpPr>
          <p:cNvPr id="50234" name="フローチャート : 書類 78"/>
          <p:cNvSpPr>
            <a:spLocks noChangeArrowheads="1"/>
          </p:cNvSpPr>
          <p:nvPr/>
        </p:nvSpPr>
        <p:spPr bwMode="auto">
          <a:xfrm>
            <a:off x="8776098" y="2205039"/>
            <a:ext cx="739510" cy="6111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/>
            <a:r>
              <a:rPr kumimoji="1" lang="ko-KR" altLang="en-US" sz="1000">
                <a:solidFill>
                  <a:srgbClr val="000000"/>
                </a:solidFill>
              </a:rPr>
              <a:t>생산오더</a:t>
            </a:r>
            <a:r>
              <a:rPr kumimoji="1" lang="en-US" altLang="ko-KR" sz="1000">
                <a:solidFill>
                  <a:srgbClr val="000000"/>
                </a:solidFill>
              </a:rPr>
              <a:t> </a:t>
            </a:r>
            <a:r>
              <a:rPr kumimoji="1" lang="ko-KR" altLang="en-US" sz="1000">
                <a:solidFill>
                  <a:srgbClr val="000000"/>
                </a:solidFill>
              </a:rPr>
              <a:t>송장처리</a:t>
            </a:r>
            <a:endParaRPr kumimoji="1" lang="en-US" altLang="ja-JP" sz="1000">
              <a:solidFill>
                <a:srgbClr val="000000"/>
              </a:solidFill>
            </a:endParaRPr>
          </a:p>
        </p:txBody>
      </p:sp>
      <p:cxnSp>
        <p:nvCxnSpPr>
          <p:cNvPr id="50235" name="図形 96"/>
          <p:cNvCxnSpPr>
            <a:cxnSpLocks noChangeShapeType="1"/>
            <a:stCxn id="50200" idx="3"/>
            <a:endCxn id="50234" idx="1"/>
          </p:cNvCxnSpPr>
          <p:nvPr/>
        </p:nvCxnSpPr>
        <p:spPr bwMode="auto">
          <a:xfrm>
            <a:off x="8631635" y="2511425"/>
            <a:ext cx="144463" cy="127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 type="triangle" w="sm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04" name="直線コネクタ 138"/>
          <p:cNvCxnSpPr/>
          <p:nvPr/>
        </p:nvCxnSpPr>
        <p:spPr bwMode="auto">
          <a:xfrm>
            <a:off x="338800" y="3597275"/>
            <a:ext cx="900826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0237" name="角丸四角形 10"/>
          <p:cNvSpPr>
            <a:spLocks noChangeArrowheads="1"/>
          </p:cNvSpPr>
          <p:nvPr/>
        </p:nvSpPr>
        <p:spPr bwMode="auto">
          <a:xfrm>
            <a:off x="2562489" y="4918076"/>
            <a:ext cx="1754188" cy="1031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6000" tIns="36000" rIns="36000" bIns="36000"/>
          <a:lstStyle/>
          <a:p>
            <a:pPr marL="171450" indent="-171450" defTabSz="912813"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계획오더를 생산오더로 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일괄</a:t>
            </a:r>
            <a:r>
              <a:rPr kumimoji="1" lang="en-US" altLang="ko-KR" sz="1000">
                <a:solidFill>
                  <a:srgbClr val="000000"/>
                </a:solidFill>
              </a:rPr>
              <a:t>) </a:t>
            </a:r>
            <a:r>
              <a:rPr kumimoji="1" lang="ko-KR" altLang="en-US" sz="1000">
                <a:solidFill>
                  <a:srgbClr val="000000"/>
                </a:solidFill>
              </a:rPr>
              <a:t>전환함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생성된 생산오더의 상태를 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일괄</a:t>
            </a:r>
            <a:r>
              <a:rPr kumimoji="1" lang="en-US" altLang="ko-KR" sz="1000">
                <a:solidFill>
                  <a:srgbClr val="000000"/>
                </a:solidFill>
              </a:rPr>
              <a:t>) </a:t>
            </a:r>
            <a:r>
              <a:rPr kumimoji="1" lang="ko-KR" altLang="en-US" sz="1000">
                <a:solidFill>
                  <a:srgbClr val="000000"/>
                </a:solidFill>
              </a:rPr>
              <a:t>릴리즈로 전환함</a:t>
            </a:r>
            <a:endParaRPr kumimoji="1" lang="ja-JP" altLang="en-US" sz="1000">
              <a:solidFill>
                <a:srgbClr val="000000"/>
              </a:solidFill>
            </a:endParaRPr>
          </a:p>
        </p:txBody>
      </p:sp>
      <p:cxnSp>
        <p:nvCxnSpPr>
          <p:cNvPr id="115" name="直線コネクタ 138"/>
          <p:cNvCxnSpPr/>
          <p:nvPr/>
        </p:nvCxnSpPr>
        <p:spPr bwMode="auto">
          <a:xfrm>
            <a:off x="338800" y="4845050"/>
            <a:ext cx="900826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0239" name="角丸四角形 10"/>
          <p:cNvSpPr>
            <a:spLocks noChangeArrowheads="1"/>
          </p:cNvSpPr>
          <p:nvPr/>
        </p:nvSpPr>
        <p:spPr bwMode="auto">
          <a:xfrm>
            <a:off x="5836973" y="4922838"/>
            <a:ext cx="1754188" cy="1027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6000" tIns="36000" rIns="36000" bIns="36000"/>
          <a:lstStyle/>
          <a:p>
            <a:pPr marL="171450" indent="-171450" defTabSz="912813"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생산오더 입고수량이 확정되고 구성자재가 백플러시 처리됨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생산오더 별 구성자재에 대한 백로그 처리함</a:t>
            </a:r>
            <a:endParaRPr kumimoji="1" lang="ja-JP" altLang="en-US" sz="1000">
              <a:solidFill>
                <a:srgbClr val="000000"/>
              </a:solidFill>
            </a:endParaRPr>
          </a:p>
        </p:txBody>
      </p:sp>
      <p:sp>
        <p:nvSpPr>
          <p:cNvPr id="50240" name="角丸四角形 10"/>
          <p:cNvSpPr>
            <a:spLocks noChangeArrowheads="1"/>
          </p:cNvSpPr>
          <p:nvPr/>
        </p:nvSpPr>
        <p:spPr bwMode="auto">
          <a:xfrm>
            <a:off x="7642754" y="4935539"/>
            <a:ext cx="2003558" cy="13731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6000" tIns="36000" rIns="36000" bIns="36000"/>
          <a:lstStyle/>
          <a:p>
            <a:pPr marL="171450" indent="-171450" defTabSz="912813"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생산오더의 상태를 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일괄</a:t>
            </a:r>
            <a:r>
              <a:rPr kumimoji="1" lang="en-US" altLang="ko-KR" sz="1000">
                <a:solidFill>
                  <a:srgbClr val="000000"/>
                </a:solidFill>
              </a:rPr>
              <a:t>) </a:t>
            </a:r>
            <a:r>
              <a:rPr kumimoji="1" lang="ko-KR" altLang="en-US" sz="1000">
                <a:solidFill>
                  <a:srgbClr val="000000"/>
                </a:solidFill>
              </a:rPr>
              <a:t>기술적 마감 상태로 전환함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작업장 별 코스트센터에 귀속된 비용에 대해 각 공급업체로 송장처리함 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외주임가공비</a:t>
            </a:r>
            <a:r>
              <a:rPr kumimoji="1" lang="en-US" altLang="ko-KR" sz="1000">
                <a:solidFill>
                  <a:srgbClr val="000000"/>
                </a:solidFill>
              </a:rPr>
              <a:t>)</a:t>
            </a:r>
          </a:p>
          <a:p>
            <a:pPr marL="171450" indent="-171450" defTabSz="912813"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공급업체 별 코스트센터 매핑은 별도 개발 테이블에서 관리됨</a:t>
            </a:r>
            <a:endParaRPr kumimoji="1" lang="ja-JP" altLang="en-US" sz="1000">
              <a:solidFill>
                <a:srgbClr val="000000"/>
              </a:solidFill>
            </a:endParaRPr>
          </a:p>
        </p:txBody>
      </p:sp>
      <p:sp>
        <p:nvSpPr>
          <p:cNvPr id="50241" name="角丸四角形 8"/>
          <p:cNvSpPr>
            <a:spLocks noChangeArrowheads="1"/>
          </p:cNvSpPr>
          <p:nvPr/>
        </p:nvSpPr>
        <p:spPr bwMode="auto">
          <a:xfrm>
            <a:off x="338800" y="4932363"/>
            <a:ext cx="701675" cy="1439862"/>
          </a:xfrm>
          <a:prstGeom prst="roundRect">
            <a:avLst>
              <a:gd name="adj" fmla="val 1666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912813" latinLnBrk="1"/>
            <a:r>
              <a:rPr kumimoji="1" lang="ko-KR" altLang="en-US" sz="1000">
                <a:solidFill>
                  <a:srgbClr val="000000"/>
                </a:solidFill>
              </a:rPr>
              <a:t>주요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algn="ctr" defTabSz="912813" latinLnBrk="1"/>
            <a:r>
              <a:rPr kumimoji="1" lang="ko-KR" altLang="en-US" sz="1000">
                <a:solidFill>
                  <a:srgbClr val="000000"/>
                </a:solidFill>
              </a:rPr>
              <a:t>내용</a:t>
            </a:r>
            <a:endParaRPr kumimoji="1" lang="en-US" altLang="ko-KR" sz="10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992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제목 1"/>
          <p:cNvSpPr>
            <a:spLocks noGrp="1"/>
          </p:cNvSpPr>
          <p:nvPr>
            <p:ph type="title"/>
          </p:nvPr>
        </p:nvSpPr>
        <p:spPr bwMode="auto">
          <a:xfrm>
            <a:off x="273447" y="69851"/>
            <a:ext cx="6982354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smtClean="0">
                <a:cs typeface="Arial" charset="0"/>
              </a:rPr>
              <a:t>생산관련 기준정보</a:t>
            </a:r>
          </a:p>
        </p:txBody>
      </p:sp>
      <p:sp>
        <p:nvSpPr>
          <p:cNvPr id="51203" name="TextBox 84"/>
          <p:cNvSpPr txBox="1">
            <a:spLocks noChangeArrowheads="1"/>
          </p:cNvSpPr>
          <p:nvPr/>
        </p:nvSpPr>
        <p:spPr bwMode="auto">
          <a:xfrm>
            <a:off x="96309" y="857251"/>
            <a:ext cx="9615356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sz="1400" b="1">
                <a:solidFill>
                  <a:srgbClr val="000000"/>
                </a:solidFill>
              </a:rPr>
              <a:t>외주임가공 및 부대품 프로세스에서 사용되는 생산관련 기준정보로는 작업장</a:t>
            </a:r>
            <a:r>
              <a:rPr lang="en-US" altLang="ko-KR" sz="1400" b="1">
                <a:solidFill>
                  <a:srgbClr val="000000"/>
                </a:solidFill>
              </a:rPr>
              <a:t>, </a:t>
            </a:r>
            <a:r>
              <a:rPr lang="ko-KR" altLang="en-US" sz="1400" b="1">
                <a:solidFill>
                  <a:srgbClr val="000000"/>
                </a:solidFill>
              </a:rPr>
              <a:t>라우팅</a:t>
            </a:r>
            <a:r>
              <a:rPr lang="en-US" altLang="ko-KR" sz="1400" b="1">
                <a:solidFill>
                  <a:srgbClr val="000000"/>
                </a:solidFill>
              </a:rPr>
              <a:t>, </a:t>
            </a:r>
            <a:r>
              <a:rPr lang="ko-KR" altLang="en-US" sz="1400" b="1">
                <a:solidFill>
                  <a:srgbClr val="000000"/>
                </a:solidFill>
              </a:rPr>
              <a:t>생산버전이 있으며 각각의 담고 있는 정보와 역할은 아래와 같음</a:t>
            </a:r>
          </a:p>
        </p:txBody>
      </p:sp>
      <p:sp>
        <p:nvSpPr>
          <p:cNvPr id="8" name="フローチャート : 書類 78"/>
          <p:cNvSpPr>
            <a:spLocks noChangeArrowheads="1"/>
          </p:cNvSpPr>
          <p:nvPr/>
        </p:nvSpPr>
        <p:spPr bwMode="auto">
          <a:xfrm>
            <a:off x="297525" y="1989138"/>
            <a:ext cx="1014677" cy="154781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>
              <a:defRPr/>
            </a:pPr>
            <a:r>
              <a:rPr kumimoji="1" lang="ko-KR" altLang="en-US" sz="1200" b="1" dirty="0">
                <a:solidFill>
                  <a:srgbClr val="000000"/>
                </a:solidFill>
                <a:cs typeface="Arial" pitchFamily="34" charset="0"/>
              </a:rPr>
              <a:t>작업장</a:t>
            </a:r>
            <a:endParaRPr kumimoji="1" lang="en-US" altLang="ko-KR" sz="1200" b="1" dirty="0">
              <a:solidFill>
                <a:srgbClr val="000000"/>
              </a:solidFill>
              <a:cs typeface="Arial" pitchFamily="34" charset="0"/>
            </a:endParaRPr>
          </a:p>
          <a:p>
            <a:pPr algn="ctr" defTabSz="912813">
              <a:defRPr/>
            </a:pPr>
            <a:r>
              <a:rPr kumimoji="1" lang="en-US" altLang="ko-KR" sz="1200" b="1" dirty="0">
                <a:solidFill>
                  <a:srgbClr val="000000"/>
                </a:solidFill>
                <a:cs typeface="Arial" pitchFamily="34" charset="0"/>
              </a:rPr>
              <a:t>(</a:t>
            </a:r>
            <a:r>
              <a:rPr kumimoji="1" lang="en-US" altLang="ja-JP" sz="1200" b="1" dirty="0">
                <a:solidFill>
                  <a:srgbClr val="000000"/>
                </a:solidFill>
                <a:cs typeface="Arial" pitchFamily="34" charset="0"/>
              </a:rPr>
              <a:t>Work Center)</a:t>
            </a:r>
          </a:p>
        </p:txBody>
      </p:sp>
      <p:sp>
        <p:nvSpPr>
          <p:cNvPr id="11" name="フローチャート : 書類 78"/>
          <p:cNvSpPr>
            <a:spLocks noChangeArrowheads="1"/>
          </p:cNvSpPr>
          <p:nvPr/>
        </p:nvSpPr>
        <p:spPr bwMode="auto">
          <a:xfrm>
            <a:off x="297525" y="3608388"/>
            <a:ext cx="1014677" cy="133191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>
              <a:defRPr/>
            </a:pPr>
            <a:r>
              <a:rPr kumimoji="1" lang="ko-KR" altLang="en-US" sz="1200" b="1" dirty="0" err="1">
                <a:solidFill>
                  <a:srgbClr val="000000"/>
                </a:solidFill>
                <a:cs typeface="Arial" pitchFamily="34" charset="0"/>
              </a:rPr>
              <a:t>라우팅</a:t>
            </a:r>
            <a:endParaRPr kumimoji="1" lang="en-US" altLang="ko-KR" sz="1200" b="1" dirty="0">
              <a:solidFill>
                <a:srgbClr val="000000"/>
              </a:solidFill>
              <a:cs typeface="Arial" pitchFamily="34" charset="0"/>
            </a:endParaRPr>
          </a:p>
          <a:p>
            <a:pPr algn="ctr" defTabSz="912813">
              <a:defRPr/>
            </a:pPr>
            <a:r>
              <a:rPr kumimoji="1" lang="en-US" altLang="ja-JP" sz="1200" b="1" dirty="0">
                <a:solidFill>
                  <a:srgbClr val="000000"/>
                </a:solidFill>
                <a:cs typeface="Arial" pitchFamily="34" charset="0"/>
              </a:rPr>
              <a:t>(Routing)</a:t>
            </a:r>
          </a:p>
        </p:txBody>
      </p:sp>
      <p:sp>
        <p:nvSpPr>
          <p:cNvPr id="12" name="フローチャート : 書類 78"/>
          <p:cNvSpPr>
            <a:spLocks noChangeArrowheads="1"/>
          </p:cNvSpPr>
          <p:nvPr/>
        </p:nvSpPr>
        <p:spPr bwMode="auto">
          <a:xfrm>
            <a:off x="297525" y="5013326"/>
            <a:ext cx="1014677" cy="1331913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>
              <a:defRPr/>
            </a:pPr>
            <a:r>
              <a:rPr kumimoji="1" lang="ko-KR" altLang="en-US" sz="1200" b="1" dirty="0">
                <a:solidFill>
                  <a:srgbClr val="000000"/>
                </a:solidFill>
                <a:cs typeface="Arial" pitchFamily="34" charset="0"/>
              </a:rPr>
              <a:t>생산버전</a:t>
            </a:r>
            <a:endParaRPr kumimoji="1" lang="en-US" altLang="ko-KR" sz="1200" b="1" dirty="0">
              <a:solidFill>
                <a:srgbClr val="000000"/>
              </a:solidFill>
              <a:cs typeface="Arial" pitchFamily="34" charset="0"/>
            </a:endParaRPr>
          </a:p>
          <a:p>
            <a:pPr algn="ctr" defTabSz="912813">
              <a:defRPr/>
            </a:pPr>
            <a:r>
              <a:rPr kumimoji="1" lang="en-US" altLang="ja-JP" sz="1200" b="1" dirty="0">
                <a:solidFill>
                  <a:srgbClr val="000000"/>
                </a:solidFill>
                <a:cs typeface="Arial" pitchFamily="34" charset="0"/>
              </a:rPr>
              <a:t>(production Version)</a:t>
            </a:r>
          </a:p>
        </p:txBody>
      </p:sp>
      <p:sp>
        <p:nvSpPr>
          <p:cNvPr id="51207" name="フローチャート : 書類 78"/>
          <p:cNvSpPr>
            <a:spLocks noChangeArrowheads="1"/>
          </p:cNvSpPr>
          <p:nvPr/>
        </p:nvSpPr>
        <p:spPr bwMode="auto">
          <a:xfrm>
            <a:off x="1403350" y="1989138"/>
            <a:ext cx="4134379" cy="15478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72000" tIns="72000" rIns="72000" bIns="72000"/>
          <a:lstStyle/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작업장의 유형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기계작업장</a:t>
            </a:r>
            <a:r>
              <a:rPr kumimoji="1" lang="en-US" altLang="ko-KR" sz="1000">
                <a:solidFill>
                  <a:srgbClr val="000000"/>
                </a:solidFill>
              </a:rPr>
              <a:t>, </a:t>
            </a:r>
            <a:r>
              <a:rPr kumimoji="1" lang="ko-KR" altLang="en-US" sz="1000">
                <a:solidFill>
                  <a:srgbClr val="000000"/>
                </a:solidFill>
              </a:rPr>
              <a:t>기계</a:t>
            </a:r>
            <a:r>
              <a:rPr kumimoji="1" lang="en-US" altLang="ko-KR" sz="1000">
                <a:solidFill>
                  <a:srgbClr val="000000"/>
                </a:solidFill>
              </a:rPr>
              <a:t>+</a:t>
            </a:r>
            <a:r>
              <a:rPr kumimoji="1" lang="ko-KR" altLang="en-US" sz="1000">
                <a:solidFill>
                  <a:srgbClr val="000000"/>
                </a:solidFill>
              </a:rPr>
              <a:t>노무</a:t>
            </a:r>
            <a:r>
              <a:rPr kumimoji="1" lang="en-US" altLang="ko-KR" sz="1000">
                <a:solidFill>
                  <a:srgbClr val="000000"/>
                </a:solidFill>
              </a:rPr>
              <a:t>, </a:t>
            </a:r>
            <a:r>
              <a:rPr kumimoji="1" lang="ko-KR" altLang="en-US" sz="1000">
                <a:solidFill>
                  <a:srgbClr val="000000"/>
                </a:solidFill>
              </a:rPr>
              <a:t>공정외주 등</a:t>
            </a:r>
            <a:r>
              <a:rPr kumimoji="1" lang="en-US" altLang="ko-KR" sz="1000">
                <a:solidFill>
                  <a:srgbClr val="000000"/>
                </a:solidFill>
              </a:rPr>
              <a:t>)</a:t>
            </a:r>
            <a:r>
              <a:rPr kumimoji="1" lang="ko-KR" altLang="en-US" sz="1000">
                <a:solidFill>
                  <a:srgbClr val="000000"/>
                </a:solidFill>
              </a:rPr>
              <a:t>과  액티비티 유형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기계</a:t>
            </a:r>
            <a:r>
              <a:rPr kumimoji="1" lang="en-US" altLang="ko-KR" sz="1000">
                <a:solidFill>
                  <a:srgbClr val="000000"/>
                </a:solidFill>
              </a:rPr>
              <a:t>, </a:t>
            </a:r>
            <a:r>
              <a:rPr kumimoji="1" lang="ko-KR" altLang="en-US" sz="1000">
                <a:solidFill>
                  <a:srgbClr val="000000"/>
                </a:solidFill>
              </a:rPr>
              <a:t>노무</a:t>
            </a:r>
            <a:r>
              <a:rPr kumimoji="1" lang="en-US" altLang="ko-KR" sz="1000">
                <a:solidFill>
                  <a:srgbClr val="000000"/>
                </a:solidFill>
              </a:rPr>
              <a:t>)</a:t>
            </a:r>
            <a:r>
              <a:rPr kumimoji="1" lang="ko-KR" altLang="en-US" sz="1000">
                <a:solidFill>
                  <a:srgbClr val="000000"/>
                </a:solidFill>
              </a:rPr>
              <a:t>을 결정하고 원가</a:t>
            </a:r>
            <a:r>
              <a:rPr kumimoji="1" lang="en-US" altLang="ko-KR" sz="1000">
                <a:solidFill>
                  <a:srgbClr val="000000"/>
                </a:solidFill>
              </a:rPr>
              <a:t>(</a:t>
            </a:r>
            <a:r>
              <a:rPr kumimoji="1" lang="ko-KR" altLang="en-US" sz="1000">
                <a:solidFill>
                  <a:srgbClr val="000000"/>
                </a:solidFill>
              </a:rPr>
              <a:t>코스트센터</a:t>
            </a:r>
            <a:r>
              <a:rPr kumimoji="1" lang="en-US" altLang="ko-KR" sz="1000">
                <a:solidFill>
                  <a:srgbClr val="000000"/>
                </a:solidFill>
              </a:rPr>
              <a:t>)</a:t>
            </a:r>
            <a:r>
              <a:rPr kumimoji="1" lang="ko-KR" altLang="en-US" sz="1000">
                <a:solidFill>
                  <a:srgbClr val="000000"/>
                </a:solidFill>
              </a:rPr>
              <a:t>를 연결하여 가공비를 산출함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생산실적 입력을 통해 제조공정 별 계획 및 제조원가를 계산함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작업장에 입력된 표준값은 미리 지정된 </a:t>
            </a:r>
            <a:r>
              <a:rPr kumimoji="1" lang="en-US" altLang="ko-KR" sz="1000">
                <a:solidFill>
                  <a:srgbClr val="000000"/>
                </a:solidFill>
              </a:rPr>
              <a:t>Activity</a:t>
            </a:r>
            <a:r>
              <a:rPr kumimoji="1" lang="ko-KR" altLang="en-US" sz="1000">
                <a:solidFill>
                  <a:srgbClr val="000000"/>
                </a:solidFill>
              </a:rPr>
              <a:t>의 계산공식에 의해 생산량에 대한 필요한 시간을 자동계산하여 생산일정계획 수립에 활용됨 </a:t>
            </a:r>
            <a:endParaRPr kumimoji="1" lang="en-US" altLang="ko-KR" sz="1000">
              <a:solidFill>
                <a:srgbClr val="000000"/>
              </a:solidFill>
            </a:endParaRPr>
          </a:p>
        </p:txBody>
      </p:sp>
      <p:sp>
        <p:nvSpPr>
          <p:cNvPr id="51208" name="フローチャート : 書類 78"/>
          <p:cNvSpPr>
            <a:spLocks noChangeArrowheads="1"/>
          </p:cNvSpPr>
          <p:nvPr/>
        </p:nvSpPr>
        <p:spPr bwMode="auto">
          <a:xfrm>
            <a:off x="1403350" y="3608388"/>
            <a:ext cx="4134379" cy="13319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72000" tIns="72000" rIns="72000" bIns="72000"/>
          <a:lstStyle/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r>
              <a:rPr kumimoji="1" lang="ko-KR" altLang="en-US" sz="1000" dirty="0">
                <a:solidFill>
                  <a:srgbClr val="000000"/>
                </a:solidFill>
              </a:rPr>
              <a:t>제품을 생산하기 위한 일련의 처리 작업 및 순서를 정의함</a:t>
            </a:r>
            <a:endParaRPr kumimoji="1" lang="en-US" altLang="ko-KR" sz="1000" dirty="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r>
              <a:rPr kumimoji="1" lang="ko-KR" altLang="en-US" sz="1000" dirty="0">
                <a:solidFill>
                  <a:srgbClr val="000000"/>
                </a:solidFill>
              </a:rPr>
              <a:t>자재코드 별 작업장을 가공 순서대로 나열하여 원부자재의 소모단위 및 순서를 규정</a:t>
            </a:r>
            <a:r>
              <a:rPr kumimoji="1" lang="en-US" altLang="ko-KR" sz="1000" dirty="0">
                <a:solidFill>
                  <a:srgbClr val="000000"/>
                </a:solidFill>
              </a:rPr>
              <a:t>, </a:t>
            </a:r>
            <a:r>
              <a:rPr kumimoji="1" lang="ko-KR" altLang="en-US" sz="1000" dirty="0">
                <a:solidFill>
                  <a:srgbClr val="000000"/>
                </a:solidFill>
              </a:rPr>
              <a:t>표준 작업인원을 설정하고  가공비를 구함</a:t>
            </a:r>
            <a:endParaRPr kumimoji="1" lang="en-US" altLang="ko-KR" sz="1000" dirty="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r>
              <a:rPr kumimoji="1" lang="ko-KR" altLang="en-US" sz="1000" dirty="0">
                <a:solidFill>
                  <a:srgbClr val="000000"/>
                </a:solidFill>
              </a:rPr>
              <a:t>작업장을 </a:t>
            </a:r>
            <a:r>
              <a:rPr kumimoji="1" lang="ko-KR" altLang="en-US" sz="1000" dirty="0" err="1">
                <a:solidFill>
                  <a:srgbClr val="000000"/>
                </a:solidFill>
              </a:rPr>
              <a:t>매핑하여</a:t>
            </a:r>
            <a:r>
              <a:rPr kumimoji="1" lang="ko-KR" altLang="en-US" sz="1000" dirty="0">
                <a:solidFill>
                  <a:srgbClr val="000000"/>
                </a:solidFill>
              </a:rPr>
              <a:t> 작업장의 </a:t>
            </a:r>
            <a:r>
              <a:rPr kumimoji="1" lang="ko-KR" altLang="en-US" sz="1000" dirty="0" err="1">
                <a:solidFill>
                  <a:srgbClr val="000000"/>
                </a:solidFill>
              </a:rPr>
              <a:t>액티비티</a:t>
            </a:r>
            <a:r>
              <a:rPr kumimoji="1" lang="ko-KR" altLang="en-US" sz="1000" dirty="0">
                <a:solidFill>
                  <a:srgbClr val="000000"/>
                </a:solidFill>
              </a:rPr>
              <a:t> 별 단가가 관리됨</a:t>
            </a:r>
            <a:endParaRPr kumimoji="1" lang="en-US" altLang="ko-KR" sz="1000" dirty="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r>
              <a:rPr kumimoji="1" lang="ko-KR" altLang="en-US" sz="1000" dirty="0" err="1">
                <a:solidFill>
                  <a:srgbClr val="000000"/>
                </a:solidFill>
              </a:rPr>
              <a:t>라우팅이</a:t>
            </a:r>
            <a:r>
              <a:rPr kumimoji="1" lang="ko-KR" altLang="en-US" sz="1000" dirty="0">
                <a:solidFill>
                  <a:srgbClr val="000000"/>
                </a:solidFill>
              </a:rPr>
              <a:t> 있어야 표준원가 추정이 가능함</a:t>
            </a:r>
            <a:endParaRPr kumimoji="1" lang="en-US" altLang="ko-KR" sz="1000" dirty="0">
              <a:solidFill>
                <a:srgbClr val="000000"/>
              </a:solidFill>
            </a:endParaRPr>
          </a:p>
        </p:txBody>
      </p:sp>
      <p:sp>
        <p:nvSpPr>
          <p:cNvPr id="51209" name="フローチャート : 書類 78"/>
          <p:cNvSpPr>
            <a:spLocks noChangeArrowheads="1"/>
          </p:cNvSpPr>
          <p:nvPr/>
        </p:nvSpPr>
        <p:spPr bwMode="auto">
          <a:xfrm>
            <a:off x="1403350" y="5013326"/>
            <a:ext cx="4134379" cy="13319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72000" tIns="72000" rIns="72000" bIns="72000"/>
          <a:lstStyle/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하나의 자재코드는 복수의 </a:t>
            </a:r>
            <a:r>
              <a:rPr kumimoji="1" lang="en-US" altLang="ko-KR" sz="1000">
                <a:solidFill>
                  <a:srgbClr val="000000"/>
                </a:solidFill>
              </a:rPr>
              <a:t>Routing</a:t>
            </a:r>
            <a:r>
              <a:rPr kumimoji="1" lang="ko-KR" altLang="en-US" sz="1000">
                <a:solidFill>
                  <a:srgbClr val="000000"/>
                </a:solidFill>
              </a:rPr>
              <a:t>과 복수의 </a:t>
            </a:r>
            <a:r>
              <a:rPr kumimoji="1" lang="en-US" altLang="ko-KR" sz="1000">
                <a:solidFill>
                  <a:srgbClr val="000000"/>
                </a:solidFill>
              </a:rPr>
              <a:t>BOM</a:t>
            </a:r>
            <a:r>
              <a:rPr kumimoji="1" lang="ko-KR" altLang="en-US" sz="1000">
                <a:solidFill>
                  <a:srgbClr val="000000"/>
                </a:solidFill>
              </a:rPr>
              <a:t>을 가지고  있을 수 있으며  이러한 경우 각각의 라우팅과 </a:t>
            </a:r>
            <a:r>
              <a:rPr kumimoji="1" lang="en-US" altLang="ko-KR" sz="1000">
                <a:solidFill>
                  <a:srgbClr val="000000"/>
                </a:solidFill>
              </a:rPr>
              <a:t>BOM</a:t>
            </a:r>
            <a:r>
              <a:rPr kumimoji="1" lang="ko-KR" altLang="en-US" sz="1000">
                <a:solidFill>
                  <a:srgbClr val="000000"/>
                </a:solidFill>
              </a:rPr>
              <a:t>의 조합을 만들어  놓은 것을 의미함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생산버전을 이용하여 작업 환경의 변화를 적용한 생산진행함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생산 라인 별 생산 버전을 구성함으로써 생산 라인 별 제조 원가 집계함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600"/>
              </a:spcBef>
              <a:buFont typeface="Wingdings" pitchFamily="2" charset="2"/>
              <a:buChar char="ü"/>
            </a:pPr>
            <a:endParaRPr kumimoji="1" lang="en-US" altLang="ko-KR" sz="1000">
              <a:solidFill>
                <a:srgbClr val="000000"/>
              </a:solidFill>
            </a:endParaRPr>
          </a:p>
        </p:txBody>
      </p:sp>
      <p:sp>
        <p:nvSpPr>
          <p:cNvPr id="21" name="フローチャート : 書類 78"/>
          <p:cNvSpPr>
            <a:spLocks noChangeArrowheads="1"/>
          </p:cNvSpPr>
          <p:nvPr/>
        </p:nvSpPr>
        <p:spPr bwMode="auto">
          <a:xfrm>
            <a:off x="5616840" y="1989138"/>
            <a:ext cx="1871133" cy="15478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72000" tIns="72000" rIns="72000" bIns="72000"/>
          <a:lstStyle/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  <a:defRPr/>
            </a:pPr>
            <a:r>
              <a:rPr kumimoji="1" lang="ko-KR" altLang="en-US" sz="1000" dirty="0" err="1">
                <a:solidFill>
                  <a:srgbClr val="000000"/>
                </a:solidFill>
                <a:cs typeface="Arial" pitchFamily="34" charset="0"/>
              </a:rPr>
              <a:t>표준값키</a:t>
            </a:r>
            <a:endParaRPr kumimoji="1" lang="en-US" altLang="ko-KR" sz="1000" dirty="0">
              <a:solidFill>
                <a:srgbClr val="000000"/>
              </a:solidFill>
              <a:cs typeface="Arial" pitchFamily="34" charset="0"/>
            </a:endParaRPr>
          </a:p>
          <a:p>
            <a:pPr defTabSz="912813">
              <a:spcBef>
                <a:spcPts val="300"/>
              </a:spcBef>
              <a:defRPr/>
            </a:pPr>
            <a:r>
              <a:rPr kumimoji="1" lang="en-US" altLang="ko-KR" sz="900" dirty="0">
                <a:solidFill>
                  <a:srgbClr val="000000"/>
                </a:solidFill>
                <a:cs typeface="Arial" pitchFamily="34" charset="0"/>
              </a:rPr>
              <a:t>   - ZMM1 </a:t>
            </a:r>
          </a:p>
          <a:p>
            <a:pPr defTabSz="912813">
              <a:spcBef>
                <a:spcPts val="300"/>
              </a:spcBef>
              <a:defRPr/>
            </a:pPr>
            <a:r>
              <a:rPr kumimoji="1" lang="en-US" altLang="ko-KR" sz="900" dirty="0">
                <a:solidFill>
                  <a:srgbClr val="000000"/>
                </a:solidFill>
                <a:cs typeface="Arial" pitchFamily="34" charset="0"/>
              </a:rPr>
              <a:t>     </a:t>
            </a:r>
            <a:r>
              <a:rPr kumimoji="1" lang="ko-KR" altLang="en-US" sz="900" dirty="0" err="1">
                <a:solidFill>
                  <a:srgbClr val="000000"/>
                </a:solidFill>
                <a:cs typeface="Arial" pitchFamily="34" charset="0"/>
              </a:rPr>
              <a:t>세방전지</a:t>
            </a:r>
            <a:r>
              <a:rPr kumimoji="1" lang="ko-KR" altLang="en-US" sz="900" dirty="0">
                <a:solidFill>
                  <a:srgbClr val="000000"/>
                </a:solidFill>
                <a:cs typeface="Arial" pitchFamily="34" charset="0"/>
              </a:rPr>
              <a:t> 외부생산</a:t>
            </a:r>
            <a:r>
              <a:rPr kumimoji="1" lang="en-US" altLang="ko-KR" sz="900" dirty="0">
                <a:solidFill>
                  <a:srgbClr val="000000"/>
                </a:solidFill>
                <a:cs typeface="Arial" pitchFamily="34" charset="0"/>
              </a:rPr>
              <a:t>(</a:t>
            </a:r>
            <a:r>
              <a:rPr kumimoji="1" lang="ko-KR" altLang="en-US" sz="900" dirty="0">
                <a:solidFill>
                  <a:srgbClr val="000000"/>
                </a:solidFill>
                <a:cs typeface="Arial" pitchFamily="34" charset="0"/>
              </a:rPr>
              <a:t>자재용</a:t>
            </a:r>
            <a:r>
              <a:rPr kumimoji="1" lang="en-US" altLang="ko-KR" sz="900" dirty="0">
                <a:solidFill>
                  <a:srgbClr val="000000"/>
                </a:solidFill>
                <a:cs typeface="Arial" pitchFamily="34" charset="0"/>
              </a:rPr>
              <a:t>)</a:t>
            </a:r>
            <a:endParaRPr kumimoji="1" lang="en-US" altLang="ko-KR" sz="1000" dirty="0">
              <a:solidFill>
                <a:srgbClr val="000000"/>
              </a:solidFill>
              <a:cs typeface="Arial" pitchFamily="34" charset="0"/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  <a:defRPr/>
            </a:pPr>
            <a:r>
              <a:rPr kumimoji="1" lang="ko-KR" altLang="en-US" sz="1000" b="1" dirty="0">
                <a:solidFill>
                  <a:srgbClr val="000000"/>
                </a:solidFill>
                <a:cs typeface="Arial" pitchFamily="34" charset="0"/>
              </a:rPr>
              <a:t>코스트센터</a:t>
            </a:r>
            <a:endParaRPr kumimoji="1" lang="en-US" altLang="ko-KR" sz="1000" b="1" dirty="0">
              <a:solidFill>
                <a:srgbClr val="000000"/>
              </a:solidFill>
              <a:cs typeface="Arial" pitchFamily="34" charset="0"/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  <a:defRPr/>
            </a:pPr>
            <a:r>
              <a:rPr kumimoji="1" lang="ko-KR" altLang="en-US" sz="1000" b="1" dirty="0" err="1">
                <a:solidFill>
                  <a:srgbClr val="000000"/>
                </a:solidFill>
                <a:cs typeface="Arial" pitchFamily="34" charset="0"/>
              </a:rPr>
              <a:t>액티비티</a:t>
            </a:r>
            <a:r>
              <a:rPr kumimoji="1" lang="ko-KR" altLang="en-US" sz="1000" b="1" dirty="0">
                <a:solidFill>
                  <a:srgbClr val="000000"/>
                </a:solidFill>
                <a:cs typeface="Arial" pitchFamily="34" charset="0"/>
              </a:rPr>
              <a:t> 단위</a:t>
            </a:r>
            <a:endParaRPr kumimoji="1" lang="en-US" altLang="ko-KR" sz="1000" b="1" dirty="0">
              <a:solidFill>
                <a:srgbClr val="000000"/>
              </a:solidFill>
              <a:cs typeface="Arial" pitchFamily="34" charset="0"/>
            </a:endParaRPr>
          </a:p>
          <a:p>
            <a:pPr defTabSz="912813">
              <a:spcBef>
                <a:spcPts val="300"/>
              </a:spcBef>
              <a:defRPr/>
            </a:pPr>
            <a:endParaRPr kumimoji="1" lang="en-US" altLang="ko-KR" sz="1000" b="1" dirty="0">
              <a:solidFill>
                <a:srgbClr val="000000"/>
              </a:solidFill>
              <a:cs typeface="Arial" pitchFamily="34" charset="0"/>
            </a:endParaRPr>
          </a:p>
          <a:p>
            <a:pPr defTabSz="912813">
              <a:spcBef>
                <a:spcPts val="300"/>
              </a:spcBef>
              <a:defRPr/>
            </a:pPr>
            <a:r>
              <a:rPr kumimoji="1" lang="en-US" altLang="ko-KR" sz="850" dirty="0">
                <a:solidFill>
                  <a:srgbClr val="000000"/>
                </a:solidFill>
                <a:cs typeface="Arial" pitchFamily="34" charset="0"/>
              </a:rPr>
              <a:t>* </a:t>
            </a:r>
            <a:r>
              <a:rPr kumimoji="1" lang="ko-KR" altLang="en-US" sz="850" dirty="0">
                <a:solidFill>
                  <a:srgbClr val="000000"/>
                </a:solidFill>
                <a:cs typeface="Arial" pitchFamily="34" charset="0"/>
              </a:rPr>
              <a:t>업체 별 코스트센터 </a:t>
            </a:r>
            <a:r>
              <a:rPr kumimoji="1" lang="ko-KR" altLang="en-US" sz="850" dirty="0" err="1">
                <a:solidFill>
                  <a:srgbClr val="000000"/>
                </a:solidFill>
                <a:cs typeface="Arial" pitchFamily="34" charset="0"/>
              </a:rPr>
              <a:t>매핑은</a:t>
            </a:r>
            <a:r>
              <a:rPr kumimoji="1" lang="ko-KR" altLang="en-US" sz="850" dirty="0">
                <a:solidFill>
                  <a:srgbClr val="000000"/>
                </a:solidFill>
                <a:cs typeface="Arial" pitchFamily="34" charset="0"/>
              </a:rPr>
              <a:t> 별도 개발 테이블에서 관리함</a:t>
            </a:r>
            <a:endParaRPr kumimoji="1" lang="en-US" altLang="ko-KR" sz="85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1211" name="フローチャート : 書類 78"/>
          <p:cNvSpPr>
            <a:spLocks noChangeArrowheads="1"/>
          </p:cNvSpPr>
          <p:nvPr/>
        </p:nvSpPr>
        <p:spPr bwMode="auto">
          <a:xfrm>
            <a:off x="5616840" y="3608388"/>
            <a:ext cx="1871133" cy="13319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72000" tIns="72000" rIns="72000" bIns="72000"/>
          <a:lstStyle/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계획자 그룹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작업장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작업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공정 순서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 b="1">
                <a:solidFill>
                  <a:srgbClr val="000000"/>
                </a:solidFill>
              </a:rPr>
              <a:t>외주임가공 단가</a:t>
            </a:r>
            <a:endParaRPr kumimoji="1" lang="en-US" altLang="ko-KR" sz="1000" b="1">
              <a:solidFill>
                <a:srgbClr val="000000"/>
              </a:solidFill>
            </a:endParaRPr>
          </a:p>
        </p:txBody>
      </p:sp>
      <p:sp>
        <p:nvSpPr>
          <p:cNvPr id="51212" name="フローチャート : 書類 78"/>
          <p:cNvSpPr>
            <a:spLocks noChangeArrowheads="1"/>
          </p:cNvSpPr>
          <p:nvPr/>
        </p:nvSpPr>
        <p:spPr bwMode="auto">
          <a:xfrm>
            <a:off x="5616840" y="5013326"/>
            <a:ext cx="1871133" cy="13319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72000" tIns="72000" rIns="72000" bIns="72000"/>
          <a:lstStyle/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자재 별 생산버전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그룹</a:t>
            </a:r>
            <a:r>
              <a:rPr kumimoji="1" lang="en-US" altLang="ko-KR" sz="1000">
                <a:solidFill>
                  <a:srgbClr val="000000"/>
                </a:solidFill>
              </a:rPr>
              <a:t>/</a:t>
            </a:r>
            <a:r>
              <a:rPr kumimoji="1" lang="ko-KR" altLang="en-US" sz="1000">
                <a:solidFill>
                  <a:srgbClr val="000000"/>
                </a:solidFill>
              </a:rPr>
              <a:t>그룹카운터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효력시작일</a:t>
            </a:r>
            <a:r>
              <a:rPr kumimoji="1" lang="en-US" altLang="ko-KR" sz="1000">
                <a:solidFill>
                  <a:srgbClr val="000000"/>
                </a:solidFill>
              </a:rPr>
              <a:t>/</a:t>
            </a:r>
            <a:r>
              <a:rPr kumimoji="1" lang="ko-KR" altLang="en-US" sz="1000">
                <a:solidFill>
                  <a:srgbClr val="000000"/>
                </a:solidFill>
              </a:rPr>
              <a:t>종료일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구성자재 출고저장위치</a:t>
            </a:r>
            <a:endParaRPr kumimoji="1" lang="en-US" altLang="ko-KR" sz="1000">
              <a:solidFill>
                <a:srgbClr val="000000"/>
              </a:solidFill>
            </a:endParaRPr>
          </a:p>
        </p:txBody>
      </p:sp>
      <p:sp>
        <p:nvSpPr>
          <p:cNvPr id="24" name="フローチャート : 書類 78"/>
          <p:cNvSpPr>
            <a:spLocks noChangeArrowheads="1"/>
          </p:cNvSpPr>
          <p:nvPr/>
        </p:nvSpPr>
        <p:spPr bwMode="auto">
          <a:xfrm>
            <a:off x="7565364" y="1989138"/>
            <a:ext cx="2027634" cy="15478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72000" tIns="72000" rIns="72000" bIns="72000"/>
          <a:lstStyle/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  <a:defRPr/>
            </a:pPr>
            <a:r>
              <a:rPr kumimoji="1" lang="ko-KR" altLang="en-US" sz="1000" dirty="0" err="1">
                <a:solidFill>
                  <a:srgbClr val="000000"/>
                </a:solidFill>
                <a:cs typeface="Arial" pitchFamily="34" charset="0"/>
              </a:rPr>
              <a:t>표준값키</a:t>
            </a:r>
            <a:endParaRPr kumimoji="1" lang="en-US" altLang="ko-KR" sz="1000" dirty="0">
              <a:solidFill>
                <a:srgbClr val="000000"/>
              </a:solidFill>
              <a:cs typeface="Arial" pitchFamily="34" charset="0"/>
            </a:endParaRPr>
          </a:p>
          <a:p>
            <a:pPr defTabSz="912813">
              <a:spcBef>
                <a:spcPts val="300"/>
              </a:spcBef>
              <a:defRPr/>
            </a:pPr>
            <a:r>
              <a:rPr kumimoji="1" lang="en-US" altLang="ko-KR" sz="900" dirty="0">
                <a:solidFill>
                  <a:srgbClr val="000000"/>
                </a:solidFill>
                <a:cs typeface="Arial" pitchFamily="34" charset="0"/>
              </a:rPr>
              <a:t>   - ZMM0 </a:t>
            </a:r>
          </a:p>
          <a:p>
            <a:pPr defTabSz="912813">
              <a:spcBef>
                <a:spcPts val="300"/>
              </a:spcBef>
              <a:defRPr/>
            </a:pPr>
            <a:r>
              <a:rPr kumimoji="1" lang="en-US" altLang="ko-KR" sz="900" dirty="0">
                <a:solidFill>
                  <a:srgbClr val="000000"/>
                </a:solidFill>
                <a:cs typeface="Arial" pitchFamily="34" charset="0"/>
              </a:rPr>
              <a:t>     </a:t>
            </a:r>
            <a:r>
              <a:rPr kumimoji="1" lang="ko-KR" altLang="en-US" sz="900" dirty="0" err="1">
                <a:solidFill>
                  <a:srgbClr val="000000"/>
                </a:solidFill>
                <a:cs typeface="Arial" pitchFamily="34" charset="0"/>
              </a:rPr>
              <a:t>세방전지</a:t>
            </a:r>
            <a:r>
              <a:rPr kumimoji="1" lang="ko-KR" altLang="en-US" sz="900" dirty="0">
                <a:solidFill>
                  <a:srgbClr val="000000"/>
                </a:solidFill>
                <a:cs typeface="Arial" pitchFamily="34" charset="0"/>
              </a:rPr>
              <a:t> </a:t>
            </a:r>
            <a:r>
              <a:rPr kumimoji="1" lang="ko-KR" altLang="en-US" sz="900" dirty="0" err="1">
                <a:solidFill>
                  <a:srgbClr val="000000"/>
                </a:solidFill>
                <a:cs typeface="Arial" pitchFamily="34" charset="0"/>
              </a:rPr>
              <a:t>표준값</a:t>
            </a:r>
            <a:r>
              <a:rPr kumimoji="1" lang="ko-KR" altLang="en-US" sz="900" dirty="0">
                <a:solidFill>
                  <a:srgbClr val="000000"/>
                </a:solidFill>
                <a:cs typeface="Arial" pitchFamily="34" charset="0"/>
              </a:rPr>
              <a:t> 없음</a:t>
            </a:r>
            <a:r>
              <a:rPr kumimoji="1" lang="en-US" altLang="ko-KR" sz="900" dirty="0">
                <a:solidFill>
                  <a:srgbClr val="000000"/>
                </a:solidFill>
                <a:cs typeface="Arial" pitchFamily="34" charset="0"/>
              </a:rPr>
              <a:t>(</a:t>
            </a:r>
            <a:r>
              <a:rPr kumimoji="1" lang="ko-KR" altLang="en-US" sz="900" dirty="0">
                <a:solidFill>
                  <a:srgbClr val="000000"/>
                </a:solidFill>
                <a:cs typeface="Arial" pitchFamily="34" charset="0"/>
              </a:rPr>
              <a:t>자재용</a:t>
            </a:r>
            <a:r>
              <a:rPr kumimoji="1" lang="en-US" altLang="ko-KR" sz="900" dirty="0">
                <a:solidFill>
                  <a:srgbClr val="000000"/>
                </a:solidFill>
                <a:cs typeface="Arial" pitchFamily="34" charset="0"/>
              </a:rPr>
              <a:t>)</a:t>
            </a: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  <a:defRPr/>
            </a:pPr>
            <a:r>
              <a:rPr kumimoji="1" lang="ko-KR" altLang="en-US" sz="1000" b="1" dirty="0">
                <a:cs typeface="Arial" pitchFamily="34" charset="0"/>
              </a:rPr>
              <a:t>코스트센터 없음</a:t>
            </a:r>
            <a:endParaRPr kumimoji="1" lang="en-US" altLang="ko-KR" sz="1000" b="1" dirty="0">
              <a:cs typeface="Arial" pitchFamily="34" charset="0"/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  <a:defRPr/>
            </a:pPr>
            <a:r>
              <a:rPr kumimoji="1" lang="ko-KR" altLang="en-US" sz="1000" b="1" dirty="0" err="1">
                <a:cs typeface="Arial" pitchFamily="34" charset="0"/>
              </a:rPr>
              <a:t>액티비티</a:t>
            </a:r>
            <a:r>
              <a:rPr kumimoji="1" lang="ko-KR" altLang="en-US" sz="1000" b="1" dirty="0">
                <a:cs typeface="Arial" pitchFamily="34" charset="0"/>
              </a:rPr>
              <a:t> 단위 없음</a:t>
            </a:r>
            <a:endParaRPr kumimoji="1" lang="en-US" altLang="ko-KR" sz="1000" b="1" dirty="0">
              <a:cs typeface="Arial" pitchFamily="34" charset="0"/>
            </a:endParaRPr>
          </a:p>
          <a:p>
            <a:pPr defTabSz="912813">
              <a:spcBef>
                <a:spcPts val="300"/>
              </a:spcBef>
              <a:defRPr/>
            </a:pPr>
            <a:endParaRPr kumimoji="1" lang="en-US" altLang="ko-KR" sz="9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1214" name="フローチャート : 書類 78"/>
          <p:cNvSpPr>
            <a:spLocks noChangeArrowheads="1"/>
          </p:cNvSpPr>
          <p:nvPr/>
        </p:nvSpPr>
        <p:spPr bwMode="auto">
          <a:xfrm>
            <a:off x="7565364" y="3608388"/>
            <a:ext cx="2027634" cy="13319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72000" tIns="72000" rIns="72000" bIns="72000"/>
          <a:lstStyle/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계획자 그룹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작업장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작업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공정 순서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endParaRPr kumimoji="1" lang="en-US" altLang="ko-KR" sz="1000">
              <a:solidFill>
                <a:srgbClr val="000000"/>
              </a:solidFill>
            </a:endParaRPr>
          </a:p>
        </p:txBody>
      </p:sp>
      <p:sp>
        <p:nvSpPr>
          <p:cNvPr id="51215" name="フローチャート : 書類 78"/>
          <p:cNvSpPr>
            <a:spLocks noChangeArrowheads="1"/>
          </p:cNvSpPr>
          <p:nvPr/>
        </p:nvSpPr>
        <p:spPr bwMode="auto">
          <a:xfrm>
            <a:off x="7565364" y="5013326"/>
            <a:ext cx="2027634" cy="13319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72000" tIns="72000" rIns="72000" bIns="72000"/>
          <a:lstStyle/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자재 별 생산버전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그룹</a:t>
            </a:r>
            <a:r>
              <a:rPr kumimoji="1" lang="en-US" altLang="ko-KR" sz="1000">
                <a:solidFill>
                  <a:srgbClr val="000000"/>
                </a:solidFill>
              </a:rPr>
              <a:t>/</a:t>
            </a:r>
            <a:r>
              <a:rPr kumimoji="1" lang="ko-KR" altLang="en-US" sz="1000">
                <a:solidFill>
                  <a:srgbClr val="000000"/>
                </a:solidFill>
              </a:rPr>
              <a:t>그룹카운터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효력시작일</a:t>
            </a:r>
            <a:r>
              <a:rPr kumimoji="1" lang="en-US" altLang="ko-KR" sz="1000">
                <a:solidFill>
                  <a:srgbClr val="000000"/>
                </a:solidFill>
              </a:rPr>
              <a:t>/</a:t>
            </a:r>
            <a:r>
              <a:rPr kumimoji="1" lang="ko-KR" altLang="en-US" sz="1000">
                <a:solidFill>
                  <a:srgbClr val="000000"/>
                </a:solidFill>
              </a:rPr>
              <a:t>종료일</a:t>
            </a:r>
            <a:endParaRPr kumimoji="1" lang="en-US" altLang="ko-KR" sz="1000">
              <a:solidFill>
                <a:srgbClr val="000000"/>
              </a:solidFill>
            </a:endParaRPr>
          </a:p>
          <a:p>
            <a:pPr marL="171450" indent="-171450" defTabSz="912813">
              <a:spcBef>
                <a:spcPts val="300"/>
              </a:spcBef>
              <a:buFont typeface="Wingdings" pitchFamily="2" charset="2"/>
              <a:buChar char="ü"/>
            </a:pPr>
            <a:r>
              <a:rPr kumimoji="1" lang="ko-KR" altLang="en-US" sz="1000">
                <a:solidFill>
                  <a:srgbClr val="000000"/>
                </a:solidFill>
              </a:rPr>
              <a:t>구성자재 출고저장위치</a:t>
            </a:r>
            <a:endParaRPr kumimoji="1" lang="en-US" altLang="ko-KR" sz="1000">
              <a:solidFill>
                <a:srgbClr val="000000"/>
              </a:solidFill>
            </a:endParaRPr>
          </a:p>
        </p:txBody>
      </p:sp>
      <p:sp>
        <p:nvSpPr>
          <p:cNvPr id="27" name="フローチャート : 書類 78"/>
          <p:cNvSpPr>
            <a:spLocks noChangeArrowheads="1"/>
          </p:cNvSpPr>
          <p:nvPr/>
        </p:nvSpPr>
        <p:spPr bwMode="auto">
          <a:xfrm>
            <a:off x="1403350" y="1557339"/>
            <a:ext cx="4134379" cy="35877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>
              <a:defRPr/>
            </a:pPr>
            <a:r>
              <a:rPr kumimoji="1" lang="ko-KR" altLang="en-US" sz="1100" b="1" dirty="0">
                <a:solidFill>
                  <a:srgbClr val="000000"/>
                </a:solidFill>
                <a:cs typeface="Arial" pitchFamily="34" charset="0"/>
              </a:rPr>
              <a:t>주요내용</a:t>
            </a:r>
            <a:endParaRPr kumimoji="1" lang="en-US" altLang="ko-KR" sz="1100" b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8" name="フローチャート : 書類 78"/>
          <p:cNvSpPr>
            <a:spLocks noChangeArrowheads="1"/>
          </p:cNvSpPr>
          <p:nvPr/>
        </p:nvSpPr>
        <p:spPr bwMode="auto">
          <a:xfrm>
            <a:off x="5616840" y="1557339"/>
            <a:ext cx="1871133" cy="35877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>
              <a:defRPr/>
            </a:pPr>
            <a:r>
              <a:rPr kumimoji="1" lang="ko-KR" altLang="en-US" sz="1100" b="1" dirty="0" err="1">
                <a:solidFill>
                  <a:srgbClr val="000000"/>
                </a:solidFill>
                <a:cs typeface="Arial" pitchFamily="34" charset="0"/>
              </a:rPr>
              <a:t>외주임가공</a:t>
            </a:r>
            <a:endParaRPr kumimoji="1" lang="en-US" altLang="ko-KR" sz="1100" b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9" name="フローチャート : 書類 78"/>
          <p:cNvSpPr>
            <a:spLocks noChangeArrowheads="1"/>
          </p:cNvSpPr>
          <p:nvPr/>
        </p:nvSpPr>
        <p:spPr bwMode="auto">
          <a:xfrm>
            <a:off x="7565364" y="1557339"/>
            <a:ext cx="2027634" cy="358775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chemeClr val="tx1"/>
            </a:solidFill>
            <a:miter lim="800000"/>
            <a:headEnd type="none" w="sm" len="sm"/>
            <a:tailEnd type="none" w="sm" len="med"/>
          </a:ln>
        </p:spPr>
        <p:txBody>
          <a:bodyPr lIns="0" rIns="0" anchor="ctr"/>
          <a:lstStyle/>
          <a:p>
            <a:pPr algn="ctr" defTabSz="912813">
              <a:defRPr/>
            </a:pPr>
            <a:r>
              <a:rPr kumimoji="1" lang="ko-KR" altLang="en-US" sz="1100" b="1" dirty="0" err="1">
                <a:solidFill>
                  <a:srgbClr val="000000"/>
                </a:solidFill>
                <a:cs typeface="Arial" pitchFamily="34" charset="0"/>
              </a:rPr>
              <a:t>부대품</a:t>
            </a:r>
            <a:endParaRPr kumimoji="1" lang="en-US" altLang="ko-KR" sz="1100" b="1" dirty="0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656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3"/>
          <p:cNvSpPr>
            <a:spLocks noChangeArrowheads="1"/>
          </p:cNvSpPr>
          <p:nvPr/>
        </p:nvSpPr>
        <p:spPr bwMode="auto">
          <a:xfrm>
            <a:off x="992188" y="1052513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MRP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수행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- Background Job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(MD01)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" name="AutoShape 83"/>
          <p:cNvSpPr>
            <a:spLocks noChangeArrowheads="1"/>
          </p:cNvSpPr>
          <p:nvPr/>
        </p:nvSpPr>
        <p:spPr bwMode="auto">
          <a:xfrm>
            <a:off x="992188" y="1960563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생산 오더 일괄생성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(CO41)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5" name="AutoShape 83"/>
          <p:cNvSpPr>
            <a:spLocks noChangeArrowheads="1"/>
          </p:cNvSpPr>
          <p:nvPr/>
        </p:nvSpPr>
        <p:spPr bwMode="auto">
          <a:xfrm>
            <a:off x="992188" y="2867025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생산 오더 일괄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Release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(COHV)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6" name="AutoShape 83"/>
          <p:cNvSpPr>
            <a:spLocks noChangeArrowheads="1"/>
          </p:cNvSpPr>
          <p:nvPr/>
        </p:nvSpPr>
        <p:spPr bwMode="auto">
          <a:xfrm>
            <a:off x="992188" y="4724400"/>
            <a:ext cx="2376487" cy="649288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구매 요청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-&gt;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구매 오더 변환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(ZMMR0150)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" name="AutoShape 83"/>
          <p:cNvSpPr>
            <a:spLocks noChangeArrowheads="1"/>
          </p:cNvSpPr>
          <p:nvPr/>
        </p:nvSpPr>
        <p:spPr bwMode="auto">
          <a:xfrm>
            <a:off x="6380453" y="1085706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구성자재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입고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(MIGO)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" name="AutoShape 83"/>
          <p:cNvSpPr>
            <a:spLocks noChangeArrowheads="1"/>
          </p:cNvSpPr>
          <p:nvPr/>
        </p:nvSpPr>
        <p:spPr bwMode="auto">
          <a:xfrm>
            <a:off x="6392867" y="1988840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구성자재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송장처리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(ZMMR0130)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" name="AutoShape 83"/>
          <p:cNvSpPr>
            <a:spLocks noChangeArrowheads="1"/>
          </p:cNvSpPr>
          <p:nvPr/>
        </p:nvSpPr>
        <p:spPr bwMode="auto">
          <a:xfrm>
            <a:off x="6392867" y="2939752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생산 오더 실적 처리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(CO15)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0" name="AutoShape 83"/>
          <p:cNvSpPr>
            <a:spLocks noChangeArrowheads="1"/>
          </p:cNvSpPr>
          <p:nvPr/>
        </p:nvSpPr>
        <p:spPr bwMode="auto">
          <a:xfrm>
            <a:off x="6392867" y="3876377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생산 오더 기술적 완료 처리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(COHV)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AutoShape 83"/>
          <p:cNvSpPr>
            <a:spLocks noChangeArrowheads="1"/>
          </p:cNvSpPr>
          <p:nvPr/>
        </p:nvSpPr>
        <p:spPr bwMode="auto">
          <a:xfrm>
            <a:off x="6392867" y="4739977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생산 오더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Backlog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처리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(COGI)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" name="AutoShape 83"/>
          <p:cNvSpPr>
            <a:spLocks noChangeArrowheads="1"/>
          </p:cNvSpPr>
          <p:nvPr/>
        </p:nvSpPr>
        <p:spPr bwMode="auto">
          <a:xfrm>
            <a:off x="992188" y="3789363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외주가공 발주서 및 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부대품 작업지시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(ZMMR0040)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" name="줄무늬가 있는 오른쪽 화살표 14"/>
          <p:cNvSpPr/>
          <p:nvPr/>
        </p:nvSpPr>
        <p:spPr>
          <a:xfrm rot="5400000">
            <a:off x="2036763" y="1563691"/>
            <a:ext cx="260350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17" name="줄무늬가 있는 오른쪽 화살표 16"/>
          <p:cNvSpPr/>
          <p:nvPr/>
        </p:nvSpPr>
        <p:spPr>
          <a:xfrm rot="5400000">
            <a:off x="2037557" y="2474123"/>
            <a:ext cx="258762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18" name="줄무늬가 있는 오른쪽 화살표 17"/>
          <p:cNvSpPr/>
          <p:nvPr/>
        </p:nvSpPr>
        <p:spPr>
          <a:xfrm rot="5400000">
            <a:off x="2037557" y="3385344"/>
            <a:ext cx="258762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19" name="줄무늬가 있는 오른쪽 화살표 18"/>
          <p:cNvSpPr/>
          <p:nvPr/>
        </p:nvSpPr>
        <p:spPr>
          <a:xfrm rot="5400000">
            <a:off x="2037560" y="4294986"/>
            <a:ext cx="258763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20" name="줄무늬가 있는 오른쪽 화살표 19"/>
          <p:cNvSpPr/>
          <p:nvPr/>
        </p:nvSpPr>
        <p:spPr>
          <a:xfrm rot="5400000">
            <a:off x="7439315" y="1592759"/>
            <a:ext cx="258763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21" name="줄무늬가 있는 오른쪽 화살표 20"/>
          <p:cNvSpPr/>
          <p:nvPr/>
        </p:nvSpPr>
        <p:spPr>
          <a:xfrm rot="5400000">
            <a:off x="7393782" y="2500811"/>
            <a:ext cx="260350" cy="531813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22" name="줄무늬가 있는 오른쪽 화살표 21"/>
          <p:cNvSpPr/>
          <p:nvPr/>
        </p:nvSpPr>
        <p:spPr>
          <a:xfrm rot="5400000">
            <a:off x="7396957" y="3480299"/>
            <a:ext cx="260350" cy="531813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23" name="줄무늬가 있는 오른쪽 화살표 22"/>
          <p:cNvSpPr/>
          <p:nvPr/>
        </p:nvSpPr>
        <p:spPr>
          <a:xfrm rot="5400000">
            <a:off x="7393786" y="4386759"/>
            <a:ext cx="258763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33" name="AutoShape 3719"/>
          <p:cNvSpPr>
            <a:spLocks noChangeArrowheads="1"/>
          </p:cNvSpPr>
          <p:nvPr/>
        </p:nvSpPr>
        <p:spPr bwMode="auto">
          <a:xfrm>
            <a:off x="2936878" y="1376363"/>
            <a:ext cx="2376488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99FF99">
                  <a:gamma/>
                  <a:tint val="31765"/>
                  <a:invGamma/>
                </a:srgbClr>
              </a:gs>
              <a:gs pos="100000">
                <a:srgbClr val="99FF99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단일품목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다중레벨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MRP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수행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긴급 건 발생 시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(MD02)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4" name="AutoShape 3719"/>
          <p:cNvSpPr>
            <a:spLocks noChangeArrowheads="1"/>
          </p:cNvSpPr>
          <p:nvPr/>
        </p:nvSpPr>
        <p:spPr bwMode="auto">
          <a:xfrm>
            <a:off x="3695701" y="4746625"/>
            <a:ext cx="2376488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99FF99">
                  <a:gamma/>
                  <a:tint val="31765"/>
                  <a:invGamma/>
                </a:srgbClr>
              </a:gs>
              <a:gs pos="100000">
                <a:srgbClr val="99FF99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생산 오더 별 부대품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(ZMMR0260)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7" name="AutoShape 3719"/>
          <p:cNvSpPr>
            <a:spLocks noChangeArrowheads="1"/>
          </p:cNvSpPr>
          <p:nvPr/>
        </p:nvSpPr>
        <p:spPr bwMode="auto">
          <a:xfrm>
            <a:off x="2936878" y="2341571"/>
            <a:ext cx="2376488" cy="649287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99FF99">
                  <a:gamma/>
                  <a:tint val="31765"/>
                  <a:invGamma/>
                </a:srgbClr>
              </a:gs>
              <a:gs pos="100000">
                <a:srgbClr val="99FF99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생산 오더 생성 및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Release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(MD04)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8" name="줄무늬가 있는 오른쪽 화살표 37"/>
          <p:cNvSpPr/>
          <p:nvPr/>
        </p:nvSpPr>
        <p:spPr>
          <a:xfrm rot="5400000">
            <a:off x="3981455" y="1924051"/>
            <a:ext cx="258763" cy="531813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41" name="줄무늬가 있는 오른쪽 화살표 40"/>
          <p:cNvSpPr/>
          <p:nvPr/>
        </p:nvSpPr>
        <p:spPr>
          <a:xfrm rot="7507923">
            <a:off x="3197553" y="3299462"/>
            <a:ext cx="912428" cy="422099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  <a:scene3d>
            <a:camera prst="orthographicFront">
              <a:rot lat="0" lon="1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7807437" y="27710"/>
            <a:ext cx="2068545" cy="36933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ko-KR" altLang="en-US" b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외주임가공</a:t>
            </a:r>
            <a:endParaRPr lang="en-US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06199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Straight Connector 30"/>
          <p:cNvCxnSpPr/>
          <p:nvPr/>
        </p:nvCxnSpPr>
        <p:spPr>
          <a:xfrm>
            <a:off x="194471" y="1310132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74591" y="908720"/>
            <a:ext cx="5293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102564" y="90872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</a:t>
            </a:r>
            <a:r>
              <a:rPr lang="ko-KR" altLang="en-US" sz="1200" b="1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더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09916" y="90872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</a:t>
            </a:r>
            <a:r>
              <a:rPr lang="ko-KR" altLang="en-US" sz="1200" b="1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더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384216" y="90872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실적확정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178415" y="90872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마감처리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72482" y="2167105"/>
            <a:ext cx="1749197" cy="1208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MD01 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플랜트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별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수행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MD02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플랜트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 별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수행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MD04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재고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소요량 리스트 조회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035179" y="2167104"/>
            <a:ext cx="1255472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MD11/12/13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수작업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조회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79147" y="2167105"/>
            <a:ext cx="1511952" cy="1208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CO15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별 실적확정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CO40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대량처리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CO41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일괄 전환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73347" y="2167104"/>
            <a:ext cx="1338828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COHV (</a:t>
            </a:r>
            <a:r>
              <a:rPr lang="ko-KR" altLang="en-US" sz="1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마감처리</a:t>
            </a:r>
            <a:r>
              <a:rPr lang="en-US" altLang="ko-KR" sz="1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sz="10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대량처리</a:t>
            </a:r>
            <a:endParaRPr lang="en-US" altLang="ko-KR" sz="1000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979532" y="2167104"/>
            <a:ext cx="1383712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CO01/02/03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수작업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조회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CO40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개별 전환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CO41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일괄 전환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COHV (</a:t>
            </a:r>
            <a:r>
              <a:rPr lang="ko-KR" altLang="en-US" sz="1000" b="1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릴리즈</a:t>
            </a:r>
            <a:r>
              <a:rPr lang="en-US" altLang="ko-KR" sz="1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sz="10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대량처리</a:t>
            </a:r>
            <a:endParaRPr lang="en-US" altLang="ko-KR" sz="1000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94471" y="4603372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50489" y="4202139"/>
            <a:ext cx="1162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임가공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발주서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72482" y="5395371"/>
            <a:ext cx="1653017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ZMMR0040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임가공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발주서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플랜트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오더유형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작업장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066678" y="4196097"/>
            <a:ext cx="15247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구성자재 구매 업무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988672" y="5389332"/>
            <a:ext cx="2111475" cy="1208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ZMMR0150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구매요청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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구매오더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 일괄 전환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MIGO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 입고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취소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ZMMR0130/MIRO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구성자재 송장처리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417671" y="4196097"/>
            <a:ext cx="20063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back order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처리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406939" y="5389329"/>
            <a:ext cx="2544286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COGI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자동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자재이동의 오류 레코드 후행 처리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72480" y="1362819"/>
            <a:ext cx="1441420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수행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수행 결과 확인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35179" y="1362819"/>
            <a:ext cx="1556836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수작업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생성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수행 결과 확인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979533" y="1362819"/>
            <a:ext cx="1896673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계획오더를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전환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생성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조회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릴리즈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279147" y="1362819"/>
            <a:ext cx="1467068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생산실적확정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임가공제품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납품수량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073347" y="1362822"/>
            <a:ext cx="15119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기술적 마감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58" name="Straight Connector 57"/>
          <p:cNvCxnSpPr/>
          <p:nvPr/>
        </p:nvCxnSpPr>
        <p:spPr>
          <a:xfrm>
            <a:off x="194471" y="2070119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194471" y="1290811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194471" y="4631082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260431" y="4651098"/>
            <a:ext cx="13837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임가공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발주서 출력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988672" y="4651095"/>
            <a:ext cx="1109599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PR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 PO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전환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  <a:sym typeface="Wingdings" pitchFamily="2" charset="2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입고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송장처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리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406941" y="4651095"/>
            <a:ext cx="1087157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백오더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처리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en-US" altLang="ko-KR" sz="10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R&amp;R </a:t>
            </a:r>
            <a:r>
              <a:rPr lang="ko-KR" altLang="en-US" sz="10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확인필요</a:t>
            </a:r>
            <a:endParaRPr lang="en-US" altLang="ko-KR" sz="10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65" name="Straight Connector 64"/>
          <p:cNvCxnSpPr/>
          <p:nvPr/>
        </p:nvCxnSpPr>
        <p:spPr>
          <a:xfrm>
            <a:off x="182423" y="5330685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7807437" y="27710"/>
            <a:ext cx="2068545" cy="36933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ko-KR" altLang="en-US" b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외주임가공</a:t>
            </a:r>
            <a:endParaRPr lang="en-US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671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3"/>
          <p:cNvSpPr>
            <a:spLocks noChangeArrowheads="1"/>
          </p:cNvSpPr>
          <p:nvPr/>
        </p:nvSpPr>
        <p:spPr bwMode="auto">
          <a:xfrm>
            <a:off x="992188" y="1052513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MRP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수행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- Background Job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(MD01)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" name="AutoShape 83"/>
          <p:cNvSpPr>
            <a:spLocks noChangeArrowheads="1"/>
          </p:cNvSpPr>
          <p:nvPr/>
        </p:nvSpPr>
        <p:spPr bwMode="auto">
          <a:xfrm>
            <a:off x="992188" y="1960563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생산 오더 일괄생성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(CO41)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5" name="AutoShape 83"/>
          <p:cNvSpPr>
            <a:spLocks noChangeArrowheads="1"/>
          </p:cNvSpPr>
          <p:nvPr/>
        </p:nvSpPr>
        <p:spPr bwMode="auto">
          <a:xfrm>
            <a:off x="992188" y="2867025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생산 오더 일괄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Release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(COHV)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6" name="AutoShape 83"/>
          <p:cNvSpPr>
            <a:spLocks noChangeArrowheads="1"/>
          </p:cNvSpPr>
          <p:nvPr/>
        </p:nvSpPr>
        <p:spPr bwMode="auto">
          <a:xfrm>
            <a:off x="992188" y="4780806"/>
            <a:ext cx="2376487" cy="649288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구매요청 </a:t>
            </a:r>
            <a:r>
              <a:rPr lang="ko-KR" altLang="en-US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구매오더로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전환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</a:t>
            </a: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ZMMR0150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7" name="AutoShape 83"/>
          <p:cNvSpPr>
            <a:spLocks noChangeArrowheads="1"/>
          </p:cNvSpPr>
          <p:nvPr/>
        </p:nvSpPr>
        <p:spPr bwMode="auto">
          <a:xfrm>
            <a:off x="6392863" y="1010948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구성자재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입고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(MIGO)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8" name="AutoShape 83"/>
          <p:cNvSpPr>
            <a:spLocks noChangeArrowheads="1"/>
          </p:cNvSpPr>
          <p:nvPr/>
        </p:nvSpPr>
        <p:spPr bwMode="auto">
          <a:xfrm>
            <a:off x="6392863" y="1916832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구성자재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송장처리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(ZMMR0130)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9" name="AutoShape 83"/>
          <p:cNvSpPr>
            <a:spLocks noChangeArrowheads="1"/>
          </p:cNvSpPr>
          <p:nvPr/>
        </p:nvSpPr>
        <p:spPr bwMode="auto">
          <a:xfrm>
            <a:off x="6392863" y="2867744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생산 오더 실적 처리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(CO15)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0" name="AutoShape 83"/>
          <p:cNvSpPr>
            <a:spLocks noChangeArrowheads="1"/>
          </p:cNvSpPr>
          <p:nvPr/>
        </p:nvSpPr>
        <p:spPr bwMode="auto">
          <a:xfrm>
            <a:off x="6392863" y="3804369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생산 오더 기술적 완료 처리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(COHV)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1" name="AutoShape 83"/>
          <p:cNvSpPr>
            <a:spLocks noChangeArrowheads="1"/>
          </p:cNvSpPr>
          <p:nvPr/>
        </p:nvSpPr>
        <p:spPr bwMode="auto">
          <a:xfrm>
            <a:off x="6392863" y="4667969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생산 오더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Backlog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처리</a:t>
            </a:r>
            <a:endParaRPr lang="en-US" altLang="ko-KR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(COGI)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5" name="줄무늬가 있는 오른쪽 화살표 14"/>
          <p:cNvSpPr/>
          <p:nvPr/>
        </p:nvSpPr>
        <p:spPr>
          <a:xfrm rot="5400000">
            <a:off x="2036763" y="1563688"/>
            <a:ext cx="260350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줄무늬가 있는 오른쪽 화살표 16"/>
          <p:cNvSpPr/>
          <p:nvPr/>
        </p:nvSpPr>
        <p:spPr>
          <a:xfrm rot="5400000">
            <a:off x="2037557" y="2474119"/>
            <a:ext cx="258762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줄무늬가 있는 오른쪽 화살표 17"/>
          <p:cNvSpPr/>
          <p:nvPr/>
        </p:nvSpPr>
        <p:spPr>
          <a:xfrm rot="5400000">
            <a:off x="2037557" y="4374073"/>
            <a:ext cx="258762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줄무늬가 있는 오른쪽 화살표 18"/>
          <p:cNvSpPr/>
          <p:nvPr/>
        </p:nvSpPr>
        <p:spPr>
          <a:xfrm rot="5400000">
            <a:off x="2037556" y="5283711"/>
            <a:ext cx="258763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줄무늬가 있는 오른쪽 화살표 19"/>
          <p:cNvSpPr/>
          <p:nvPr/>
        </p:nvSpPr>
        <p:spPr>
          <a:xfrm rot="5400000">
            <a:off x="7398544" y="1508632"/>
            <a:ext cx="258763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1" name="줄무늬가 있는 오른쪽 화살표 20"/>
          <p:cNvSpPr/>
          <p:nvPr/>
        </p:nvSpPr>
        <p:spPr>
          <a:xfrm rot="5400000">
            <a:off x="7393782" y="2428800"/>
            <a:ext cx="260350" cy="531813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줄무늬가 있는 오른쪽 화살표 21"/>
          <p:cNvSpPr/>
          <p:nvPr/>
        </p:nvSpPr>
        <p:spPr>
          <a:xfrm rot="5400000">
            <a:off x="7396957" y="3408287"/>
            <a:ext cx="260350" cy="531813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3" name="줄무늬가 있는 오른쪽 화살표 22"/>
          <p:cNvSpPr/>
          <p:nvPr/>
        </p:nvSpPr>
        <p:spPr>
          <a:xfrm rot="5400000">
            <a:off x="7393781" y="4314751"/>
            <a:ext cx="258763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3" name="AutoShape 3719"/>
          <p:cNvSpPr>
            <a:spLocks noChangeArrowheads="1"/>
          </p:cNvSpPr>
          <p:nvPr/>
        </p:nvSpPr>
        <p:spPr bwMode="auto">
          <a:xfrm>
            <a:off x="2936875" y="1376363"/>
            <a:ext cx="2376488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99FF99">
                  <a:gamma/>
                  <a:tint val="31765"/>
                  <a:invGamma/>
                </a:srgbClr>
              </a:gs>
              <a:gs pos="100000">
                <a:srgbClr val="99FF99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단일품목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,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다중레벨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MRP 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수행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/>
            </a:r>
            <a:b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</a:b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긴급 건 발생 시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</a:t>
            </a:r>
          </a:p>
          <a:p>
            <a:pPr algn="ctr"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(MD02)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7" name="AutoShape 3719"/>
          <p:cNvSpPr>
            <a:spLocks noChangeArrowheads="1"/>
          </p:cNvSpPr>
          <p:nvPr/>
        </p:nvSpPr>
        <p:spPr bwMode="auto">
          <a:xfrm>
            <a:off x="2936875" y="2341563"/>
            <a:ext cx="2376488" cy="649287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99FF99">
                  <a:gamma/>
                  <a:tint val="31765"/>
                  <a:invGamma/>
                </a:srgbClr>
              </a:gs>
              <a:gs pos="100000">
                <a:srgbClr val="99FF99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defRPr/>
            </a:pP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생산 오더 생성 및 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Release</a:t>
            </a:r>
          </a:p>
          <a:p>
            <a:pPr algn="ctr">
              <a:defRPr/>
            </a:pP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(MD04)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8" name="줄무늬가 있는 오른쪽 화살표 37"/>
          <p:cNvSpPr/>
          <p:nvPr/>
        </p:nvSpPr>
        <p:spPr>
          <a:xfrm rot="5400000">
            <a:off x="3981450" y="1924050"/>
            <a:ext cx="258763" cy="531813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892175" y="4691906"/>
            <a:ext cx="2592388" cy="827088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7807440" y="27710"/>
            <a:ext cx="2068541" cy="36933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</a:t>
            </a:r>
            <a:endParaRPr lang="en-US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0" name="AutoShape 83"/>
          <p:cNvSpPr>
            <a:spLocks noChangeArrowheads="1"/>
          </p:cNvSpPr>
          <p:nvPr/>
        </p:nvSpPr>
        <p:spPr bwMode="auto">
          <a:xfrm>
            <a:off x="992188" y="5703451"/>
            <a:ext cx="2376487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생산오더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별 </a:t>
            </a:r>
            <a:r>
              <a:rPr lang="ko-KR" altLang="en-US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부대품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소요량 리스트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(ZMMR0260)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92175" y="5608201"/>
            <a:ext cx="2592388" cy="828675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5" name="AutoShape 3719"/>
          <p:cNvSpPr>
            <a:spLocks noChangeArrowheads="1"/>
          </p:cNvSpPr>
          <p:nvPr/>
        </p:nvSpPr>
        <p:spPr bwMode="auto">
          <a:xfrm>
            <a:off x="2914465" y="5268624"/>
            <a:ext cx="2376488" cy="5040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99FF99">
                  <a:gamma/>
                  <a:tint val="31765"/>
                  <a:invGamma/>
                </a:srgbClr>
              </a:gs>
              <a:gs pos="100000">
                <a:srgbClr val="99FF99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defRPr/>
            </a:pPr>
            <a:r>
              <a:rPr lang="ko-KR" altLang="en-US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구매오더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수작업 생성</a:t>
            </a:r>
            <a:endParaRPr lang="en-US" altLang="ko-KR" sz="1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  <a:p>
            <a:pPr algn="ctr">
              <a:defRPr/>
            </a:pP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(ME21N)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2806515" y="5190006"/>
            <a:ext cx="2592388" cy="648000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9" name="AutoShape 83"/>
          <p:cNvSpPr>
            <a:spLocks noChangeArrowheads="1"/>
          </p:cNvSpPr>
          <p:nvPr/>
        </p:nvSpPr>
        <p:spPr bwMode="auto">
          <a:xfrm>
            <a:off x="1022957" y="3791364"/>
            <a:ext cx="2376487" cy="649288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FF99FF">
                  <a:gamma/>
                  <a:tint val="39216"/>
                  <a:invGamma/>
                </a:srgbClr>
              </a:gs>
              <a:gs pos="100000">
                <a:srgbClr val="FF99FF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부대품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작업지시서 출력</a:t>
            </a:r>
            <a:endParaRPr lang="en-US" altLang="ko-KR" sz="1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(ZMMR0040)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0" name="줄무늬가 있는 오른쪽 화살표 17"/>
          <p:cNvSpPr/>
          <p:nvPr/>
        </p:nvSpPr>
        <p:spPr>
          <a:xfrm rot="5400000">
            <a:off x="2068326" y="3384631"/>
            <a:ext cx="258762" cy="533400"/>
          </a:xfrm>
          <a:prstGeom prst="striped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922944" y="3702464"/>
            <a:ext cx="2592388" cy="827088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34" name="AutoShape 3719"/>
          <p:cNvSpPr>
            <a:spLocks noChangeArrowheads="1"/>
          </p:cNvSpPr>
          <p:nvPr/>
        </p:nvSpPr>
        <p:spPr bwMode="auto">
          <a:xfrm>
            <a:off x="2949431" y="4252629"/>
            <a:ext cx="2376488" cy="647700"/>
          </a:xfrm>
          <a:prstGeom prst="roundRect">
            <a:avLst>
              <a:gd name="adj" fmla="val 8819"/>
            </a:avLst>
          </a:prstGeom>
          <a:gradFill rotWithShape="1">
            <a:gsLst>
              <a:gs pos="0">
                <a:srgbClr val="99FF99">
                  <a:gamma/>
                  <a:tint val="31765"/>
                  <a:invGamma/>
                </a:srgbClr>
              </a:gs>
              <a:gs pos="100000">
                <a:srgbClr val="99FF99"/>
              </a:gs>
            </a:gsLst>
            <a:lin ang="540000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defRPr/>
            </a:pPr>
            <a:r>
              <a:rPr lang="ko-KR" altLang="en-US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생산오더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별 </a:t>
            </a:r>
            <a:r>
              <a:rPr lang="ko-KR" altLang="en-US" sz="12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부대품</a:t>
            </a:r>
            <a:r>
              <a:rPr lang="ko-KR" altLang="en-US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 소요량 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리스트</a:t>
            </a: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</a:t>
            </a:r>
            <a:r>
              <a:rPr lang="en-US" altLang="ko-KR" sz="12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ZMMR0260)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2841481" y="4162935"/>
            <a:ext cx="2592388" cy="827088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Straight Connector 30"/>
          <p:cNvCxnSpPr/>
          <p:nvPr/>
        </p:nvCxnSpPr>
        <p:spPr>
          <a:xfrm>
            <a:off x="194471" y="1240857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74591" y="908720"/>
            <a:ext cx="5293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102564" y="90872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</a:t>
            </a:r>
            <a:r>
              <a:rPr lang="ko-KR" altLang="en-US" sz="1200" b="1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더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09916" y="90872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</a:t>
            </a:r>
            <a:r>
              <a:rPr lang="ko-KR" altLang="en-US" sz="1200" b="1" dirty="0" err="1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더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384216" y="90872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실적확정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178415" y="90872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마감처리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72483" y="2097831"/>
            <a:ext cx="1749197" cy="14003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MD01 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플랜트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별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수행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[User exit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]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에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100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입력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MD02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플랜트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 별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수행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MD04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재고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소요량 리스트 조회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035179" y="2097829"/>
            <a:ext cx="1082348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MD13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조회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79147" y="2097830"/>
            <a:ext cx="1511952" cy="1208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CO15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별 실적확정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CO40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대량처리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CO41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일괄 전환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073347" y="2097829"/>
            <a:ext cx="1338828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COHV (</a:t>
            </a:r>
            <a:r>
              <a:rPr lang="ko-KR" altLang="en-US" sz="10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마감처리</a:t>
            </a:r>
            <a:r>
              <a:rPr lang="en-US" altLang="ko-KR" sz="10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sz="100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대량처리</a:t>
            </a:r>
            <a:endParaRPr lang="en-US" altLang="ko-KR" sz="1000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979532" y="2097829"/>
            <a:ext cx="1383712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CO01/02/03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수작업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조회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CO40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개별 전환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CO41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일괄 전환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>
              <a:spcBef>
                <a:spcPts val="300"/>
              </a:spcBef>
            </a:pPr>
            <a:r>
              <a:rPr lang="en-US" sz="10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COHV (</a:t>
            </a:r>
            <a:r>
              <a:rPr lang="ko-KR" altLang="en-US" sz="1000" b="1" dirty="0" err="1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릴리즈</a:t>
            </a:r>
            <a:r>
              <a:rPr lang="en-US" altLang="ko-KR" sz="10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lang="en-US" sz="1000" b="1" dirty="0" smtClean="0">
              <a:solidFill>
                <a:srgbClr val="0000FF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대량처리</a:t>
            </a:r>
            <a:endParaRPr lang="en-US" altLang="ko-KR" sz="1000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94471" y="4437112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50489" y="4132864"/>
            <a:ext cx="13163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작업지시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72482" y="5201401"/>
            <a:ext cx="1653017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ZMMR0040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작업지시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플랜트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오더유형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작업장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570734" y="4126822"/>
            <a:ext cx="15247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구성자재 구매 업무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492727" y="5195362"/>
            <a:ext cx="2544286" cy="14003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ea typeface="맑은 고딕" pitchFamily="50" charset="-127"/>
                <a:cs typeface="Arial" pitchFamily="34" charset="0"/>
              </a:rPr>
              <a:t>ZMMR0260</a:t>
            </a:r>
            <a:endParaRPr lang="en-US" sz="1000" b="1" dirty="0"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 smtClean="0"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 별 </a:t>
            </a:r>
            <a:r>
              <a:rPr lang="ko-KR" altLang="en-US" sz="1000" dirty="0" err="1" smtClean="0">
                <a:ea typeface="맑은 고딕" pitchFamily="50" charset="-127"/>
                <a:cs typeface="Arial" pitchFamily="34" charset="0"/>
              </a:rPr>
              <a:t>부대품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 소요량 리스트 조회</a:t>
            </a:r>
            <a:endParaRPr lang="en-US" altLang="ko-KR" sz="1000" dirty="0" smtClean="0"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 smtClean="0">
                <a:ea typeface="맑은 고딕" pitchFamily="50" charset="-127"/>
                <a:cs typeface="Arial" pitchFamily="34" charset="0"/>
              </a:rPr>
              <a:t>ZMMR0150</a:t>
            </a:r>
            <a:endParaRPr lang="en-US" sz="1000" b="1" dirty="0"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>
                <a:ea typeface="맑은 고딕" pitchFamily="50" charset="-127"/>
                <a:cs typeface="Arial" pitchFamily="34" charset="0"/>
              </a:rPr>
              <a:t>구매요청 </a:t>
            </a:r>
            <a:r>
              <a:rPr lang="ko-KR" altLang="en-US" sz="1000" dirty="0" err="1">
                <a:ea typeface="맑은 고딕" pitchFamily="50" charset="-127"/>
                <a:cs typeface="Arial" pitchFamily="34" charset="0"/>
              </a:rPr>
              <a:t>구매오더로</a:t>
            </a:r>
            <a:r>
              <a:rPr lang="ko-KR" altLang="en-US" sz="1000" dirty="0">
                <a:ea typeface="맑은 고딕" pitchFamily="50" charset="-127"/>
                <a:cs typeface="Arial" pitchFamily="34" charset="0"/>
              </a:rPr>
              <a:t> 전환</a:t>
            </a:r>
            <a:endParaRPr lang="en-US" altLang="ko-KR" sz="1000" dirty="0"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sz="1000" b="1" dirty="0">
                <a:solidFill>
                  <a:srgbClr val="0000FF"/>
                </a:solidFill>
                <a:ea typeface="맑은 고딕" pitchFamily="50" charset="-127"/>
                <a:cs typeface="Arial" pitchFamily="34" charset="0"/>
              </a:rPr>
              <a:t>ME21N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err="1">
                <a:ea typeface="맑은 고딕" pitchFamily="50" charset="-127"/>
                <a:cs typeface="Arial" pitchFamily="34" charset="0"/>
              </a:rPr>
              <a:t>구매오더</a:t>
            </a:r>
            <a:r>
              <a:rPr lang="ko-KR" altLang="en-US" sz="1000" dirty="0">
                <a:ea typeface="맑은 고딕" pitchFamily="50" charset="-127"/>
                <a:cs typeface="Arial" pitchFamily="34" charset="0"/>
              </a:rPr>
              <a:t> 수작업 생성</a:t>
            </a:r>
            <a:endParaRPr lang="en-US" altLang="ko-KR" sz="1000" dirty="0"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>
                <a:ea typeface="맑은 고딕" pitchFamily="50" charset="-127"/>
                <a:cs typeface="Arial" pitchFamily="34" charset="0"/>
              </a:rPr>
              <a:t>문서유형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Z1</a:t>
            </a:r>
            <a:endParaRPr lang="en-US" altLang="ko-KR" sz="1000" dirty="0"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27958" y="4126822"/>
            <a:ext cx="20063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back order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처리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017226" y="5195359"/>
            <a:ext cx="2544286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COGI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자동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자재이동의 오류 레코드 후행 처리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72480" y="1293544"/>
            <a:ext cx="1441420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수행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수행 결과 확인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35179" y="1293544"/>
            <a:ext cx="1441420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조회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MRP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수행 결과 확인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979533" y="1293544"/>
            <a:ext cx="1896673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계획오더를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전환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생성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변경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조회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릴리즈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279149" y="1293544"/>
            <a:ext cx="1210588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생산실적확정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납품수량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073347" y="1293547"/>
            <a:ext cx="15119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기술적 마감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58" name="Straight Connector 57"/>
          <p:cNvCxnSpPr/>
          <p:nvPr/>
        </p:nvCxnSpPr>
        <p:spPr>
          <a:xfrm>
            <a:off x="194471" y="2000844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194471" y="1221536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194471" y="4464822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260431" y="4484838"/>
            <a:ext cx="12105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작업지시서 출력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492727" y="4484835"/>
            <a:ext cx="2505814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생산오더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 소요량 감안  담당자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PO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생성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  <a:sym typeface="Wingdings" pitchFamily="2" charset="2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입고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송장처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리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017228" y="4484835"/>
            <a:ext cx="1087157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백오더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처리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en-US" altLang="ko-KR" sz="10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R&amp;R </a:t>
            </a:r>
            <a:r>
              <a:rPr lang="ko-KR" altLang="en-US" sz="100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확인필요</a:t>
            </a:r>
            <a:endParaRPr lang="en-US" altLang="ko-KR" sz="100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65" name="Straight Connector 64"/>
          <p:cNvCxnSpPr/>
          <p:nvPr/>
        </p:nvCxnSpPr>
        <p:spPr>
          <a:xfrm>
            <a:off x="182423" y="5136715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7807440" y="27710"/>
            <a:ext cx="2068541" cy="36933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</a:t>
            </a:r>
            <a:endParaRPr lang="en-US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054332" y="5201401"/>
            <a:ext cx="1338828" cy="8233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MIGO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자재 입고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취소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en-US" altLang="ko-KR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ZMMR0130/MIRO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구성자재 송장처리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1782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7807440" y="27710"/>
            <a:ext cx="2068541" cy="36933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</a:t>
            </a:r>
            <a:endParaRPr lang="en-US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456" y="822857"/>
            <a:ext cx="43002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[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참고</a:t>
            </a:r>
            <a:r>
              <a:rPr 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] Sales Order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–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기존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S/O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참고하여 생성</a:t>
            </a:r>
            <a:endParaRPr lang="en-US" sz="14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194471" y="1470929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50489" y="1158496"/>
            <a:ext cx="8210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S/O </a:t>
            </a:r>
            <a:r>
              <a:rPr lang="ko-KR" altLang="en-US" sz="1200" b="1" dirty="0" smtClean="0">
                <a:ea typeface="맑은 고딕" pitchFamily="50" charset="-127"/>
                <a:cs typeface="Arial" pitchFamily="34" charset="0"/>
              </a:rPr>
              <a:t>생</a:t>
            </a:r>
            <a:r>
              <a:rPr lang="ko-KR" altLang="en-US" sz="1200" b="1" dirty="0">
                <a:ea typeface="맑은 고딕" pitchFamily="50" charset="-127"/>
                <a:cs typeface="Arial" pitchFamily="34" charset="0"/>
              </a:rPr>
              <a:t>성</a:t>
            </a:r>
            <a:endParaRPr lang="en-US" sz="12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72482" y="1882189"/>
            <a:ext cx="2242922" cy="1208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VA01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기존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SO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를 참고하여 생성</a:t>
            </a:r>
            <a:endParaRPr lang="en-US" altLang="ko-KR" sz="1000" dirty="0" smtClean="0"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참고하여 생성할 때에 </a:t>
            </a:r>
            <a:r>
              <a:rPr lang="ko-KR" altLang="en-US" sz="1000" dirty="0" err="1" smtClean="0">
                <a:ea typeface="맑은 고딕" pitchFamily="50" charset="-127"/>
                <a:cs typeface="Arial" pitchFamily="34" charset="0"/>
              </a:rPr>
              <a:t>필수값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 입력</a:t>
            </a:r>
            <a:endParaRPr lang="en-US" altLang="ko-KR" sz="1000" dirty="0">
              <a:ea typeface="맑은 고딕" pitchFamily="50" charset="-127"/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 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+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오더유형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ZOR2</a:t>
            </a:r>
          </a:p>
          <a:p>
            <a:pPr>
              <a:spcBef>
                <a:spcPts val="300"/>
              </a:spcBef>
            </a:pP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   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+ 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영업그룹 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570</a:t>
            </a:r>
          </a:p>
          <a:p>
            <a:pPr>
              <a:spcBef>
                <a:spcPts val="300"/>
              </a:spcBef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   + 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참고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SO 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입력 후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[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복사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]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클릭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194471" y="1498639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60431" y="1518655"/>
            <a:ext cx="11673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2550" indent="-82550">
              <a:spcBef>
                <a:spcPts val="300"/>
              </a:spcBef>
              <a:buFont typeface="Calibri" pitchFamily="34" charset="0"/>
              <a:buChar char="-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SO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생성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54" name="Straight Connector 53"/>
          <p:cNvCxnSpPr/>
          <p:nvPr/>
        </p:nvCxnSpPr>
        <p:spPr>
          <a:xfrm>
            <a:off x="182423" y="1817503"/>
            <a:ext cx="9399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40" y="3102074"/>
            <a:ext cx="4817388" cy="3207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Rectangle 55"/>
          <p:cNvSpPr/>
          <p:nvPr/>
        </p:nvSpPr>
        <p:spPr>
          <a:xfrm>
            <a:off x="922944" y="3768787"/>
            <a:ext cx="972000" cy="15858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941738" y="4690742"/>
            <a:ext cx="1008000" cy="15858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2906333" y="4056819"/>
            <a:ext cx="1008000" cy="15858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2066734" y="6091303"/>
            <a:ext cx="432000" cy="180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361"/>
          <a:stretch/>
        </p:blipFill>
        <p:spPr bwMode="auto">
          <a:xfrm>
            <a:off x="5075375" y="3264285"/>
            <a:ext cx="4664371" cy="29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TextBox 59"/>
          <p:cNvSpPr txBox="1"/>
          <p:nvPr/>
        </p:nvSpPr>
        <p:spPr>
          <a:xfrm>
            <a:off x="5302366" y="1876147"/>
            <a:ext cx="2957861" cy="8233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300"/>
              </a:spcBef>
            </a:pPr>
            <a:r>
              <a:rPr lang="en-US" sz="10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PO 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번호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: 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인식할 수 있는 내역 입력함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000" dirty="0" err="1" smtClean="0">
                <a:ea typeface="맑은 고딕" pitchFamily="50" charset="-127"/>
                <a:cs typeface="Arial" pitchFamily="34" charset="0"/>
              </a:rPr>
              <a:t>필수값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)</a:t>
            </a: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납품요청일 입력</a:t>
            </a:r>
            <a:endParaRPr lang="en-US" altLang="ko-KR" sz="1000" dirty="0" smtClean="0">
              <a:ea typeface="맑은 고딕" pitchFamily="50" charset="-127"/>
              <a:cs typeface="Arial" pitchFamily="34" charset="0"/>
            </a:endParaRPr>
          </a:p>
          <a:p>
            <a:pPr marL="82550" indent="-82550">
              <a:spcBef>
                <a:spcPts val="300"/>
              </a:spcBef>
              <a:buFontTx/>
              <a:buChar char="-"/>
            </a:pP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자재 및 수량 확인 수 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[</a:t>
            </a:r>
            <a:r>
              <a:rPr lang="ko-KR" altLang="en-US" sz="1000" dirty="0" smtClean="0">
                <a:ea typeface="맑은 고딕" pitchFamily="50" charset="-127"/>
                <a:cs typeface="Arial" pitchFamily="34" charset="0"/>
              </a:rPr>
              <a:t>저장</a:t>
            </a:r>
            <a:r>
              <a:rPr lang="en-US" altLang="ko-KR" sz="1000" dirty="0" smtClean="0">
                <a:ea typeface="맑은 고딕" pitchFamily="50" charset="-127"/>
                <a:cs typeface="Arial" pitchFamily="34" charset="0"/>
              </a:rPr>
              <a:t>]</a:t>
            </a:r>
            <a:endParaRPr lang="en-US" altLang="ko-KR" sz="1000" dirty="0"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941791" y="4390723"/>
            <a:ext cx="1332000" cy="216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6315651" y="5121925"/>
            <a:ext cx="684000" cy="216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5577125" y="5812275"/>
            <a:ext cx="2376000" cy="2520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92075" indent="-92075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3365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Group 268"/>
          <p:cNvGraphicFramePr>
            <a:graphicFrameLocks/>
          </p:cNvGraphicFramePr>
          <p:nvPr/>
        </p:nvGraphicFramePr>
        <p:xfrm>
          <a:off x="415925" y="1187450"/>
          <a:ext cx="9145588" cy="5316777"/>
        </p:xfrm>
        <a:graphic>
          <a:graphicData uri="http://schemas.openxmlformats.org/drawingml/2006/table">
            <a:tbl>
              <a:tblPr/>
              <a:tblGrid>
                <a:gridCol w="1828800"/>
                <a:gridCol w="1828800"/>
                <a:gridCol w="1830388"/>
                <a:gridCol w="1828800"/>
                <a:gridCol w="1828800"/>
              </a:tblGrid>
              <a:tr h="35553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대   안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E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대안 상세 설명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E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장점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E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단점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E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비고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EF8"/>
                    </a:solidFill>
                  </a:tcPr>
                </a:tc>
              </a:tr>
              <a:tr h="182028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Option1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표준 수행에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의한 재고 감안한  구매요청이 자동 생성되면 그를 바탕으로 구매오더 생성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0B2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lvl="0" indent="-920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실행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상위자재는 생산 오더로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하위자재는 재고를 감안한 구매 요청이 생성되고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이를 바탕으로 담당자 판단 하에 구매 오더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SAP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의 표준 기능이며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소요량이 구매요청으로 자동 생성하여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그를 바탕으로 구매 오더를 생성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향 후 자동 발주로 확장할 수도 있음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장부상의 재고나 자재마스터 정보가 부정확하면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정확도가 떨어지며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자동 구매요청을 바탕으로 구매오더를 생성하기 때문에 구매 오더 수량이 실제 구매 요청 수량보다 적을 경우 다음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수행 때 소요량이 발생 됨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기준정보와 장부상의 재고의 정확도가 높아야 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4350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Option2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표준 수행은 하나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하위자재는 구매요청이 발생하지 않고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종속 소요량만 발생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구매오더는 생산오더의 소요량으로 판단하여 처리</a:t>
                      </a:r>
                    </a:p>
                  </a:txBody>
                  <a:tcPr marL="72000" marR="72000" marT="71986" marB="71986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0B2"/>
                    </a:solidFill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실행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상위자재는 생산 오더로 전환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생산 오더에 의한 소요량만 담당자가 판단하여 구매 오더로 전환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발생한 생산 오더 및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BOM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을 바탕으로 담당자가 판단하여 구매 오더를 생성하므로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MTO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프로세스에 적합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단지 생산 오더에 의한 소요량이므로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재고 등을 감안하지 않음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다른 종속 소요량에 대해서는 알 수 없음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기준정보와 장부상의 재고가 부정확하기 때문에 단지 발생한 생산 오더만을 가지고 담당자 판단 하에 발주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72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Option3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표준 수행은 하나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하위자재는 구매요청이 발생하지 않고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종속 소요량만 발생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pitchFamily="34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종속소요량을 판단하여 구매오더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F0B2"/>
                    </a:solidFill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MRP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실행 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상위자재는 생산 오더로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,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하위자재는 소요량으로만 판단으로 구매 오더를 진행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구매 요청이 자동 생성되지 않는 다는 점이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Option 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과 차이임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종속 소요량 리스트를 조회하여 담당자 판단 하에 구매 오더를 생성 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0488" marR="0" lvl="0" indent="-904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담당자 판단의 의존도가 높음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Tx/>
                        <a:buChar char="•"/>
                        <a:tabLst/>
                      </a:pPr>
                      <a:r>
                        <a:rPr kumimoji="0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 Option 1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과 차이는 구매 요청이 자동으로 생성되는 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?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아니냐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?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의 차이임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굴림" pitchFamily="50" charset="-127"/>
                        </a:rPr>
                        <a:t>.</a:t>
                      </a: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굴림" pitchFamily="50" charset="-127"/>
                      </a:endParaRPr>
                    </a:p>
                  </a:txBody>
                  <a:tcPr marL="72000" marR="72000" marT="71986" marB="7198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부대품</a:t>
            </a:r>
            <a:r>
              <a:rPr lang="ko-KR" altLang="en-US" dirty="0" smtClean="0"/>
              <a:t> 처리방안 확정 </a:t>
            </a:r>
            <a:r>
              <a:rPr lang="en-US" altLang="ko-KR" dirty="0" smtClean="0"/>
              <a:t>– Option 2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807440" y="27710"/>
            <a:ext cx="2068541" cy="369332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300"/>
              </a:spcBef>
            </a:pP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부대품</a:t>
            </a:r>
            <a:endParaRPr lang="en-US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8312728"/>
              </p:ext>
            </p:extLst>
          </p:nvPr>
        </p:nvGraphicFramePr>
        <p:xfrm>
          <a:off x="432707" y="1298121"/>
          <a:ext cx="8882743" cy="5061857"/>
        </p:xfrm>
        <a:graphic>
          <a:graphicData uri="http://schemas.openxmlformats.org/drawingml/2006/table">
            <a:tbl>
              <a:tblPr/>
              <a:tblGrid>
                <a:gridCol w="8882743"/>
              </a:tblGrid>
              <a:tr h="50618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703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7033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498022" y="1347007"/>
          <a:ext cx="8735785" cy="4988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9285"/>
                <a:gridCol w="1975757"/>
                <a:gridCol w="4310743"/>
              </a:tblGrid>
              <a:tr h="265994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연부품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내부 생산 계획 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59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연부품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내역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65994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VA01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영업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)-</a:t>
                      </a:r>
                      <a:r>
                        <a:rPr lang="ko-KR" altLang="en-US" sz="12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계획오더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5994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ZSDR0360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(VA05)</a:t>
                      </a:r>
                      <a:r>
                        <a:rPr lang="en-US" altLang="ko-KR" sz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트랙킹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List)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5994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CO01(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연부품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W/O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  <a:endParaRPr lang="en-US" altLang="ko-KR" sz="12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59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CO01(</a:t>
                      </a:r>
                      <a:r>
                        <a:rPr lang="ko-KR" altLang="en-US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생성→</a:t>
                      </a:r>
                      <a:r>
                        <a:rPr lang="ko-KR" altLang="en-US" sz="12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릴리즈</a:t>
                      </a: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W/O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생성후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바로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릴리즈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개별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599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CO02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W/O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4332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MD04(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일괄접근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MD01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/MD02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MRP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+mn-ea"/>
                          <a:ea typeface="+mn-ea"/>
                        </a:rPr>
                        <a:t>Background Job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+mn-ea"/>
                          <a:ea typeface="+mn-ea"/>
                        </a:rPr>
                        <a:t>으로 자동 실행</a:t>
                      </a: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algn="l" latinLnBrk="1"/>
                      <a:r>
                        <a:rPr lang="ko-KR" altLang="en-US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수작업</a:t>
                      </a: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긴급건</a:t>
                      </a: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)MRP</a:t>
                      </a:r>
                      <a:r>
                        <a:rPr lang="ko-KR" altLang="en-US" sz="12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수행시</a:t>
                      </a:r>
                      <a:r>
                        <a:rPr lang="ko-KR" altLang="en-US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MD02</a:t>
                      </a:r>
                      <a:r>
                        <a:rPr lang="ko-KR" altLang="en-US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→</a:t>
                      </a: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MD04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599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CO41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(CO40)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계획오더</a:t>
                      </a:r>
                      <a:r>
                        <a:rPr lang="ko-KR" altLang="en-US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→</a:t>
                      </a:r>
                      <a:r>
                        <a:rPr lang="ko-KR" altLang="en-US" sz="12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생산오더로</a:t>
                      </a:r>
                      <a:r>
                        <a:rPr lang="ko-KR" altLang="en-US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일괄전환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개별전환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59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ZPPR0010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item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별 하부 자재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BOM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조회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250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W/O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릴리즈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일괄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),,,,</a:t>
                      </a:r>
                      <a:r>
                        <a:rPr lang="en-US" altLang="ko-KR" sz="12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CO01</a:t>
                      </a:r>
                      <a:r>
                        <a:rPr lang="ko-KR" altLang="en-US" sz="12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에서 릴리즈 </a:t>
                      </a:r>
                      <a:r>
                        <a:rPr lang="ko-KR" altLang="en-US" sz="1200" b="1" baseline="0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않을시</a:t>
                      </a:r>
                      <a:r>
                        <a:rPr lang="ko-KR" altLang="en-US" sz="12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 사용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59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CO15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(CO11N)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CO15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(CO11N)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W/O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실적처리 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실적처리 취소 </a:t>
                      </a:r>
                      <a:r>
                        <a:rPr lang="en-US" altLang="ko-KR" sz="1200" b="1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: CO13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59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COOIS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COOIS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W/O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별 수량 조회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433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S_ALR_87013611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코스트 센터 그룹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PROD-1200S,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코스트 센터 별 실제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계획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차이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59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KOB1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정산 대상 금액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작업장별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</a:t>
                      </a: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MIRO(</a:t>
                      </a:r>
                      <a:r>
                        <a:rPr lang="ko-KR" altLang="en-US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송장</a:t>
                      </a: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_AP</a:t>
                      </a:r>
                      <a:r>
                        <a:rPr lang="ko-KR" altLang="en-US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전표</a:t>
                      </a: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5912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COHV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COHV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실적처리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기술적 완료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)_W/O CLOSE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W/O CLOSE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취소 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en-US" altLang="ko-KR" sz="12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CO02</a:t>
                      </a:r>
                      <a:endParaRPr lang="ko-KR" altLang="en-US" sz="12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1856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광주공장 업무 절차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현재 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오라클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기준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8312728"/>
              </p:ext>
            </p:extLst>
          </p:nvPr>
        </p:nvGraphicFramePr>
        <p:xfrm>
          <a:off x="432707" y="1298121"/>
          <a:ext cx="8882743" cy="5061857"/>
        </p:xfrm>
        <a:graphic>
          <a:graphicData uri="http://schemas.openxmlformats.org/drawingml/2006/table">
            <a:tbl>
              <a:tblPr/>
              <a:tblGrid>
                <a:gridCol w="8882743"/>
              </a:tblGrid>
              <a:tr h="50618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업무처리 기반으로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업무처리 방법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07736" y="110672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703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7033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" name="AutoShape 83"/>
          <p:cNvSpPr>
            <a:spLocks noChangeArrowheads="1"/>
          </p:cNvSpPr>
          <p:nvPr/>
        </p:nvSpPr>
        <p:spPr bwMode="auto">
          <a:xfrm>
            <a:off x="2241291" y="1543063"/>
            <a:ext cx="1247576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CO01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3" name="AutoShape 83"/>
          <p:cNvSpPr>
            <a:spLocks noChangeArrowheads="1"/>
          </p:cNvSpPr>
          <p:nvPr/>
        </p:nvSpPr>
        <p:spPr bwMode="auto">
          <a:xfrm>
            <a:off x="5464623" y="1564836"/>
            <a:ext cx="3548747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주간단위 소요량 기준으로 계획 편성</a:t>
            </a: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(ZMMR140)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4" name="AutoShape 83"/>
          <p:cNvSpPr>
            <a:spLocks noChangeArrowheads="1"/>
          </p:cNvSpPr>
          <p:nvPr/>
        </p:nvSpPr>
        <p:spPr bwMode="auto">
          <a:xfrm>
            <a:off x="2230411" y="1989367"/>
            <a:ext cx="1247576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COHV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5" name="AutoShape 83"/>
          <p:cNvSpPr>
            <a:spLocks noChangeArrowheads="1"/>
          </p:cNvSpPr>
          <p:nvPr/>
        </p:nvSpPr>
        <p:spPr bwMode="auto">
          <a:xfrm>
            <a:off x="5453738" y="2002999"/>
            <a:ext cx="3548747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130 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일괄 </a:t>
            </a:r>
            <a:r>
              <a:rPr lang="ko-KR" altLang="en-US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릴리즈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6" name="AutoShape 83"/>
          <p:cNvSpPr>
            <a:spLocks noChangeArrowheads="1"/>
          </p:cNvSpPr>
          <p:nvPr/>
        </p:nvSpPr>
        <p:spPr bwMode="auto">
          <a:xfrm>
            <a:off x="2235859" y="2443835"/>
            <a:ext cx="1247576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CO15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7" name="AutoShape 83"/>
          <p:cNvSpPr>
            <a:spLocks noChangeArrowheads="1"/>
          </p:cNvSpPr>
          <p:nvPr/>
        </p:nvSpPr>
        <p:spPr bwMode="auto">
          <a:xfrm>
            <a:off x="5459186" y="2441139"/>
            <a:ext cx="3548747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COOIS </a:t>
            </a:r>
            <a:r>
              <a:rPr lang="ko-KR" alt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기반으로 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실적처리 </a:t>
            </a: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사용기준</a:t>
            </a: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8" name="AutoShape 83"/>
          <p:cNvSpPr>
            <a:spLocks noChangeArrowheads="1"/>
          </p:cNvSpPr>
          <p:nvPr/>
        </p:nvSpPr>
        <p:spPr bwMode="auto">
          <a:xfrm>
            <a:off x="622039" y="1507684"/>
            <a:ext cx="1492510" cy="1815193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HJPNA(</a:t>
            </a:r>
            <a:r>
              <a:rPr lang="ko-KR" altLang="en-US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연부품</a:t>
            </a: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*</a:t>
            </a: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임대창고운영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*</a:t>
            </a:r>
            <a:endParaRPr lang="ko-KR" altLang="en-US" sz="12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19" name="AutoShape 83"/>
          <p:cNvSpPr>
            <a:spLocks noChangeArrowheads="1"/>
          </p:cNvSpPr>
          <p:nvPr/>
        </p:nvSpPr>
        <p:spPr bwMode="auto">
          <a:xfrm>
            <a:off x="2246739" y="3883416"/>
            <a:ext cx="1247576" cy="370206"/>
          </a:xfrm>
          <a:prstGeom prst="roundRect">
            <a:avLst>
              <a:gd name="adj" fmla="val 8819"/>
            </a:avLst>
          </a:prstGeom>
          <a:solidFill>
            <a:srgbClr val="FFFF00">
              <a:alpha val="13000"/>
            </a:srgb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CO01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0" name="AutoShape 83"/>
          <p:cNvSpPr>
            <a:spLocks noChangeArrowheads="1"/>
          </p:cNvSpPr>
          <p:nvPr/>
        </p:nvSpPr>
        <p:spPr bwMode="auto">
          <a:xfrm>
            <a:off x="5470071" y="3905189"/>
            <a:ext cx="3548747" cy="370206"/>
          </a:xfrm>
          <a:prstGeom prst="roundRect">
            <a:avLst>
              <a:gd name="adj" fmla="val 8819"/>
            </a:avLst>
          </a:prstGeom>
          <a:solidFill>
            <a:srgbClr val="FFFF00">
              <a:alpha val="13000"/>
            </a:srgb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거래명세서 기준 계획 오더 생성 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1" name="AutoShape 83"/>
          <p:cNvSpPr>
            <a:spLocks noChangeArrowheads="1"/>
          </p:cNvSpPr>
          <p:nvPr/>
        </p:nvSpPr>
        <p:spPr bwMode="auto">
          <a:xfrm>
            <a:off x="2235859" y="4378704"/>
            <a:ext cx="1247576" cy="370206"/>
          </a:xfrm>
          <a:prstGeom prst="roundRect">
            <a:avLst>
              <a:gd name="adj" fmla="val 8819"/>
            </a:avLst>
          </a:prstGeom>
          <a:solidFill>
            <a:srgbClr val="FFFF00">
              <a:alpha val="13000"/>
            </a:srgb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>
              <a:defRPr/>
            </a:pP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</a:rPr>
              <a:t>COHV</a:t>
            </a:r>
            <a:endParaRPr lang="ko-KR" altLang="en-US" dirty="0">
              <a:effectLst>
                <a:outerShdw blurRad="38100" dist="38100" dir="2700000" algn="tl">
                  <a:srgbClr val="FFFFFF"/>
                </a:outerShdw>
              </a:effectLst>
              <a:latin typeface="+mn-ea"/>
            </a:endParaRPr>
          </a:p>
        </p:txBody>
      </p:sp>
      <p:sp>
        <p:nvSpPr>
          <p:cNvPr id="22" name="AutoShape 83"/>
          <p:cNvSpPr>
            <a:spLocks noChangeArrowheads="1"/>
          </p:cNvSpPr>
          <p:nvPr/>
        </p:nvSpPr>
        <p:spPr bwMode="auto">
          <a:xfrm>
            <a:off x="5459186" y="4392336"/>
            <a:ext cx="3548747" cy="370206"/>
          </a:xfrm>
          <a:prstGeom prst="roundRect">
            <a:avLst>
              <a:gd name="adj" fmla="val 8819"/>
            </a:avLst>
          </a:prstGeom>
          <a:solidFill>
            <a:srgbClr val="FFFF00">
              <a:alpha val="13000"/>
            </a:srgb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>
              <a:defRPr/>
            </a:pPr>
            <a:r>
              <a:rPr lang="ko-KR" alt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</a:rPr>
              <a:t>일괄 </a:t>
            </a:r>
            <a:r>
              <a:rPr lang="ko-KR" altLang="en-US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</a:rPr>
              <a:t>릴리즈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3" name="AutoShape 83"/>
          <p:cNvSpPr>
            <a:spLocks noChangeArrowheads="1"/>
          </p:cNvSpPr>
          <p:nvPr/>
        </p:nvSpPr>
        <p:spPr bwMode="auto">
          <a:xfrm>
            <a:off x="2241307" y="4898484"/>
            <a:ext cx="1247576" cy="370206"/>
          </a:xfrm>
          <a:prstGeom prst="roundRect">
            <a:avLst>
              <a:gd name="adj" fmla="val 8819"/>
            </a:avLst>
          </a:prstGeom>
          <a:solidFill>
            <a:srgbClr val="FFFF00">
              <a:alpha val="13000"/>
            </a:srgb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CO15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4" name="AutoShape 83"/>
          <p:cNvSpPr>
            <a:spLocks noChangeArrowheads="1"/>
          </p:cNvSpPr>
          <p:nvPr/>
        </p:nvSpPr>
        <p:spPr bwMode="auto">
          <a:xfrm>
            <a:off x="5464634" y="4895788"/>
            <a:ext cx="3548747" cy="370206"/>
          </a:xfrm>
          <a:prstGeom prst="roundRect">
            <a:avLst>
              <a:gd name="adj" fmla="val 8819"/>
            </a:avLst>
          </a:prstGeom>
          <a:solidFill>
            <a:srgbClr val="FFFF00">
              <a:alpha val="13000"/>
            </a:srgb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>
              <a:defRPr/>
            </a:pP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</a:rPr>
              <a:t>COOIS </a:t>
            </a:r>
            <a:r>
              <a:rPr lang="ko-KR" alt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</a:rPr>
              <a:t>기반으로 실적처리</a:t>
            </a:r>
            <a:endParaRPr lang="ko-KR" altLang="en-US" dirty="0">
              <a:effectLst>
                <a:outerShdw blurRad="38100" dist="38100" dir="2700000" algn="tl">
                  <a:srgbClr val="FFFFFF"/>
                </a:outerShdw>
              </a:effectLst>
              <a:latin typeface="+mn-ea"/>
            </a:endParaRPr>
          </a:p>
        </p:txBody>
      </p:sp>
      <p:sp>
        <p:nvSpPr>
          <p:cNvPr id="25" name="AutoShape 83"/>
          <p:cNvSpPr>
            <a:spLocks noChangeArrowheads="1"/>
          </p:cNvSpPr>
          <p:nvPr/>
        </p:nvSpPr>
        <p:spPr bwMode="auto">
          <a:xfrm>
            <a:off x="627487" y="3848036"/>
            <a:ext cx="1492510" cy="1915950"/>
          </a:xfrm>
          <a:prstGeom prst="roundRect">
            <a:avLst>
              <a:gd name="adj" fmla="val 8819"/>
            </a:avLst>
          </a:prstGeom>
          <a:solidFill>
            <a:srgbClr val="FFFF00">
              <a:alpha val="13000"/>
            </a:srgb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대광산업</a:t>
            </a: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</a:t>
            </a:r>
            <a:r>
              <a:rPr lang="ko-KR" altLang="en-US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연부품</a:t>
            </a: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ko-KR" alt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광미</a:t>
            </a: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,</a:t>
            </a:r>
            <a:r>
              <a:rPr lang="ko-KR" alt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파이엘</a:t>
            </a: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</a:t>
            </a:r>
            <a:r>
              <a:rPr lang="ko-KR" alt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점프선</a:t>
            </a: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광미</a:t>
            </a: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,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기승</a:t>
            </a: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</a:t>
            </a:r>
            <a:r>
              <a:rPr lang="ko-KR" altLang="en-US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니켈탭</a:t>
            </a: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</a:t>
            </a:r>
          </a:p>
          <a:p>
            <a:pPr algn="ctr">
              <a:buFont typeface="Wingdings" pitchFamily="2" charset="2"/>
              <a:buNone/>
              <a:defRPr/>
            </a:pP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*</a:t>
            </a:r>
            <a:r>
              <a:rPr lang="ko-KR" alt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거래명세서</a:t>
            </a:r>
            <a:r>
              <a:rPr lang="en-US" altLang="ko-K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*</a:t>
            </a:r>
            <a:endParaRPr lang="ko-KR" altLang="en-US" sz="12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6" name="AutoShape 83"/>
          <p:cNvSpPr>
            <a:spLocks noChangeArrowheads="1"/>
          </p:cNvSpPr>
          <p:nvPr/>
        </p:nvSpPr>
        <p:spPr bwMode="auto">
          <a:xfrm>
            <a:off x="3618291" y="1564839"/>
            <a:ext cx="1247576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계획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7" name="AutoShape 83"/>
          <p:cNvSpPr>
            <a:spLocks noChangeArrowheads="1"/>
          </p:cNvSpPr>
          <p:nvPr/>
        </p:nvSpPr>
        <p:spPr bwMode="auto">
          <a:xfrm>
            <a:off x="3607411" y="2011143"/>
            <a:ext cx="1247576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릴리즈</a:t>
            </a: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일괄</a:t>
            </a: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8" name="AutoShape 83"/>
          <p:cNvSpPr>
            <a:spLocks noChangeArrowheads="1"/>
          </p:cNvSpPr>
          <p:nvPr/>
        </p:nvSpPr>
        <p:spPr bwMode="auto">
          <a:xfrm>
            <a:off x="3612859" y="2465611"/>
            <a:ext cx="1247576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실적처리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9" name="AutoShape 83"/>
          <p:cNvSpPr>
            <a:spLocks noChangeArrowheads="1"/>
          </p:cNvSpPr>
          <p:nvPr/>
        </p:nvSpPr>
        <p:spPr bwMode="auto">
          <a:xfrm>
            <a:off x="3623739" y="3905192"/>
            <a:ext cx="1247576" cy="370206"/>
          </a:xfrm>
          <a:prstGeom prst="roundRect">
            <a:avLst>
              <a:gd name="adj" fmla="val 8819"/>
            </a:avLst>
          </a:prstGeom>
          <a:solidFill>
            <a:srgbClr val="FFFF00">
              <a:alpha val="13000"/>
            </a:srgb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계획→</a:t>
            </a:r>
            <a:r>
              <a:rPr lang="ko-KR" altLang="en-US" sz="1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릴리즈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0" name="AutoShape 83"/>
          <p:cNvSpPr>
            <a:spLocks noChangeArrowheads="1"/>
          </p:cNvSpPr>
          <p:nvPr/>
        </p:nvSpPr>
        <p:spPr bwMode="auto">
          <a:xfrm>
            <a:off x="3612859" y="4400480"/>
            <a:ext cx="1247576" cy="370206"/>
          </a:xfrm>
          <a:prstGeom prst="roundRect">
            <a:avLst>
              <a:gd name="adj" fmla="val 8819"/>
            </a:avLst>
          </a:prstGeom>
          <a:solidFill>
            <a:srgbClr val="FFFF00">
              <a:alpha val="13000"/>
            </a:srgb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dirty="0" err="1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릴리즈</a:t>
            </a: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(</a:t>
            </a:r>
            <a:r>
              <a:rPr lang="ko-KR" alt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일괄</a:t>
            </a: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1" name="AutoShape 83"/>
          <p:cNvSpPr>
            <a:spLocks noChangeArrowheads="1"/>
          </p:cNvSpPr>
          <p:nvPr/>
        </p:nvSpPr>
        <p:spPr bwMode="auto">
          <a:xfrm>
            <a:off x="3618307" y="4920260"/>
            <a:ext cx="1247576" cy="370206"/>
          </a:xfrm>
          <a:prstGeom prst="roundRect">
            <a:avLst>
              <a:gd name="adj" fmla="val 8819"/>
            </a:avLst>
          </a:prstGeom>
          <a:solidFill>
            <a:srgbClr val="FFFF00">
              <a:alpha val="13000"/>
            </a:srgb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ko-KR" altLang="en-US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실적처리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cxnSp>
        <p:nvCxnSpPr>
          <p:cNvPr id="33" name="직선 연결선 32"/>
          <p:cNvCxnSpPr/>
          <p:nvPr/>
        </p:nvCxnSpPr>
        <p:spPr>
          <a:xfrm>
            <a:off x="2235859" y="4566485"/>
            <a:ext cx="6772074" cy="136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AutoShape 83"/>
          <p:cNvSpPr>
            <a:spLocks noChangeArrowheads="1"/>
          </p:cNvSpPr>
          <p:nvPr/>
        </p:nvSpPr>
        <p:spPr bwMode="auto">
          <a:xfrm>
            <a:off x="2227695" y="2909183"/>
            <a:ext cx="1247576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COHV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8" name="AutoShape 83"/>
          <p:cNvSpPr>
            <a:spLocks noChangeArrowheads="1"/>
          </p:cNvSpPr>
          <p:nvPr/>
        </p:nvSpPr>
        <p:spPr bwMode="auto">
          <a:xfrm>
            <a:off x="5451022" y="2922815"/>
            <a:ext cx="3548747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220 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기술적 완료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39" name="AutoShape 83"/>
          <p:cNvSpPr>
            <a:spLocks noChangeArrowheads="1"/>
          </p:cNvSpPr>
          <p:nvPr/>
        </p:nvSpPr>
        <p:spPr bwMode="auto">
          <a:xfrm>
            <a:off x="3604695" y="2930959"/>
            <a:ext cx="1247576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W/O CLOSE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4" name="AutoShape 83"/>
          <p:cNvSpPr>
            <a:spLocks noChangeArrowheads="1"/>
          </p:cNvSpPr>
          <p:nvPr/>
        </p:nvSpPr>
        <p:spPr bwMode="auto">
          <a:xfrm>
            <a:off x="2257631" y="5404733"/>
            <a:ext cx="1247576" cy="3755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COHV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5" name="AutoShape 83"/>
          <p:cNvSpPr>
            <a:spLocks noChangeArrowheads="1"/>
          </p:cNvSpPr>
          <p:nvPr/>
        </p:nvSpPr>
        <p:spPr bwMode="auto">
          <a:xfrm>
            <a:off x="5472794" y="5418365"/>
            <a:ext cx="3548747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220 </a:t>
            </a:r>
            <a:r>
              <a:rPr lang="ko-KR" altLang="en-US" sz="1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기술적 완료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6" name="AutoShape 83"/>
          <p:cNvSpPr>
            <a:spLocks noChangeArrowheads="1"/>
          </p:cNvSpPr>
          <p:nvPr/>
        </p:nvSpPr>
        <p:spPr bwMode="auto">
          <a:xfrm>
            <a:off x="3634631" y="5426509"/>
            <a:ext cx="1247576" cy="351081"/>
          </a:xfrm>
          <a:prstGeom prst="roundRect">
            <a:avLst>
              <a:gd name="adj" fmla="val 8819"/>
            </a:avLst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>
            <a:prstShdw prst="shdw17" dist="17961" dir="2700000">
              <a:srgbClr val="FFFFFF">
                <a:gamma/>
                <a:shade val="60000"/>
                <a:invGamma/>
                <a:alpha val="50000"/>
              </a:srgbClr>
            </a:prstShdw>
          </a:effectLst>
        </p:spPr>
        <p:txBody>
          <a:bodyPr lIns="54000" rIns="54000" anchor="ctr"/>
          <a:lstStyle/>
          <a:p>
            <a:pPr algn="ctr">
              <a:buFont typeface="Wingdings" pitchFamily="2" charset="2"/>
              <a:buNone/>
              <a:defRPr/>
            </a:pPr>
            <a:r>
              <a:rPr lang="en-US" altLang="ko-KR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ea"/>
                <a:ea typeface="+mn-ea"/>
              </a:rPr>
              <a:t>W/O CLOSE</a:t>
            </a:r>
            <a:endParaRPr lang="ko-KR" altLang="en-US" sz="1200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856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102505"/>
        </p:xfrm>
        <a:graphic>
          <a:graphicData uri="http://schemas.openxmlformats.org/drawingml/2006/table">
            <a:tbl>
              <a:tblPr/>
              <a:tblGrid>
                <a:gridCol w="7068683"/>
                <a:gridCol w="2146754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외주가공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연부품외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 오더 생성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algn="ctr"/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 생성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초기입력 사항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자재명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붓싱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이륜제품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점프선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니켈탭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생산플랜트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(1200),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(1300)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계획플랜트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(1200),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(1300)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외주임가공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(ZP06)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(ZP07)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 실행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개월</a:t>
                      </a:r>
                      <a:r>
                        <a:rPr kumimoji="1" lang="en-US" altLang="ko-KR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예상소요량</a:t>
                      </a:r>
                      <a:r>
                        <a:rPr kumimoji="1" lang="en-US" altLang="ko-KR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또는</a:t>
                      </a:r>
                      <a:endParaRPr kumimoji="1" lang="en-US" altLang="ko-KR" sz="1100" baseline="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aseline="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입고량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 시작일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_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과거일로 발행가능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 저장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⑥ 계획 오더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NO</a:t>
                      </a:r>
                      <a:r>
                        <a:rPr kumimoji="1" lang="en-US" altLang="ko-KR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생성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 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항상 기록관리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수작업으로 소요량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수동으로 입력의 경우 사용한다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ZMME0140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주간단위 생산 계획량을 기준으로 소요량을 산출하여 계획오더 수량에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작업시작일은 과거의 날짜로 입력 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4145" y="1621973"/>
            <a:ext cx="4094402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직사각형 37"/>
          <p:cNvSpPr/>
          <p:nvPr/>
        </p:nvSpPr>
        <p:spPr>
          <a:xfrm>
            <a:off x="571501" y="2590800"/>
            <a:ext cx="1926770" cy="6667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429874" y="23601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519589" y="1790700"/>
            <a:ext cx="337661" cy="20138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372720" y="157910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680053" y="2554060"/>
            <a:ext cx="3697425" cy="3111955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70753" y="1330776"/>
            <a:ext cx="1858227" cy="1126673"/>
          </a:xfrm>
          <a:prstGeom prst="rect">
            <a:avLst/>
          </a:prstGeom>
          <a:noFill/>
          <a:ln w="1270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cxnSp>
        <p:nvCxnSpPr>
          <p:cNvPr id="44" name="구부러진 연결선 43"/>
          <p:cNvCxnSpPr/>
          <p:nvPr/>
        </p:nvCxnSpPr>
        <p:spPr>
          <a:xfrm>
            <a:off x="865414" y="1979839"/>
            <a:ext cx="2784022" cy="608240"/>
          </a:xfrm>
          <a:prstGeom prst="curvedConnector3">
            <a:avLst>
              <a:gd name="adj1" fmla="val 50000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구부러진 연결선 45"/>
          <p:cNvCxnSpPr>
            <a:endCxn id="240644" idx="1"/>
          </p:cNvCxnSpPr>
          <p:nvPr/>
        </p:nvCxnSpPr>
        <p:spPr>
          <a:xfrm rot="5400000" flipH="1" flipV="1">
            <a:off x="4927486" y="1963171"/>
            <a:ext cx="612324" cy="474209"/>
          </a:xfrm>
          <a:prstGeom prst="curvedConnector2">
            <a:avLst/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직사각형 52"/>
          <p:cNvSpPr/>
          <p:nvPr/>
        </p:nvSpPr>
        <p:spPr>
          <a:xfrm>
            <a:off x="3788025" y="4422323"/>
            <a:ext cx="1404461" cy="14967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3801632" y="3706585"/>
            <a:ext cx="1521482" cy="16328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4465662" y="2569029"/>
            <a:ext cx="792138" cy="14151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3578559" y="357119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3535024" y="42863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4463143" y="2528522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5483679" y="1807344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1" name="모서리가 둥근 사각형 설명선 60"/>
          <p:cNvSpPr/>
          <p:nvPr/>
        </p:nvSpPr>
        <p:spPr>
          <a:xfrm rot="10800000" flipV="1">
            <a:off x="642007" y="4057650"/>
            <a:ext cx="2343150" cy="1477736"/>
          </a:xfrm>
          <a:prstGeom prst="wedgeRoundRectCallout">
            <a:avLst>
              <a:gd name="adj1" fmla="val -80543"/>
              <a:gd name="adj2" fmla="val -132976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계획오더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생성후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 바로 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릴리즈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기능을 사용시는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COHV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에서 별도 릴리즈을 수행할 필요가 없음 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거래명세서 입고기준 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계획오더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편성시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 사용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3709194" y="2700331"/>
            <a:ext cx="225171" cy="213803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068683"/>
                <a:gridCol w="2146754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외주가공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연부품외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 오더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계획 오더 생성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생산 플랜트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:1200,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:1300)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: ZP06(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임가공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                 ZP07(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MRP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관리자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:M10(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임가공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                   M20(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생산감독자</a:t>
                      </a:r>
                      <a:r>
                        <a:rPr kumimoji="1" lang="en-US" altLang="ko-KR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M10(</a:t>
                      </a:r>
                      <a:r>
                        <a:rPr kumimoji="1" lang="ko-KR" altLang="en-US" sz="1100" baseline="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임가공</a:t>
                      </a:r>
                      <a:r>
                        <a:rPr kumimoji="1" lang="en-US" altLang="ko-KR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                    M20(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 워크센터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 실행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수작업으로 소요량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수동으로 입력의 경우 사용한다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?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2784" y="1583872"/>
            <a:ext cx="3897370" cy="3967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직사각형 47"/>
          <p:cNvSpPr/>
          <p:nvPr/>
        </p:nvSpPr>
        <p:spPr>
          <a:xfrm>
            <a:off x="489857" y="2109106"/>
            <a:ext cx="283434" cy="18505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680154" y="3331028"/>
            <a:ext cx="1801789" cy="56333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628447" y="4972050"/>
            <a:ext cx="1975960" cy="14695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372724" y="32010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364555" y="482849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255694" y="1938342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19058" y="4029756"/>
            <a:ext cx="1699273" cy="1481137"/>
          </a:xfrm>
          <a:prstGeom prst="rect">
            <a:avLst/>
          </a:prstGeom>
          <a:noFill/>
          <a:ln w="2222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cxnSp>
        <p:nvCxnSpPr>
          <p:cNvPr id="74" name="구부러진 연결선 45"/>
          <p:cNvCxnSpPr>
            <a:stCxn id="50" idx="3"/>
            <a:endCxn id="242694" idx="1"/>
          </p:cNvCxnSpPr>
          <p:nvPr/>
        </p:nvCxnSpPr>
        <p:spPr>
          <a:xfrm flipV="1">
            <a:off x="2604407" y="4770325"/>
            <a:ext cx="2914651" cy="275203"/>
          </a:xfrm>
          <a:prstGeom prst="curvedConnector3">
            <a:avLst>
              <a:gd name="adj1" fmla="val 50000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490225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2863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외주가공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연부품외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 오더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라인선택 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②개별 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확인후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릴리즈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③라인 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선택후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바로 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릴리즈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 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릴리즈를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선택⑤실행</a:t>
                      </a:r>
                      <a:endParaRPr kumimoji="1" lang="en-US" altLang="ko-KR" sz="12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※)CO01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계획 오더을 바로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경우는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사용하지 않는다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?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6489" y="1629789"/>
            <a:ext cx="9082247" cy="335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" name="직사각형 75"/>
          <p:cNvSpPr/>
          <p:nvPr/>
        </p:nvSpPr>
        <p:spPr>
          <a:xfrm>
            <a:off x="4297680" y="4682094"/>
            <a:ext cx="151118" cy="16422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3454" y="2500993"/>
            <a:ext cx="9122432" cy="1524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8" name="모서리가 둥근 사각형 설명선 77"/>
          <p:cNvSpPr/>
          <p:nvPr/>
        </p:nvSpPr>
        <p:spPr>
          <a:xfrm rot="10800000" flipV="1">
            <a:off x="7756071" y="1314450"/>
            <a:ext cx="1330778" cy="440872"/>
          </a:xfrm>
          <a:prstGeom prst="wedgeRoundRectCallout">
            <a:avLst>
              <a:gd name="adj1" fmla="val -14186"/>
              <a:gd name="adj2" fmla="val 190911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smtClean="0">
                <a:solidFill>
                  <a:schemeClr val="tx1"/>
                </a:solidFill>
                <a:latin typeface="+mn-ea"/>
              </a:rPr>
              <a:t>REL: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릴리즈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9" name="모서리가 둥근 사각형 설명선 78"/>
          <p:cNvSpPr/>
          <p:nvPr/>
        </p:nvSpPr>
        <p:spPr>
          <a:xfrm rot="10800000" flipV="1">
            <a:off x="7600951" y="3099707"/>
            <a:ext cx="1336221" cy="440872"/>
          </a:xfrm>
          <a:prstGeom prst="wedgeRoundRectCallout">
            <a:avLst>
              <a:gd name="adj1" fmla="val -25581"/>
              <a:gd name="adj2" fmla="val -159089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smtClean="0">
                <a:solidFill>
                  <a:schemeClr val="tx1"/>
                </a:solidFill>
                <a:latin typeface="+mn-ea"/>
              </a:rPr>
              <a:t>CRTD: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미릴리즈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모서리가 둥근 사각형 설명선 79"/>
          <p:cNvSpPr/>
          <p:nvPr/>
        </p:nvSpPr>
        <p:spPr>
          <a:xfrm rot="10800000" flipV="1">
            <a:off x="4471306" y="1480458"/>
            <a:ext cx="1986643" cy="440872"/>
          </a:xfrm>
          <a:prstGeom prst="wedgeRoundRectCallout">
            <a:avLst>
              <a:gd name="adj1" fmla="val -15166"/>
              <a:gd name="adj2" fmla="val 137207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CO15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에서 실적처리</a:t>
            </a:r>
          </a:p>
        </p:txBody>
      </p:sp>
      <p:sp>
        <p:nvSpPr>
          <p:cNvPr id="81" name="타원 80"/>
          <p:cNvSpPr/>
          <p:nvPr/>
        </p:nvSpPr>
        <p:spPr>
          <a:xfrm>
            <a:off x="168616" y="25152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1250962" y="2157796"/>
            <a:ext cx="286893" cy="178079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2026816" y="2959330"/>
            <a:ext cx="1314900" cy="14131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84210" y="3990701"/>
            <a:ext cx="2728912" cy="1345623"/>
          </a:xfrm>
          <a:prstGeom prst="rect">
            <a:avLst/>
          </a:prstGeom>
          <a:noFill/>
          <a:ln w="2222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cxnSp>
        <p:nvCxnSpPr>
          <p:cNvPr id="84" name="구부러진 연결선 45"/>
          <p:cNvCxnSpPr>
            <a:stCxn id="82" idx="3"/>
          </p:cNvCxnSpPr>
          <p:nvPr/>
        </p:nvCxnSpPr>
        <p:spPr>
          <a:xfrm>
            <a:off x="1537855" y="2246836"/>
            <a:ext cx="3981202" cy="2545600"/>
          </a:xfrm>
          <a:prstGeom prst="curvedConnector3">
            <a:avLst>
              <a:gd name="adj1" fmla="val 50000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직사각형 86"/>
          <p:cNvSpPr/>
          <p:nvPr/>
        </p:nvSpPr>
        <p:spPr>
          <a:xfrm>
            <a:off x="6515099" y="4234544"/>
            <a:ext cx="359229" cy="45992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6874127" y="4234542"/>
            <a:ext cx="187980" cy="45992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0" name="타원 89"/>
          <p:cNvSpPr/>
          <p:nvPr/>
        </p:nvSpPr>
        <p:spPr>
          <a:xfrm>
            <a:off x="6536759" y="3976682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1" name="타원 90"/>
          <p:cNvSpPr/>
          <p:nvPr/>
        </p:nvSpPr>
        <p:spPr>
          <a:xfrm>
            <a:off x="6838834" y="397940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2" name="타원 91"/>
          <p:cNvSpPr/>
          <p:nvPr/>
        </p:nvSpPr>
        <p:spPr>
          <a:xfrm>
            <a:off x="1736159" y="286306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3" name="타원 92"/>
          <p:cNvSpPr/>
          <p:nvPr/>
        </p:nvSpPr>
        <p:spPr>
          <a:xfrm>
            <a:off x="4117521" y="4485230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4" name="직사각형 93"/>
          <p:cNvSpPr/>
          <p:nvPr/>
        </p:nvSpPr>
        <p:spPr>
          <a:xfrm>
            <a:off x="718457" y="2166257"/>
            <a:ext cx="174373" cy="201385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5" name="모서리가 둥근 사각형 설명선 94"/>
          <p:cNvSpPr/>
          <p:nvPr/>
        </p:nvSpPr>
        <p:spPr>
          <a:xfrm rot="10800000" flipV="1">
            <a:off x="285749" y="2939142"/>
            <a:ext cx="865414" cy="653144"/>
          </a:xfrm>
          <a:prstGeom prst="wedgeRoundRectCallout">
            <a:avLst>
              <a:gd name="adj1" fmla="val 493"/>
              <a:gd name="adj2" fmla="val -136057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600" b="1" dirty="0" err="1" smtClean="0">
                <a:solidFill>
                  <a:schemeClr val="tx1"/>
                </a:solidFill>
                <a:latin typeface="+mn-ea"/>
              </a:rPr>
              <a:t>계획오더수량</a:t>
            </a:r>
            <a:endParaRPr lang="en-US" altLang="ko-KR" sz="600" b="1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ko-KR" altLang="en-US" sz="600" b="1" dirty="0" smtClean="0">
                <a:solidFill>
                  <a:schemeClr val="tx1"/>
                </a:solidFill>
                <a:latin typeface="+mn-ea"/>
              </a:rPr>
              <a:t>수정의 경우 사용</a:t>
            </a:r>
            <a:endParaRPr lang="en-US" altLang="ko-KR" sz="600" b="1" dirty="0" smtClean="0">
              <a:solidFill>
                <a:schemeClr val="tx1"/>
              </a:solidFill>
              <a:latin typeface="+mn-ea"/>
            </a:endParaRPr>
          </a:p>
          <a:p>
            <a:pPr marL="92075" indent="-92075" algn="ctr"/>
            <a:r>
              <a:rPr lang="en-US" altLang="ko-KR" sz="600" b="1" dirty="0" smtClean="0">
                <a:solidFill>
                  <a:schemeClr val="tx1"/>
                </a:solidFill>
                <a:latin typeface="+mn-ea"/>
              </a:rPr>
              <a:t>*CO15</a:t>
            </a:r>
            <a:r>
              <a:rPr lang="ko-KR" altLang="en-US" sz="600" b="1" dirty="0" smtClean="0">
                <a:solidFill>
                  <a:schemeClr val="tx1"/>
                </a:solidFill>
                <a:latin typeface="+mn-ea"/>
              </a:rPr>
              <a:t>실적 </a:t>
            </a:r>
            <a:r>
              <a:rPr lang="ko-KR" altLang="en-US" sz="600" b="1" dirty="0" err="1" smtClean="0">
                <a:solidFill>
                  <a:schemeClr val="tx1"/>
                </a:solidFill>
                <a:latin typeface="+mn-ea"/>
              </a:rPr>
              <a:t>처리전</a:t>
            </a:r>
            <a:r>
              <a:rPr lang="en-US" altLang="ko-KR" sz="500" b="1" dirty="0" smtClean="0">
                <a:solidFill>
                  <a:schemeClr val="tx1"/>
                </a:solidFill>
                <a:latin typeface="+mn-ea"/>
              </a:rPr>
              <a:t>*</a:t>
            </a:r>
            <a:endParaRPr lang="ko-KR" altLang="en-US" sz="500" b="1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 rot="10800000" flipV="1">
            <a:off x="5636077" y="3192237"/>
            <a:ext cx="1752602" cy="440872"/>
          </a:xfrm>
          <a:prstGeom prst="wedgeRoundRectCallout">
            <a:avLst>
              <a:gd name="adj1" fmla="val -26346"/>
              <a:gd name="adj2" fmla="val 137207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  </a:t>
            </a:r>
            <a:r>
              <a:rPr lang="ko-KR" altLang="en-US" sz="1100" b="1" dirty="0" err="1" smtClean="0">
                <a:solidFill>
                  <a:srgbClr val="FF0000"/>
                </a:solidFill>
                <a:latin typeface="+mn-ea"/>
              </a:rPr>
              <a:t>번쪽은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</a:rPr>
              <a:t> 사용 금지</a:t>
            </a:r>
          </a:p>
        </p:txBody>
      </p:sp>
      <p:sp>
        <p:nvSpPr>
          <p:cNvPr id="24" name="타원 23"/>
          <p:cNvSpPr/>
          <p:nvPr/>
        </p:nvSpPr>
        <p:spPr>
          <a:xfrm>
            <a:off x="5774757" y="330721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10250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외주가공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연부품외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 오더 실적 처리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>
                  <a:txBody>
                    <a:bodyPr/>
                    <a:lstStyle/>
                    <a:p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r>
                        <a:rPr kumimoji="1" lang="ko-KR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조건설정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(1200,ZP06,M10)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②워크센터③실행④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팝업창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계획오더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NO</a:t>
                      </a:r>
                    </a:p>
                    <a:p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⑥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COOIS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에서 오더를 참조하여 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CO15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에서 실적처리 대상 실행⑦최종확인 클릭⑧실적수량⑨저장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 입력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COOIS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실적처리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7548" y="1632858"/>
            <a:ext cx="2945946" cy="3910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직사각형 43"/>
          <p:cNvSpPr/>
          <p:nvPr/>
        </p:nvSpPr>
        <p:spPr>
          <a:xfrm>
            <a:off x="666547" y="2672442"/>
            <a:ext cx="1382689" cy="42182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658382" y="4171950"/>
            <a:ext cx="1554139" cy="13063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84296" y="1409006"/>
            <a:ext cx="5820961" cy="1795821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866471" y="3357565"/>
            <a:ext cx="1489301" cy="1203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모서리가 둥근 사각형 설명선 47"/>
          <p:cNvSpPr/>
          <p:nvPr/>
        </p:nvSpPr>
        <p:spPr>
          <a:xfrm rot="10800000" flipV="1">
            <a:off x="6112327" y="1518556"/>
            <a:ext cx="1986643" cy="353787"/>
          </a:xfrm>
          <a:prstGeom prst="wedgeRoundRectCallout">
            <a:avLst>
              <a:gd name="adj1" fmla="val -15166"/>
              <a:gd name="adj2" fmla="val 137207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COOIS(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실적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미실적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 내역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9" name="모서리가 둥근 사각형 설명선 48"/>
          <p:cNvSpPr/>
          <p:nvPr/>
        </p:nvSpPr>
        <p:spPr>
          <a:xfrm rot="10800000" flipV="1">
            <a:off x="1268184" y="2005692"/>
            <a:ext cx="1986643" cy="353787"/>
          </a:xfrm>
          <a:prstGeom prst="wedgeRoundRectCallout">
            <a:avLst>
              <a:gd name="adj1" fmla="val -15988"/>
              <a:gd name="adj2" fmla="val 81823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COOIS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50" name="구부러진 연결선 45"/>
          <p:cNvCxnSpPr>
            <a:stCxn id="108" idx="0"/>
            <a:endCxn id="241668" idx="1"/>
          </p:cNvCxnSpPr>
          <p:nvPr/>
        </p:nvCxnSpPr>
        <p:spPr>
          <a:xfrm rot="16200000" flipH="1">
            <a:off x="1955231" y="677853"/>
            <a:ext cx="241352" cy="3016777"/>
          </a:xfrm>
          <a:prstGeom prst="curvedConnector4">
            <a:avLst>
              <a:gd name="adj1" fmla="val -169136"/>
              <a:gd name="adj2" fmla="val 96618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직사각형 54"/>
          <p:cNvSpPr/>
          <p:nvPr/>
        </p:nvSpPr>
        <p:spPr>
          <a:xfrm>
            <a:off x="4569076" y="2424792"/>
            <a:ext cx="337659" cy="14695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58" name="구부러진 연결선 45"/>
          <p:cNvCxnSpPr>
            <a:stCxn id="55" idx="2"/>
            <a:endCxn id="63" idx="0"/>
          </p:cNvCxnSpPr>
          <p:nvPr/>
        </p:nvCxnSpPr>
        <p:spPr>
          <a:xfrm rot="16200000" flipH="1">
            <a:off x="3891542" y="3418112"/>
            <a:ext cx="1774371" cy="81643"/>
          </a:xfrm>
          <a:prstGeom prst="curvedConnector3">
            <a:avLst>
              <a:gd name="adj1" fmla="val 50000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모서리가 둥근 사각형 설명선 60"/>
          <p:cNvSpPr/>
          <p:nvPr/>
        </p:nvSpPr>
        <p:spPr>
          <a:xfrm rot="10800000" flipV="1">
            <a:off x="4060369" y="4863193"/>
            <a:ext cx="1572988" cy="353787"/>
          </a:xfrm>
          <a:prstGeom prst="wedgeRoundRectCallout">
            <a:avLst>
              <a:gd name="adj1" fmla="val -4786"/>
              <a:gd name="adj2" fmla="val -121253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CO15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389462" y="4346120"/>
            <a:ext cx="860174" cy="225879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67" name="구부러진 연결선 45"/>
          <p:cNvCxnSpPr>
            <a:stCxn id="241669" idx="3"/>
          </p:cNvCxnSpPr>
          <p:nvPr/>
        </p:nvCxnSpPr>
        <p:spPr>
          <a:xfrm>
            <a:off x="5355772" y="3959331"/>
            <a:ext cx="938892" cy="563683"/>
          </a:xfrm>
          <a:prstGeom prst="curvedConnector3">
            <a:avLst>
              <a:gd name="adj1" fmla="val 50000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1671" name="Picture 7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34807" y="3382737"/>
            <a:ext cx="3115068" cy="2283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" name="모서리가 둥근 사각형 설명선 79"/>
          <p:cNvSpPr/>
          <p:nvPr/>
        </p:nvSpPr>
        <p:spPr>
          <a:xfrm rot="10800000" flipV="1">
            <a:off x="8871855" y="3755572"/>
            <a:ext cx="775610" cy="353787"/>
          </a:xfrm>
          <a:prstGeom prst="wedgeRoundRectCallout">
            <a:avLst>
              <a:gd name="adj1" fmla="val 10134"/>
              <a:gd name="adj2" fmla="val 178746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900" dirty="0" smtClean="0">
                <a:solidFill>
                  <a:schemeClr val="tx1"/>
                </a:solidFill>
                <a:latin typeface="+mn-ea"/>
              </a:rPr>
              <a:t>계획수량</a:t>
            </a:r>
          </a:p>
        </p:txBody>
      </p:sp>
      <p:sp>
        <p:nvSpPr>
          <p:cNvPr id="81" name="직사각형 80"/>
          <p:cNvSpPr/>
          <p:nvPr/>
        </p:nvSpPr>
        <p:spPr>
          <a:xfrm>
            <a:off x="6920390" y="4166508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6953047" y="4517572"/>
            <a:ext cx="773291" cy="11157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3" name="타원 82"/>
          <p:cNvSpPr/>
          <p:nvPr/>
        </p:nvSpPr>
        <p:spPr>
          <a:xfrm>
            <a:off x="4683578" y="2035945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6732814" y="1303880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5" name="타원 84"/>
          <p:cNvSpPr/>
          <p:nvPr/>
        </p:nvSpPr>
        <p:spPr>
          <a:xfrm>
            <a:off x="380887" y="256425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4245731" y="409422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7" name="타원 86"/>
          <p:cNvSpPr/>
          <p:nvPr/>
        </p:nvSpPr>
        <p:spPr>
          <a:xfrm>
            <a:off x="389049" y="40773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8" name="타원 87"/>
          <p:cNvSpPr/>
          <p:nvPr/>
        </p:nvSpPr>
        <p:spPr>
          <a:xfrm>
            <a:off x="6716788" y="397141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3" name="타원 102"/>
          <p:cNvSpPr/>
          <p:nvPr/>
        </p:nvSpPr>
        <p:spPr>
          <a:xfrm>
            <a:off x="244816" y="188607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7" name="직사각형 106"/>
          <p:cNvSpPr/>
          <p:nvPr/>
        </p:nvSpPr>
        <p:spPr>
          <a:xfrm>
            <a:off x="7279619" y="3480708"/>
            <a:ext cx="207032" cy="16872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8" name="직사각형 107"/>
          <p:cNvSpPr/>
          <p:nvPr/>
        </p:nvSpPr>
        <p:spPr>
          <a:xfrm>
            <a:off x="465364" y="2065565"/>
            <a:ext cx="204310" cy="179614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0" name="타원 109"/>
          <p:cNvSpPr/>
          <p:nvPr/>
        </p:nvSpPr>
        <p:spPr>
          <a:xfrm>
            <a:off x="7473345" y="332371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9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1" name="타원 110"/>
          <p:cNvSpPr/>
          <p:nvPr/>
        </p:nvSpPr>
        <p:spPr>
          <a:xfrm>
            <a:off x="6711345" y="439867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3" name="직사각형 112"/>
          <p:cNvSpPr/>
          <p:nvPr/>
        </p:nvSpPr>
        <p:spPr>
          <a:xfrm>
            <a:off x="6920390" y="2449286"/>
            <a:ext cx="549931" cy="669471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6925834" y="2196194"/>
            <a:ext cx="536324" cy="236763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5" name="모서리가 둥근 사각형 설명선 114"/>
          <p:cNvSpPr/>
          <p:nvPr/>
        </p:nvSpPr>
        <p:spPr>
          <a:xfrm rot="10800000" flipV="1">
            <a:off x="7511141" y="5448300"/>
            <a:ext cx="1572988" cy="353787"/>
          </a:xfrm>
          <a:prstGeom prst="wedgeRoundRectCallout">
            <a:avLst>
              <a:gd name="adj1" fmla="val -4786"/>
              <a:gd name="adj2" fmla="val -121253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CO15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102505"/>
        </p:xfrm>
        <a:graphic>
          <a:graphicData uri="http://schemas.openxmlformats.org/drawingml/2006/table">
            <a:tbl>
              <a:tblPr/>
              <a:tblGrid>
                <a:gridCol w="6668633"/>
                <a:gridCol w="2546804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외주가공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연부품외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W/O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실적 수량  취소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algn="ctr"/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연부품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 오더 생성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표준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설정값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확인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②자재코드 입력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③플랜트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광주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(1200),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창원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(1300)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④작업반영수량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소요량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⑤작업시작일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⑥생산플랜트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광주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:1200,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창원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1300)</a:t>
                      </a:r>
                    </a:p>
                    <a:p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저장위치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붓싱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저장위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(1100)</a:t>
                      </a:r>
                    </a:p>
                    <a:p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윤고딕130"/>
                        </a:rPr>
                        <a:t>: 0001</a:t>
                      </a: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⑦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저장후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ENTER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수행시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계획오더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생성 메시지</a:t>
                      </a:r>
                      <a:r>
                        <a:rPr kumimoji="1" lang="ko-KR" altLang="en-US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aseline="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팝업창</a:t>
                      </a:r>
                      <a:r>
                        <a:rPr kumimoji="1" lang="ko-KR" altLang="en-US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생성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ZMME0140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주간단위 생산 계획량을 기준으로 소요량을 산출하여 계획오더 수량에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작업시작일은 과거의 날짜로 입력 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생산실행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생산실적 수량 취소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9037" y="4051157"/>
            <a:ext cx="6435942" cy="157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3054" y="1618571"/>
            <a:ext cx="2903391" cy="1981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629026" y="1575708"/>
            <a:ext cx="3212646" cy="2326822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82" name="모서리가 둥근 사각형 설명선 81"/>
          <p:cNvSpPr/>
          <p:nvPr/>
        </p:nvSpPr>
        <p:spPr>
          <a:xfrm rot="10800000" flipV="1">
            <a:off x="7010398" y="4408713"/>
            <a:ext cx="1986643" cy="353787"/>
          </a:xfrm>
          <a:prstGeom prst="wedgeRoundRectCallout">
            <a:avLst>
              <a:gd name="adj1" fmla="val 55519"/>
              <a:gd name="adj2" fmla="val 151053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COOIS(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실적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미실적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 내역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408214" y="1766206"/>
            <a:ext cx="365077" cy="17689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541362" y="2351314"/>
            <a:ext cx="1279274" cy="244929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5731126" y="4972050"/>
            <a:ext cx="522717" cy="14695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6" name="모서리가 둥근 사각형 설명선 85"/>
          <p:cNvSpPr/>
          <p:nvPr/>
        </p:nvSpPr>
        <p:spPr>
          <a:xfrm rot="10800000" flipV="1">
            <a:off x="1325334" y="2903763"/>
            <a:ext cx="1986643" cy="353787"/>
          </a:xfrm>
          <a:prstGeom prst="wedgeRoundRectCallout">
            <a:avLst>
              <a:gd name="adj1" fmla="val 16067"/>
              <a:gd name="adj2" fmla="val -107408"/>
              <a:gd name="adj3" fmla="val 16667"/>
            </a:avLst>
          </a:prstGeom>
          <a:solidFill>
            <a:srgbClr val="FFFF00">
              <a:alpha val="23000"/>
            </a:srgbClr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CO13</a:t>
            </a:r>
            <a:endParaRPr lang="ko-KR" altLang="en-US" sz="11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9" name="타원 88"/>
          <p:cNvSpPr/>
          <p:nvPr/>
        </p:nvSpPr>
        <p:spPr>
          <a:xfrm>
            <a:off x="5761152" y="460533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1" name="타원 90"/>
          <p:cNvSpPr/>
          <p:nvPr/>
        </p:nvSpPr>
        <p:spPr>
          <a:xfrm>
            <a:off x="389048" y="214244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1" name="타원 120"/>
          <p:cNvSpPr/>
          <p:nvPr/>
        </p:nvSpPr>
        <p:spPr>
          <a:xfrm>
            <a:off x="4618151" y="140166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3" name="타원 122"/>
          <p:cNvSpPr/>
          <p:nvPr/>
        </p:nvSpPr>
        <p:spPr>
          <a:xfrm>
            <a:off x="301959" y="149474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25" name="구부러진 연결선 45"/>
          <p:cNvCxnSpPr/>
          <p:nvPr/>
        </p:nvCxnSpPr>
        <p:spPr>
          <a:xfrm>
            <a:off x="783774" y="1918610"/>
            <a:ext cx="2784192" cy="478115"/>
          </a:xfrm>
          <a:prstGeom prst="curvedConnector3">
            <a:avLst>
              <a:gd name="adj1" fmla="val 50000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직사각형 126"/>
          <p:cNvSpPr/>
          <p:nvPr/>
        </p:nvSpPr>
        <p:spPr>
          <a:xfrm>
            <a:off x="4620986" y="1676399"/>
            <a:ext cx="207031" cy="225879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8" name="구부러진 연결선 45"/>
          <p:cNvCxnSpPr>
            <a:stCxn id="85" idx="1"/>
            <a:endCxn id="84" idx="3"/>
          </p:cNvCxnSpPr>
          <p:nvPr/>
        </p:nvCxnSpPr>
        <p:spPr>
          <a:xfrm rot="10800000">
            <a:off x="1820636" y="2473780"/>
            <a:ext cx="3910490" cy="2571749"/>
          </a:xfrm>
          <a:prstGeom prst="curvedConnector3">
            <a:avLst>
              <a:gd name="adj1" fmla="val 64615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5-1. W/O CLOSE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프랜트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오더 유형선택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CNF(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계획오더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=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실적처리수량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③실행④라인선택⑤클릭⑥기술적 완료⑦실행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W/O CLOSE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6934" y="1527166"/>
            <a:ext cx="1960789" cy="2098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직사각형 29"/>
          <p:cNvSpPr/>
          <p:nvPr/>
        </p:nvSpPr>
        <p:spPr>
          <a:xfrm>
            <a:off x="587625" y="3420836"/>
            <a:ext cx="1502432" cy="19594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601232" y="2394066"/>
            <a:ext cx="1496989" cy="33280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90698" y="1764327"/>
            <a:ext cx="232758" cy="16422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70351" y="1504245"/>
            <a:ext cx="6834905" cy="3982153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34" name="모서리가 둥근 사각형 설명선 33"/>
          <p:cNvSpPr/>
          <p:nvPr/>
        </p:nvSpPr>
        <p:spPr>
          <a:xfrm>
            <a:off x="8079971" y="1712421"/>
            <a:ext cx="1238596" cy="490451"/>
          </a:xfrm>
          <a:prstGeom prst="wedgeRoundRectCallout">
            <a:avLst>
              <a:gd name="adj1" fmla="val -12108"/>
              <a:gd name="adj2" fmla="val 89619"/>
              <a:gd name="adj3" fmla="val 16667"/>
            </a:avLst>
          </a:prstGeom>
          <a:noFill/>
          <a:ln w="28575">
            <a:solidFill>
              <a:srgbClr val="0083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dirty="0" smtClean="0">
                <a:solidFill>
                  <a:schemeClr val="tx1"/>
                </a:solidFill>
              </a:rPr>
              <a:t>TECO: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클로즈</a:t>
            </a:r>
            <a:r>
              <a:rPr lang="ko-KR" altLang="en-US" sz="800" dirty="0" smtClean="0">
                <a:solidFill>
                  <a:schemeClr val="tx1"/>
                </a:solidFill>
              </a:rPr>
              <a:t> 완료</a:t>
            </a:r>
          </a:p>
        </p:txBody>
      </p:sp>
      <p:sp>
        <p:nvSpPr>
          <p:cNvPr id="35" name="모서리가 둥근 사각형 설명선 34"/>
          <p:cNvSpPr/>
          <p:nvPr/>
        </p:nvSpPr>
        <p:spPr>
          <a:xfrm>
            <a:off x="606827" y="4067695"/>
            <a:ext cx="1404852" cy="490451"/>
          </a:xfrm>
          <a:prstGeom prst="wedgeRoundRectCallout">
            <a:avLst>
              <a:gd name="adj1" fmla="val 6366"/>
              <a:gd name="adj2" fmla="val -145975"/>
              <a:gd name="adj3" fmla="val 16667"/>
            </a:avLst>
          </a:prstGeom>
          <a:noFill/>
          <a:ln w="28575">
            <a:solidFill>
              <a:srgbClr val="0083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dirty="0" smtClean="0">
                <a:solidFill>
                  <a:schemeClr val="tx1"/>
                </a:solidFill>
              </a:rPr>
              <a:t>CNF(</a:t>
            </a:r>
            <a:r>
              <a:rPr lang="ko-KR" altLang="en-US" dirty="0" smtClean="0">
                <a:solidFill>
                  <a:schemeClr val="tx1"/>
                </a:solidFill>
              </a:rPr>
              <a:t>확정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 smtClean="0">
              <a:solidFill>
                <a:schemeClr val="tx1"/>
              </a:solidFill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337097" y="220146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4886404" y="492193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311265" y="342898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217743" y="151147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4889166" y="5222422"/>
            <a:ext cx="148348" cy="1476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2622561" y="2432117"/>
            <a:ext cx="6754195" cy="36927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2370350" y="251858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3520093" y="194232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3204454" y="2149484"/>
            <a:ext cx="212078" cy="17808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2669666" y="3052799"/>
            <a:ext cx="1727767" cy="18085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1" name="타원 60"/>
          <p:cNvSpPr/>
          <p:nvPr/>
        </p:nvSpPr>
        <p:spPr>
          <a:xfrm>
            <a:off x="4420491" y="3108831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8" cy="5078309"/>
        </p:xfrm>
        <a:graphic>
          <a:graphicData uri="http://schemas.openxmlformats.org/drawingml/2006/table">
            <a:tbl>
              <a:tblPr/>
              <a:tblGrid>
                <a:gridCol w="7011533"/>
                <a:gridCol w="2203905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6-1. W/O CLOSE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(CLOSE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W/O CLOSE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생산플랜트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:1200,1300</a:t>
                      </a:r>
                    </a:p>
                    <a:p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:ZP06(</a:t>
                      </a:r>
                      <a:r>
                        <a:rPr kumimoji="1" lang="ko-KR" altLang="en-US" sz="12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임가공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     시스템상태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:TECO</a:t>
                      </a:r>
                    </a:p>
                    <a:p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②실행</a:t>
                      </a:r>
                      <a:endParaRPr kumimoji="1" lang="en-US" altLang="ko-KR" sz="12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W/O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후 </a:t>
                      </a:r>
                      <a:r>
                        <a:rPr kumimoji="1" lang="en-US" altLang="ko-KR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CO02</a:t>
                      </a:r>
                      <a:r>
                        <a:rPr kumimoji="1" lang="ko-KR" altLang="en-US" sz="12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로 이동</a:t>
                      </a:r>
                      <a:endParaRPr kumimoji="1" lang="en-US" altLang="ko-KR" sz="12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W/O CLOSE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625" y="1559380"/>
            <a:ext cx="3033032" cy="1910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5633" y="3654200"/>
            <a:ext cx="6747103" cy="1979157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30" name="직사각형 29"/>
          <p:cNvSpPr/>
          <p:nvPr/>
        </p:nvSpPr>
        <p:spPr>
          <a:xfrm>
            <a:off x="565854" y="2432956"/>
            <a:ext cx="1540531" cy="74295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22311" y="5222422"/>
            <a:ext cx="5339646" cy="37827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13455" y="1766207"/>
            <a:ext cx="272346" cy="19322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885747" y="5230587"/>
            <a:ext cx="408417" cy="337456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4653439" y="5230585"/>
            <a:ext cx="269625" cy="337457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모서리가 둥근 사각형 설명선 38"/>
          <p:cNvSpPr/>
          <p:nvPr/>
        </p:nvSpPr>
        <p:spPr>
          <a:xfrm>
            <a:off x="4944884" y="3763736"/>
            <a:ext cx="1238596" cy="431222"/>
          </a:xfrm>
          <a:prstGeom prst="wedgeRoundRectCallout">
            <a:avLst>
              <a:gd name="adj1" fmla="val -52976"/>
              <a:gd name="adj2" fmla="val 299465"/>
              <a:gd name="adj3" fmla="val 16667"/>
            </a:avLst>
          </a:prstGeom>
          <a:noFill/>
          <a:ln w="28575">
            <a:solidFill>
              <a:srgbClr val="0083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dirty="0" smtClean="0">
                <a:solidFill>
                  <a:schemeClr val="tx1"/>
                </a:solidFill>
              </a:rPr>
              <a:t>TECO: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클로즈</a:t>
            </a:r>
            <a:r>
              <a:rPr lang="ko-KR" altLang="en-US" sz="800" dirty="0" smtClean="0">
                <a:solidFill>
                  <a:schemeClr val="tx1"/>
                </a:solidFill>
              </a:rPr>
              <a:t> 완료</a:t>
            </a:r>
          </a:p>
        </p:txBody>
      </p:sp>
      <p:sp>
        <p:nvSpPr>
          <p:cNvPr id="40" name="모서리가 둥근 사각형 설명선 39"/>
          <p:cNvSpPr/>
          <p:nvPr/>
        </p:nvSpPr>
        <p:spPr>
          <a:xfrm>
            <a:off x="2076498" y="3788228"/>
            <a:ext cx="1238596" cy="355021"/>
          </a:xfrm>
          <a:prstGeom prst="wedgeRoundRectCallout">
            <a:avLst>
              <a:gd name="adj1" fmla="val -50339"/>
              <a:gd name="adj2" fmla="val 356957"/>
              <a:gd name="adj3" fmla="val 16667"/>
            </a:avLst>
          </a:prstGeom>
          <a:noFill/>
          <a:ln w="28575">
            <a:solidFill>
              <a:srgbClr val="0083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dirty="0" smtClean="0">
                <a:solidFill>
                  <a:schemeClr val="tx1"/>
                </a:solidFill>
              </a:rPr>
              <a:t>W/O</a:t>
            </a:r>
            <a:endParaRPr lang="ko-KR" altLang="en-US" sz="800" dirty="0" smtClean="0">
              <a:solidFill>
                <a:schemeClr val="tx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282916" y="24009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209434" y="158727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348223" y="49945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56" name="구부러진 연결선 45"/>
          <p:cNvCxnSpPr>
            <a:stCxn id="34" idx="3"/>
            <a:endCxn id="240643" idx="0"/>
          </p:cNvCxnSpPr>
          <p:nvPr/>
        </p:nvCxnSpPr>
        <p:spPr>
          <a:xfrm>
            <a:off x="685801" y="1862818"/>
            <a:ext cx="3133384" cy="1791382"/>
          </a:xfrm>
          <a:prstGeom prst="curvedConnector2">
            <a:avLst/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787141"/>
                <a:gridCol w="1428296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6-2. W/O CLOSE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(CLOSE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W/O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W/O NO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②실행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기능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→처리제한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</a:rPr>
                        <a:t>    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→</a:t>
                      </a:r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</a:rPr>
                        <a:t>기술적완료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 취소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④저장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1410" y="1543050"/>
            <a:ext cx="2954111" cy="2490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131911" y="2280558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32707" y="1641022"/>
            <a:ext cx="340584" cy="16328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1670" name="Picture 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439206" y="2155371"/>
            <a:ext cx="4480151" cy="3469171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37" name="모서리가 둥근 사각형 설명선 36"/>
          <p:cNvSpPr/>
          <p:nvPr/>
        </p:nvSpPr>
        <p:spPr>
          <a:xfrm>
            <a:off x="4727122" y="1379764"/>
            <a:ext cx="2751364" cy="431222"/>
          </a:xfrm>
          <a:prstGeom prst="wedgeRoundRectCallout">
            <a:avLst>
              <a:gd name="adj1" fmla="val -55895"/>
              <a:gd name="adj2" fmla="val 165041"/>
              <a:gd name="adj3" fmla="val 16667"/>
            </a:avLst>
          </a:prstGeom>
          <a:noFill/>
          <a:ln w="28575">
            <a:solidFill>
              <a:srgbClr val="0083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800" dirty="0" smtClean="0">
                <a:solidFill>
                  <a:schemeClr val="tx1"/>
                </a:solidFill>
              </a:rPr>
              <a:t>기능→처리제한→</a:t>
            </a:r>
            <a:r>
              <a:rPr lang="ko-KR" altLang="en-US" sz="800" dirty="0" err="1" smtClean="0">
                <a:solidFill>
                  <a:schemeClr val="tx1"/>
                </a:solidFill>
              </a:rPr>
              <a:t>기술적완료</a:t>
            </a:r>
            <a:r>
              <a:rPr lang="ko-KR" altLang="en-US" sz="800" dirty="0" smtClean="0">
                <a:solidFill>
                  <a:schemeClr val="tx1"/>
                </a:solidFill>
              </a:rPr>
              <a:t> 취소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4364968" y="3194959"/>
            <a:ext cx="900996" cy="15239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351563" y="2933701"/>
            <a:ext cx="620487" cy="160563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0" name="구부러진 연결선 45"/>
          <p:cNvCxnSpPr>
            <a:endCxn id="241670" idx="1"/>
          </p:cNvCxnSpPr>
          <p:nvPr/>
        </p:nvCxnSpPr>
        <p:spPr>
          <a:xfrm>
            <a:off x="824593" y="1730829"/>
            <a:ext cx="2614613" cy="2159128"/>
          </a:xfrm>
          <a:prstGeom prst="curvedConnector3">
            <a:avLst>
              <a:gd name="adj1" fmla="val 50000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타원 46"/>
          <p:cNvSpPr/>
          <p:nvPr/>
        </p:nvSpPr>
        <p:spPr>
          <a:xfrm>
            <a:off x="829923" y="21723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225762" y="144031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5162438" y="215821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4912058" y="149202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4887484" y="2354035"/>
            <a:ext cx="223360" cy="18505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427912"/>
                <a:gridCol w="1787525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외주가공 금액 정산 내역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외주가공 금액 정산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코스트센터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②마감일</a:t>
                      </a:r>
                      <a:r>
                        <a:rPr kumimoji="1" lang="ko-KR" altLang="en-US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선정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③실행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④지급대상금액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 (-)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금액이 정산금액임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15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말일별로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구분하여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(AP)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전표처리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개의 업체에 담당자가 다수인 경우는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사람이 전체의 거래명세서 금액을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통합하여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에선 송장 전표 생성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KSB1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외주가공 금액 정산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6045" y="1538968"/>
            <a:ext cx="3011940" cy="2108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69620" y="3437164"/>
            <a:ext cx="5853793" cy="2277835"/>
          </a:xfrm>
          <a:prstGeom prst="rect">
            <a:avLst/>
          </a:prstGeom>
          <a:noFill/>
          <a:ln w="2222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26" name="직사각형 25"/>
          <p:cNvSpPr/>
          <p:nvPr/>
        </p:nvSpPr>
        <p:spPr>
          <a:xfrm>
            <a:off x="514147" y="1964871"/>
            <a:ext cx="171653" cy="17417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932262" y="5421086"/>
            <a:ext cx="773291" cy="1360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25032" y="2139044"/>
            <a:ext cx="2071211" cy="18777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147458" y="1639660"/>
            <a:ext cx="2473779" cy="1560740"/>
          </a:xfrm>
          <a:prstGeom prst="rect">
            <a:avLst/>
          </a:prstGeom>
          <a:noFill/>
          <a:ln w="15875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cxnSp>
        <p:nvCxnSpPr>
          <p:cNvPr id="32" name="구부러진 연결선 45"/>
          <p:cNvCxnSpPr>
            <a:endCxn id="30" idx="3"/>
          </p:cNvCxnSpPr>
          <p:nvPr/>
        </p:nvCxnSpPr>
        <p:spPr>
          <a:xfrm rot="10800000" flipV="1">
            <a:off x="2596244" y="1771649"/>
            <a:ext cx="1518561" cy="461284"/>
          </a:xfrm>
          <a:prstGeom prst="curvedConnector3">
            <a:avLst>
              <a:gd name="adj1" fmla="val 50000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타원 38"/>
          <p:cNvSpPr/>
          <p:nvPr/>
        </p:nvSpPr>
        <p:spPr>
          <a:xfrm>
            <a:off x="258424" y="216421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242091" y="292621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4770551" y="540760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258415" y="175328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55" name="구부러진 연결선 45"/>
          <p:cNvCxnSpPr>
            <a:stCxn id="26" idx="3"/>
            <a:endCxn id="243715" idx="1"/>
          </p:cNvCxnSpPr>
          <p:nvPr/>
        </p:nvCxnSpPr>
        <p:spPr>
          <a:xfrm>
            <a:off x="685800" y="2051957"/>
            <a:ext cx="1183820" cy="2524125"/>
          </a:xfrm>
          <a:prstGeom prst="curvedConnector3">
            <a:avLst>
              <a:gd name="adj1" fmla="val 50000"/>
            </a:avLst>
          </a:prstGeom>
          <a:ln w="1270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직사각형 57"/>
          <p:cNvSpPr/>
          <p:nvPr/>
        </p:nvSpPr>
        <p:spPr>
          <a:xfrm>
            <a:off x="522310" y="2928258"/>
            <a:ext cx="2071211" cy="28030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1215563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6862647"/>
                <a:gridCol w="2352790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임가공비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대금지급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송장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  <a:cs typeface="윤고딕130"/>
                        </a:rPr>
                        <a:t>G/L</a:t>
                      </a:r>
                      <a:r>
                        <a:rPr kumimoji="1" lang="en-US" altLang="ko-KR" sz="1100" b="1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  <a:cs typeface="윤고딕130"/>
                        </a:rPr>
                        <a:t> </a:t>
                      </a:r>
                      <a:r>
                        <a:rPr kumimoji="1" lang="ko-KR" altLang="en-US" sz="1100" b="1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  <a:cs typeface="윤고딕130"/>
                        </a:rPr>
                        <a:t>계정 </a:t>
                      </a:r>
                      <a:r>
                        <a:rPr kumimoji="1" lang="en-US" altLang="ko-KR" sz="1100" b="1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  <a:cs typeface="윤고딕130"/>
                        </a:rPr>
                        <a:t>TAB</a:t>
                      </a:r>
                      <a:r>
                        <a:rPr kumimoji="1" lang="ko-KR" altLang="en-US" sz="1100" b="1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  <a:cs typeface="윤고딕130"/>
                        </a:rPr>
                        <a:t>을 선택 후 처리</a:t>
                      </a:r>
                      <a:endParaRPr kumimoji="1" lang="en-US" altLang="ko-KR" sz="1100" b="1" dirty="0" smtClean="0">
                        <a:solidFill>
                          <a:srgbClr val="FF0000"/>
                        </a:solidFill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  <a:cs typeface="윤고딕130"/>
                        </a:rPr>
                        <a:t>①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G/L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계정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②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지급액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(VAT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별도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③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코스트센터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(30012: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광주자재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④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세금계산 체크</a:t>
                      </a:r>
                      <a:endParaRPr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 (G/L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계정 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A4= 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세금계산 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A4)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⑤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금액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:VAT</a:t>
                      </a:r>
                      <a:r>
                        <a:rPr lang="en-US" altLang="ko-KR" sz="1100" b="0" baseline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100" b="0" baseline="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포함가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⑥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잔액 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: 0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⑦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시뮬레이션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⑧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시뮬레이션 </a:t>
                      </a:r>
                      <a:r>
                        <a:rPr lang="ko-KR" altLang="en-US" sz="1100" b="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선택시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100" b="0" dirty="0" err="1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팝업창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생성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⑨</a:t>
                      </a:r>
                      <a:r>
                        <a:rPr kumimoji="1"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’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뒤로</a:t>
                      </a:r>
                      <a:r>
                        <a:rPr lang="en-US" altLang="ko-KR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’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선택</a:t>
                      </a:r>
                      <a:endParaRPr kumimoji="1" lang="en-US" altLang="ko-KR" sz="1100" b="0" dirty="0" smtClean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Ⓐ</a:t>
                      </a:r>
                      <a:r>
                        <a:rPr lang="ko-KR" altLang="en-US" sz="1100" b="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저장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월 마감 기간에 집계된 가공비 내역을 합한 후 월합 마감 처리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 시 가공비 정산은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수행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9504610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송장 검증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MIGO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AP)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2128" y="1641022"/>
            <a:ext cx="6048672" cy="3967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633358" y="3989545"/>
            <a:ext cx="3888432" cy="2345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4568240" y="4093400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363436" y="2940461"/>
            <a:ext cx="851570" cy="2436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2376812" y="4093400"/>
            <a:ext cx="79208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930730" y="4085237"/>
            <a:ext cx="48985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3168900" y="4093400"/>
            <a:ext cx="360040" cy="28803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2376812" y="2930978"/>
            <a:ext cx="1152128" cy="273009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3967690" y="2261507"/>
            <a:ext cx="1872208" cy="210496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5623723" y="3973218"/>
            <a:ext cx="3888432" cy="237626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/>
          <p:cNvSpPr/>
          <p:nvPr/>
        </p:nvSpPr>
        <p:spPr>
          <a:xfrm>
            <a:off x="2255827" y="2072613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8841920" y="6166115"/>
            <a:ext cx="213693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/>
          <p:cNvSpPr/>
          <p:nvPr/>
        </p:nvSpPr>
        <p:spPr>
          <a:xfrm>
            <a:off x="1784429" y="1699186"/>
            <a:ext cx="216024" cy="2520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437112"/>
            <a:ext cx="1181670" cy="1039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직사각형 49"/>
          <p:cNvSpPr/>
          <p:nvPr/>
        </p:nvSpPr>
        <p:spPr>
          <a:xfrm>
            <a:off x="467544" y="4437112"/>
            <a:ext cx="1152128" cy="108012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타원 50"/>
          <p:cNvSpPr/>
          <p:nvPr/>
        </p:nvSpPr>
        <p:spPr>
          <a:xfrm>
            <a:off x="4046764" y="1913480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1083129" y="2822436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723788" y="390320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2465917" y="1857205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2470941" y="38487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7027031" y="384078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타원 56"/>
          <p:cNvSpPr/>
          <p:nvPr/>
        </p:nvSpPr>
        <p:spPr>
          <a:xfrm>
            <a:off x="4620865" y="3862392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3271045" y="269161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1973338" y="150580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A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8715801" y="587973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9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5633356" y="5023758"/>
            <a:ext cx="3600451" cy="18505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64" name="구부러진 연결선 63"/>
          <p:cNvCxnSpPr/>
          <p:nvPr/>
        </p:nvCxnSpPr>
        <p:spPr>
          <a:xfrm>
            <a:off x="2784764" y="2269377"/>
            <a:ext cx="4203865" cy="1673973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구부러진 연결선 66"/>
          <p:cNvCxnSpPr/>
          <p:nvPr/>
        </p:nvCxnSpPr>
        <p:spPr>
          <a:xfrm rot="16200000" flipH="1">
            <a:off x="1352774" y="4300080"/>
            <a:ext cx="198959" cy="99951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1990182" y="3513583"/>
            <a:ext cx="1778250" cy="222720"/>
          </a:xfrm>
          <a:prstGeom prst="rect">
            <a:avLst/>
          </a:prstGeom>
          <a:solidFill>
            <a:srgbClr val="FFFF0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반드시 </a:t>
            </a:r>
            <a:r>
              <a:rPr lang="en-US" altLang="ko-KR" sz="1000" dirty="0" smtClean="0">
                <a:solidFill>
                  <a:schemeClr val="tx1"/>
                </a:solidFill>
              </a:rPr>
              <a:t>G/L</a:t>
            </a:r>
            <a:r>
              <a:rPr lang="ko-KR" altLang="en-US" sz="1000" dirty="0" smtClean="0">
                <a:solidFill>
                  <a:schemeClr val="tx1"/>
                </a:solidFill>
              </a:rPr>
              <a:t>계정 </a:t>
            </a:r>
            <a:r>
              <a:rPr lang="en-US" altLang="ko-KR" sz="1000" dirty="0" smtClean="0">
                <a:solidFill>
                  <a:schemeClr val="tx1"/>
                </a:solidFill>
              </a:rPr>
              <a:t>TAB</a:t>
            </a:r>
            <a:r>
              <a:rPr lang="ko-KR" altLang="en-US" sz="1000" dirty="0" smtClean="0">
                <a:solidFill>
                  <a:schemeClr val="tx1"/>
                </a:solidFill>
              </a:rPr>
              <a:t>을 선택</a:t>
            </a:r>
          </a:p>
        </p:txBody>
      </p:sp>
      <p:sp>
        <p:nvSpPr>
          <p:cNvPr id="2" name="Oval 1"/>
          <p:cNvSpPr/>
          <p:nvPr/>
        </p:nvSpPr>
        <p:spPr>
          <a:xfrm>
            <a:off x="1043608" y="3624943"/>
            <a:ext cx="576064" cy="23744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" name="Curved Connector 3"/>
          <p:cNvCxnSpPr>
            <a:endCxn id="2" idx="7"/>
          </p:cNvCxnSpPr>
          <p:nvPr/>
        </p:nvCxnSpPr>
        <p:spPr>
          <a:xfrm rot="10800000" flipV="1">
            <a:off x="1535310" y="3624943"/>
            <a:ext cx="438029" cy="34774"/>
          </a:xfrm>
          <a:prstGeom prst="curvedConnector4">
            <a:avLst>
              <a:gd name="adj1" fmla="val 40370"/>
              <a:gd name="adj2" fmla="val -87824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/>
          <p:cNvCxnSpPr/>
          <p:nvPr/>
        </p:nvCxnSpPr>
        <p:spPr>
          <a:xfrm>
            <a:off x="4506686" y="4269921"/>
            <a:ext cx="55517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3170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922815" y="4554310"/>
            <a:ext cx="2473779" cy="1168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직사각형 40"/>
          <p:cNvSpPr/>
          <p:nvPr/>
        </p:nvSpPr>
        <p:spPr>
          <a:xfrm>
            <a:off x="2963636" y="5119007"/>
            <a:ext cx="2397578" cy="61232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42" name="구부러진 연결선 41"/>
          <p:cNvCxnSpPr>
            <a:endCxn id="41" idx="0"/>
          </p:cNvCxnSpPr>
          <p:nvPr/>
        </p:nvCxnSpPr>
        <p:spPr>
          <a:xfrm rot="5400000">
            <a:off x="4160608" y="4374858"/>
            <a:ext cx="745966" cy="742332"/>
          </a:xfrm>
          <a:prstGeom prst="curvedConnector3">
            <a:avLst>
              <a:gd name="adj1" fmla="val 50000"/>
            </a:avLst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35778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8312728"/>
              </p:ext>
            </p:extLst>
          </p:nvPr>
        </p:nvGraphicFramePr>
        <p:xfrm>
          <a:off x="432707" y="1298121"/>
          <a:ext cx="8882743" cy="5061857"/>
        </p:xfrm>
        <a:graphic>
          <a:graphicData uri="http://schemas.openxmlformats.org/drawingml/2006/table">
            <a:tbl>
              <a:tblPr/>
              <a:tblGrid>
                <a:gridCol w="8882743"/>
              </a:tblGrid>
              <a:tr h="50618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703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7033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498022" y="1392539"/>
          <a:ext cx="8735785" cy="4919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3342"/>
                <a:gridCol w="1738993"/>
                <a:gridCol w="4743450"/>
              </a:tblGrid>
              <a:tr h="0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연부품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내부 생산 계획 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연부품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내역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VA01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영업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)-</a:t>
                      </a:r>
                      <a:r>
                        <a:rPr lang="ko-KR" altLang="en-US" sz="11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계획오더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ZSDR0360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(VA05)</a:t>
                      </a:r>
                      <a:r>
                        <a:rPr lang="en-US" altLang="ko-KR" sz="11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트랙킹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S/O List)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CO01(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연부품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W/O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</a:t>
                      </a: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CO01(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생성→</a:t>
                      </a:r>
                      <a:r>
                        <a:rPr lang="ko-KR" altLang="en-US" sz="11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릴리즈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W/O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생성후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바로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릴리즈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개별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CO02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W/O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변경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MD04(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일괄접근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MD01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/MD02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MRP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실행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+mn-ea"/>
                          <a:ea typeface="+mn-ea"/>
                        </a:rPr>
                        <a:t>Background Job</a:t>
                      </a:r>
                      <a:r>
                        <a:rPr lang="ko-KR" altLang="en-US" sz="11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+mn-ea"/>
                          <a:ea typeface="+mn-ea"/>
                        </a:rPr>
                        <a:t>으로 자동 실행</a:t>
                      </a:r>
                      <a:r>
                        <a:rPr lang="en-US" altLang="ko-KR" sz="11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algn="l" latinLnBrk="1"/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수작업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긴급건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)MRP</a:t>
                      </a:r>
                      <a:r>
                        <a:rPr lang="ko-KR" altLang="en-US" sz="11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수행시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MD02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→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MD04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CO41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(CO40)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계획오더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→</a:t>
                      </a:r>
                      <a:r>
                        <a:rPr lang="ko-KR" altLang="en-US" sz="1100" b="1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생산오더로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일괄전환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개별전환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ZPPR0010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item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별 하부 자재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BOM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조회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3250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COHV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W/O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릴리즈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일괄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),,,,</a:t>
                      </a:r>
                      <a:r>
                        <a:rPr lang="en-US" altLang="ko-KR" sz="11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CO01</a:t>
                      </a:r>
                      <a:r>
                        <a:rPr lang="ko-KR" altLang="en-US" sz="11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에서 릴리즈 </a:t>
                      </a:r>
                      <a:r>
                        <a:rPr lang="ko-KR" altLang="en-US" sz="1100" b="1" baseline="0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않을시</a:t>
                      </a:r>
                      <a:r>
                        <a:rPr lang="ko-KR" altLang="en-US" sz="1100" b="1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 사용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CO15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(CO11N)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  <a:cs typeface="+mn-cs"/>
                        </a:rPr>
                        <a:t>CO15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(CO11N)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W/O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실적처리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1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실적처리 취소 </a:t>
                      </a:r>
                      <a:r>
                        <a:rPr lang="en-US" altLang="ko-KR" sz="1100" b="1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: CO13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1704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ME21N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(Z1: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원부자재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상품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)_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하의자재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ZPPR0010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에 기반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MIGO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발주분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입고처리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659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COOIS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COOIS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W/O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별 수량 조회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S_ALR_87013611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코스트 센터 그룹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PROD-1200S,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코스트 센터 별 실제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계획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차이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KOB1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정산 대상 금액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작업장별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→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MIRO(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송장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_AP</a:t>
                      </a:r>
                      <a:r>
                        <a:rPr lang="ko-KR" altLang="en-US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전표</a:t>
                      </a: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COHV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COHV</a:t>
                      </a:r>
                      <a:endParaRPr lang="ko-KR" altLang="en-US" sz="1100" b="1" dirty="0">
                        <a:solidFill>
                          <a:srgbClr val="0000FF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실적처리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기술적 완료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)_W/O CLOSE, W/O CLOSE 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취소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CO02</a:t>
                      </a:r>
                      <a:endParaRPr lang="ko-KR" altLang="en-US" sz="11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1856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738155"/>
                <a:gridCol w="1477282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트랙킹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내역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 </a:t>
                      </a: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트랙킹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영업그룹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유통경로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FULL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범주선택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부대품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FULL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범주선택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선택적선택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④실행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S/O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검색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0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ZSDR0360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트랙킹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0466614" y="29204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458450" y="26128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409352" y="13341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461474" y="32233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458334" y="16389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507738" y="35822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420230" y="19465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442009" y="23024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9641818" y="20056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303374" y="4114800"/>
            <a:ext cx="33855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ko-KR" altLang="ko-KR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  <a:cs typeface="윤고딕130"/>
              </a:rPr>
              <a:t>①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  <a:cs typeface="윤고딕130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②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③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④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⑤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⑥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⑦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⑧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⑨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⑩</a:t>
            </a:r>
            <a:endParaRPr lang="ko-KR" altLang="en-US" dirty="0"/>
          </a:p>
        </p:txBody>
      </p:sp>
      <p:sp>
        <p:nvSpPr>
          <p:cNvPr id="20" name="타원 1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9519354" y="1932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4543" y="1536573"/>
            <a:ext cx="3092928" cy="2643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8214" y="4325651"/>
            <a:ext cx="7625442" cy="1393506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sp>
        <p:nvSpPr>
          <p:cNvPr id="26" name="타원 25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536121" y="4928823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307409" y="208256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250255" y="352220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9794218" y="21580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288359" y="1586717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217594" y="3884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9671754" y="3456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9824154" y="4980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67239" y="5108121"/>
            <a:ext cx="375761" cy="63953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454276" y="1823358"/>
            <a:ext cx="321332" cy="18505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565854" y="2106390"/>
            <a:ext cx="2332467" cy="17145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489857" y="3902534"/>
            <a:ext cx="3012622" cy="21226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481694" y="3589569"/>
            <a:ext cx="3012619" cy="16600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53" name="구부러진 연결선 52"/>
          <p:cNvCxnSpPr>
            <a:endCxn id="244740" idx="0"/>
          </p:cNvCxnSpPr>
          <p:nvPr/>
        </p:nvCxnSpPr>
        <p:spPr>
          <a:xfrm>
            <a:off x="767443" y="1918607"/>
            <a:ext cx="3453492" cy="2407044"/>
          </a:xfrm>
          <a:prstGeom prst="curvedConnector2">
            <a:avLst/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102505"/>
        </p:xfrm>
        <a:graphic>
          <a:graphicData uri="http://schemas.openxmlformats.org/drawingml/2006/table">
            <a:tbl>
              <a:tblPr/>
              <a:tblGrid>
                <a:gridCol w="7044191"/>
                <a:gridCol w="2171246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(1200,1300)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②계획일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1" dirty="0" smtClean="0">
                          <a:solidFill>
                            <a:srgbClr val="FF0000"/>
                          </a:solidFill>
                          <a:latin typeface="Arial" charset="0"/>
                          <a:ea typeface="맑은 고딕" pitchFamily="50" charset="-127"/>
                        </a:rPr>
                        <a:t>미래일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User exit(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부대품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:100)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④실행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(ENTER-ENTER)</a:t>
                      </a: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⑤실행결과</a:t>
                      </a: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향후 </a:t>
                      </a: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Background Job (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매일 </a:t>
                      </a: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1</a:t>
                      </a:r>
                      <a:r>
                        <a:rPr lang="ko-KR" altLang="en-US" sz="12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회 </a:t>
                      </a:r>
                      <a:r>
                        <a:rPr lang="en-US" altLang="ko-KR" sz="120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: 03:00)</a:t>
                      </a:r>
                      <a:r>
                        <a:rPr lang="ko-KR" altLang="en-US" sz="1200" baseline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 시스템에서 자동수행</a:t>
                      </a:r>
                      <a:r>
                        <a:rPr lang="en-US" altLang="ko-KR" sz="1200" baseline="0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담당이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단독 수행 필요 없음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긴급으로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수행시는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S/O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트랙킹후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단독으로 수행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2591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MD01 -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MPS, MRP -&gt; MRP -&gt; 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MD01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0466614" y="29204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458450" y="26128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409352" y="13341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461474" y="32233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458334" y="16389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507738" y="35822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420230" y="19465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442009" y="23024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9641818" y="20056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303374" y="4114800"/>
            <a:ext cx="33855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ko-KR" altLang="ko-KR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  <a:cs typeface="윤고딕130"/>
              </a:rPr>
              <a:t>①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  <a:cs typeface="윤고딕130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②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③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④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⑤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⑥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⑦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⑧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⑨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⑩</a:t>
            </a:r>
            <a:endParaRPr lang="ko-KR" altLang="en-US" dirty="0"/>
          </a:p>
        </p:txBody>
      </p:sp>
      <p:sp>
        <p:nvSpPr>
          <p:cNvPr id="20" name="타원 1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9519354" y="1932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9794218" y="21580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9671754" y="3456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9824154" y="4980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6" name="타원 7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5" name="타원 84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9125" y="1632178"/>
            <a:ext cx="5659211" cy="3854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" name="직사각형 108"/>
          <p:cNvSpPr/>
          <p:nvPr/>
        </p:nvSpPr>
        <p:spPr>
          <a:xfrm>
            <a:off x="2429543" y="4085237"/>
            <a:ext cx="936104" cy="1928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0" name="직사각형 109"/>
          <p:cNvSpPr/>
          <p:nvPr/>
        </p:nvSpPr>
        <p:spPr>
          <a:xfrm>
            <a:off x="2076686" y="5021036"/>
            <a:ext cx="356271" cy="171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1" name="직사각형 110"/>
          <p:cNvSpPr/>
          <p:nvPr/>
        </p:nvSpPr>
        <p:spPr>
          <a:xfrm>
            <a:off x="2450400" y="2604407"/>
            <a:ext cx="546061" cy="20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2" name="타원 111"/>
          <p:cNvSpPr/>
          <p:nvPr/>
        </p:nvSpPr>
        <p:spPr>
          <a:xfrm>
            <a:off x="2152537" y="258058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2160698" y="391409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419148" y="3020786"/>
            <a:ext cx="528160" cy="767443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5" name="타원 114"/>
          <p:cNvSpPr/>
          <p:nvPr/>
        </p:nvSpPr>
        <p:spPr>
          <a:xfrm>
            <a:off x="3265601" y="146153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6" name="타원 115"/>
          <p:cNvSpPr/>
          <p:nvPr/>
        </p:nvSpPr>
        <p:spPr>
          <a:xfrm>
            <a:off x="1888551" y="469787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744978" y="3020786"/>
            <a:ext cx="3761708" cy="8000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8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79685" y="2849335"/>
            <a:ext cx="3331709" cy="3057271"/>
          </a:xfrm>
          <a:prstGeom prst="rect">
            <a:avLst/>
          </a:prstGeom>
          <a:noFill/>
          <a:ln w="19050">
            <a:solidFill>
              <a:srgbClr val="0000FF"/>
            </a:solidFill>
            <a:prstDash val="sysDash"/>
            <a:miter lim="800000"/>
            <a:headEnd/>
            <a:tailEnd/>
          </a:ln>
        </p:spPr>
      </p:pic>
      <p:cxnSp>
        <p:nvCxnSpPr>
          <p:cNvPr id="119" name="구부러진 연결선 52"/>
          <p:cNvCxnSpPr>
            <a:stCxn id="120" idx="3"/>
            <a:endCxn id="118" idx="0"/>
          </p:cNvCxnSpPr>
          <p:nvPr/>
        </p:nvCxnSpPr>
        <p:spPr>
          <a:xfrm>
            <a:off x="5421086" y="1575706"/>
            <a:ext cx="2424454" cy="1273629"/>
          </a:xfrm>
          <a:prstGeom prst="curvedConnector2">
            <a:avLst/>
          </a:prstGeom>
          <a:ln w="19050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직사각형 119"/>
          <p:cNvSpPr/>
          <p:nvPr/>
        </p:nvSpPr>
        <p:spPr>
          <a:xfrm>
            <a:off x="3216728" y="1322613"/>
            <a:ext cx="2204358" cy="506186"/>
          </a:xfrm>
          <a:prstGeom prst="rect">
            <a:avLst/>
          </a:prstGeom>
          <a:noFill/>
          <a:ln w="9525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ENTER-ENTER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1" name="모서리가 둥근 사각형 설명선 120"/>
          <p:cNvSpPr/>
          <p:nvPr/>
        </p:nvSpPr>
        <p:spPr>
          <a:xfrm>
            <a:off x="3347357" y="2302329"/>
            <a:ext cx="3282043" cy="522514"/>
          </a:xfrm>
          <a:prstGeom prst="wedgeRoundRectCallout">
            <a:avLst>
              <a:gd name="adj1" fmla="val -72921"/>
              <a:gd name="adj2" fmla="val 215626"/>
              <a:gd name="adj3" fmla="val 16667"/>
            </a:avLst>
          </a:prstGeom>
          <a:noFill/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100" dirty="0" smtClean="0">
                <a:solidFill>
                  <a:schemeClr val="tx1"/>
                </a:solidFill>
              </a:rPr>
              <a:t>기존 계획 오더를 </a:t>
            </a:r>
            <a:r>
              <a:rPr lang="ko-KR" altLang="en-US" sz="1100" dirty="0" err="1" smtClean="0">
                <a:solidFill>
                  <a:schemeClr val="tx1"/>
                </a:solidFill>
              </a:rPr>
              <a:t>삭제후</a:t>
            </a:r>
            <a:r>
              <a:rPr lang="ko-KR" altLang="en-US" sz="1100" dirty="0" smtClean="0">
                <a:solidFill>
                  <a:schemeClr val="tx1"/>
                </a:solidFill>
              </a:rPr>
              <a:t> 신규 생성의 경우 </a:t>
            </a:r>
            <a:r>
              <a:rPr lang="en-US" altLang="ko-KR" sz="1100" dirty="0" smtClean="0">
                <a:solidFill>
                  <a:schemeClr val="tx1"/>
                </a:solidFill>
              </a:rPr>
              <a:t>: 3</a:t>
            </a:r>
            <a:r>
              <a:rPr lang="ko-KR" altLang="en-US" sz="11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3" name="모서리가 둥근 사각형 설명선 82"/>
          <p:cNvSpPr/>
          <p:nvPr/>
        </p:nvSpPr>
        <p:spPr>
          <a:xfrm>
            <a:off x="3434443" y="4234543"/>
            <a:ext cx="2460172" cy="522514"/>
          </a:xfrm>
          <a:prstGeom prst="wedgeRoundRectCallout">
            <a:avLst>
              <a:gd name="adj1" fmla="val -93741"/>
              <a:gd name="adj2" fmla="val 123438"/>
              <a:gd name="adj3" fmla="val 16667"/>
            </a:avLst>
          </a:prstGeom>
          <a:solidFill>
            <a:srgbClr val="FFC000"/>
          </a:solidFill>
          <a:ln w="19050">
            <a:solidFill>
              <a:srgbClr val="0000FF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100" dirty="0" smtClean="0">
                <a:solidFill>
                  <a:schemeClr val="tx1"/>
                </a:solidFill>
              </a:rPr>
              <a:t>반드시 </a:t>
            </a:r>
            <a:r>
              <a:rPr lang="en-US" altLang="ko-KR" sz="1100" dirty="0" smtClean="0">
                <a:solidFill>
                  <a:schemeClr val="tx1"/>
                </a:solidFill>
              </a:rPr>
              <a:t>100</a:t>
            </a:r>
            <a:r>
              <a:rPr lang="ko-KR" altLang="en-US" sz="1100" dirty="0" smtClean="0">
                <a:solidFill>
                  <a:schemeClr val="tx1"/>
                </a:solidFill>
              </a:rPr>
              <a:t>을 지정후 수행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044191"/>
                <a:gridCol w="2171246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 전환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 전환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(1200,1300)</a:t>
                      </a: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MRP</a:t>
                      </a:r>
                      <a:r>
                        <a:rPr kumimoji="1" lang="en-US" altLang="ko-KR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관리자</a:t>
                      </a:r>
                      <a:r>
                        <a:rPr kumimoji="1" lang="en-US" altLang="ko-KR" sz="110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(M20)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오더유형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부대품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:ZP07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          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임가공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:ZP06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④실행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2591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일괄전환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CO41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0466614" y="29204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458450" y="26128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409352" y="13341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461474" y="32233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458334" y="16389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507738" y="35822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420230" y="19465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442009" y="23024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9641818" y="20056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303374" y="4114800"/>
            <a:ext cx="33855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ko-KR" altLang="ko-KR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  <a:cs typeface="윤고딕130"/>
              </a:rPr>
              <a:t>①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  <a:cs typeface="윤고딕130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②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③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④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⑤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⑥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⑦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⑧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⑨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⑩</a:t>
            </a:r>
            <a:endParaRPr lang="ko-KR" altLang="en-US" dirty="0"/>
          </a:p>
        </p:txBody>
      </p:sp>
      <p:sp>
        <p:nvSpPr>
          <p:cNvPr id="20" name="타원 1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9519354" y="1932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9794218" y="21580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9671754" y="3456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9824154" y="4980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6" name="타원 7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5" name="타원 84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743" y="1606325"/>
            <a:ext cx="5189764" cy="4018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" name="직사각형 91"/>
          <p:cNvSpPr/>
          <p:nvPr/>
        </p:nvSpPr>
        <p:spPr>
          <a:xfrm>
            <a:off x="9976554" y="6504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3" name="직사각형 92"/>
          <p:cNvSpPr/>
          <p:nvPr/>
        </p:nvSpPr>
        <p:spPr>
          <a:xfrm>
            <a:off x="1980997" y="5089071"/>
            <a:ext cx="1496989" cy="30752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4" name="직사각형 93"/>
          <p:cNvSpPr/>
          <p:nvPr/>
        </p:nvSpPr>
        <p:spPr>
          <a:xfrm>
            <a:off x="549526" y="2408464"/>
            <a:ext cx="332218" cy="14695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5" name="직사각형 94"/>
          <p:cNvSpPr/>
          <p:nvPr/>
        </p:nvSpPr>
        <p:spPr>
          <a:xfrm>
            <a:off x="1902075" y="2977243"/>
            <a:ext cx="506389" cy="1905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6" name="직사각형 95"/>
          <p:cNvSpPr/>
          <p:nvPr/>
        </p:nvSpPr>
        <p:spPr>
          <a:xfrm>
            <a:off x="1899355" y="2664278"/>
            <a:ext cx="500946" cy="20138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7" name="타원 96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8" name="타원 97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9" name="타원 98"/>
          <p:cNvSpPr/>
          <p:nvPr/>
        </p:nvSpPr>
        <p:spPr>
          <a:xfrm>
            <a:off x="1646352" y="249894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0" name="타원 99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1" name="타원 100"/>
          <p:cNvSpPr/>
          <p:nvPr/>
        </p:nvSpPr>
        <p:spPr>
          <a:xfrm>
            <a:off x="1630020" y="284457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2" name="타원 101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3" name="타원 102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4" name="타원 103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5" name="타원 104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6" name="타원 105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7" name="타원 10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8" name="타원 10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9" name="타원 10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0" name="타원 10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1" name="타원 11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2" name="타원 111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4" name="타원 113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5" name="타원 114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6" name="타원 115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7" name="타원 116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8" name="타원 117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9" name="타원 118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0" name="타원 119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1" name="타원 12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2" name="타원 121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3" name="타원 122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4" name="타원 123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5" name="타원 124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6" name="타원 12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7" name="타원 126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8" name="타원 12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9" name="타원 128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0" name="타원 129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1" name="타원 130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2" name="타원 13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3" name="타원 13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4" name="타원 13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5" name="타원 134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6" name="타원 135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7" name="타원 136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8" name="타원 13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9" name="타원 138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0" name="타원 139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1" name="타원 140"/>
          <p:cNvSpPr/>
          <p:nvPr/>
        </p:nvSpPr>
        <p:spPr>
          <a:xfrm>
            <a:off x="348230" y="218543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2" name="타원 141"/>
          <p:cNvSpPr/>
          <p:nvPr/>
        </p:nvSpPr>
        <p:spPr>
          <a:xfrm>
            <a:off x="1747036" y="490742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044191"/>
                <a:gridCol w="2171246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 오더로 전환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W/O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라인을 선택한다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②전환버튼 클릭</a:t>
                      </a:r>
                      <a:r>
                        <a:rPr kumimoji="1" lang="en-US" altLang="ko-KR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계획오더를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1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100" b="0" baseline="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생산오더로</a:t>
                      </a:r>
                      <a:r>
                        <a:rPr kumimoji="1" lang="ko-KR" altLang="en-US" sz="11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전환 프로세스</a:t>
                      </a:r>
                      <a:r>
                        <a:rPr kumimoji="1" lang="en-US" altLang="ko-KR" sz="11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전환시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“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오더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”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란에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생산오더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NO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가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신규 생성됨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algn="l"/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2591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일괄전환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CO41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0466614" y="29204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458450" y="26128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409352" y="13341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461474" y="32233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458334" y="16389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507738" y="35822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420230" y="19465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442009" y="23024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515396" y="968829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303374" y="4114800"/>
            <a:ext cx="33855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ko-KR" altLang="ko-KR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  <a:cs typeface="윤고딕130"/>
              </a:rPr>
              <a:t>①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  <a:cs typeface="윤고딕130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②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③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④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⑤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⑥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⑦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⑧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⑨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⑩</a:t>
            </a:r>
            <a:endParaRPr lang="ko-KR" altLang="en-US" dirty="0"/>
          </a:p>
        </p:txBody>
      </p:sp>
      <p:sp>
        <p:nvSpPr>
          <p:cNvPr id="20" name="타원 1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9519354" y="1932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9794218" y="21580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9671754" y="3456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9824154" y="4980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6" name="타원 7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5" name="타원 84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2" name="직사각형 91"/>
          <p:cNvSpPr/>
          <p:nvPr/>
        </p:nvSpPr>
        <p:spPr>
          <a:xfrm>
            <a:off x="9976554" y="6504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7" name="타원 96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8" name="타원 97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0" name="타원 99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2" name="타원 101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3" name="타원 102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4" name="타원 103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5" name="타원 104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6" name="타원 105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7" name="타원 10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8" name="타원 10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9" name="타원 10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0" name="타원 10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1" name="타원 11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2" name="타원 111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4" name="타원 113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5" name="타원 114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6" name="타원 115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7" name="타원 116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8" name="타원 117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9" name="타원 118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0" name="타원 119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1" name="타원 12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2" name="타원 121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3" name="타원 122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4" name="타원 123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5" name="타원 124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6" name="타원 12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7" name="타원 126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8" name="타원 12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9" name="타원 128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0" name="타원 129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1" name="타원 130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2" name="타원 13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3" name="타원 13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4" name="타원 13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5" name="타원 134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6" name="타원 135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7" name="타원 136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8" name="타원 13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9" name="타원 138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0" name="타원 139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43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32707" y="1612319"/>
            <a:ext cx="6768193" cy="3996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6" name="직사각형 145"/>
          <p:cNvSpPr/>
          <p:nvPr/>
        </p:nvSpPr>
        <p:spPr>
          <a:xfrm>
            <a:off x="489858" y="2612571"/>
            <a:ext cx="5959928" cy="2204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7" name="직사각형 146"/>
          <p:cNvSpPr/>
          <p:nvPr/>
        </p:nvSpPr>
        <p:spPr>
          <a:xfrm>
            <a:off x="437889" y="5354605"/>
            <a:ext cx="745933" cy="2397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2" name="타원 151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3" name="타원 152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4" name="타원 153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5" name="타원 154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6" name="타원 155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7" name="타원 156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8" name="타원 157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9" name="타원 158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0" name="타원 15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1" name="타원 16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2" name="타원 161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3" name="타원 162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4" name="타원 163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5" name="타원 164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6" name="타원 165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7" name="타원 166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8" name="타원 167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9" name="타원 168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0" name="타원 169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1" name="타원 170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2" name="타원 17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3" name="타원 17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4" name="타원 17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5" name="타원 174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6" name="타원 175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7" name="타원 176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8" name="타원 177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9" name="타원 17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0" name="타원 17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1" name="타원 18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2" name="타원 181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3" name="타원 182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4" name="타원 183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5" name="타원 184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6" name="타원 185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7" name="타원 186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8" name="타원 187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9" name="타원 188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0" name="타원 189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1" name="타원 19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2" name="타원 191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3" name="타원 192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4" name="타원 193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5" name="타원 19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6" name="타원 195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7" name="타원 196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8" name="타원 197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9" name="타원 198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0" name="타원 19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1" name="타원 20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2" name="타원 20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3" name="타원 20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4" name="타원 20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5" name="타원 204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6" name="타원 205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7" name="타원 206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8" name="타원 20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9" name="타원 208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0" name="타원 209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1" name="타원 210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2" name="타원 21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3" name="타원 21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4" name="타원 213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5" name="타원 214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6" name="타원 215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7" name="타원 216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8" name="타원 217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9" name="타원 218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0" name="타원 219"/>
          <p:cNvSpPr/>
          <p:nvPr/>
        </p:nvSpPr>
        <p:spPr>
          <a:xfrm>
            <a:off x="10915650" y="30700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1" name="타원 220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2" name="타원 221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3" name="타원 222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4" name="타원 223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5" name="타원 22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6" name="타원 225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7" name="타원 226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8" name="타원 227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9" name="타원 228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0" name="타원 229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1" name="타원 230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2" name="타원 231"/>
          <p:cNvSpPr/>
          <p:nvPr/>
        </p:nvSpPr>
        <p:spPr>
          <a:xfrm>
            <a:off x="11076214" y="35300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3" name="타원 232"/>
          <p:cNvSpPr/>
          <p:nvPr/>
        </p:nvSpPr>
        <p:spPr>
          <a:xfrm>
            <a:off x="11071074" y="38329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4" name="타원 233"/>
          <p:cNvSpPr/>
          <p:nvPr/>
        </p:nvSpPr>
        <p:spPr>
          <a:xfrm>
            <a:off x="11117338" y="41918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5" name="타원 23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8" name="타원 237"/>
          <p:cNvSpPr/>
          <p:nvPr/>
        </p:nvSpPr>
        <p:spPr>
          <a:xfrm>
            <a:off x="10561752" y="14865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9" name="타원 238"/>
          <p:cNvSpPr/>
          <p:nvPr/>
        </p:nvSpPr>
        <p:spPr>
          <a:xfrm>
            <a:off x="10610734" y="17913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0" name="타원 239"/>
          <p:cNvSpPr/>
          <p:nvPr/>
        </p:nvSpPr>
        <p:spPr>
          <a:xfrm>
            <a:off x="272031" y="2447238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1" name="타원 240"/>
          <p:cNvSpPr/>
          <p:nvPr/>
        </p:nvSpPr>
        <p:spPr>
          <a:xfrm>
            <a:off x="500627" y="5103359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6" name="직사각형 235"/>
          <p:cNvSpPr/>
          <p:nvPr/>
        </p:nvSpPr>
        <p:spPr>
          <a:xfrm>
            <a:off x="5058933" y="2343151"/>
            <a:ext cx="247854" cy="669470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7" name="타원 236"/>
          <p:cNvSpPr/>
          <p:nvPr/>
        </p:nvSpPr>
        <p:spPr>
          <a:xfrm>
            <a:off x="5053577" y="203903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044191"/>
                <a:gridCol w="2171246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생산오더를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W/O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라인을 선택한다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②전환버튼 클릭</a:t>
                      </a:r>
                      <a:r>
                        <a:rPr kumimoji="1" lang="en-US" altLang="ko-KR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계획오더를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1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100" b="0" baseline="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생산오더로</a:t>
                      </a:r>
                      <a:r>
                        <a:rPr kumimoji="1" lang="ko-KR" altLang="en-US" sz="11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전환 프로세스</a:t>
                      </a:r>
                      <a:r>
                        <a:rPr kumimoji="1" lang="en-US" altLang="ko-KR" sz="11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전환시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“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오더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”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란에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생산오더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NO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가 생성됨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algn="l"/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2591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처리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COHV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0466614" y="29204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458450" y="26128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409352" y="13341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461474" y="32233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458334" y="16389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507738" y="35822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420230" y="19465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442009" y="23024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515396" y="968829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303374" y="4114800"/>
            <a:ext cx="33855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ko-KR" altLang="ko-KR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  <a:cs typeface="윤고딕130"/>
              </a:rPr>
              <a:t>①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  <a:cs typeface="윤고딕130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②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③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④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⑤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⑥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⑦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⑧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⑨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⑩</a:t>
            </a:r>
            <a:endParaRPr lang="ko-KR" altLang="en-US" dirty="0"/>
          </a:p>
        </p:txBody>
      </p:sp>
      <p:sp>
        <p:nvSpPr>
          <p:cNvPr id="20" name="타원 1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9519354" y="1932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9794218" y="21580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9671754" y="3456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9824154" y="4980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6" name="타원 7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5" name="타원 84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2" name="직사각형 91"/>
          <p:cNvSpPr/>
          <p:nvPr/>
        </p:nvSpPr>
        <p:spPr>
          <a:xfrm>
            <a:off x="9976554" y="6504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7" name="타원 96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8" name="타원 97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0" name="타원 99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2" name="타원 101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3" name="타원 102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4" name="타원 103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5" name="타원 104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6" name="타원 105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7" name="타원 10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8" name="타원 10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9" name="타원 10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0" name="타원 10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1" name="타원 11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2" name="타원 111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4" name="타원 113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5" name="타원 114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6" name="타원 115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7" name="타원 116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8" name="타원 117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9" name="타원 118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0" name="타원 119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1" name="타원 12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2" name="타원 121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3" name="타원 122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4" name="타원 123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5" name="타원 124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6" name="타원 12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7" name="타원 126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8" name="타원 12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9" name="타원 128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0" name="타원 129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1" name="타원 130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2" name="타원 13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3" name="타원 13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4" name="타원 13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5" name="타원 134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6" name="타원 135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7" name="타원 136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8" name="타원 13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9" name="타원 138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0" name="타원 139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2" name="타원 151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3" name="타원 152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4" name="타원 153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5" name="타원 154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6" name="타원 155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7" name="타원 156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8" name="타원 157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9" name="타원 158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0" name="타원 15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1" name="타원 16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2" name="타원 161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3" name="타원 162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4" name="타원 163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5" name="타원 164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6" name="타원 165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7" name="타원 166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8" name="타원 167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9" name="타원 168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0" name="타원 169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1" name="타원 170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2" name="타원 17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3" name="타원 17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4" name="타원 17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5" name="타원 174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6" name="타원 175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7" name="타원 176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8" name="타원 177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9" name="타원 17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0" name="타원 17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1" name="타원 18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2" name="타원 181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3" name="타원 182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4" name="타원 183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5" name="타원 184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6" name="타원 185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7" name="타원 186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8" name="타원 187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9" name="타원 188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0" name="타원 189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1" name="타원 19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2" name="타원 191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3" name="타원 192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4" name="타원 193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5" name="타원 19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6" name="타원 195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7" name="타원 196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8" name="타원 197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9" name="타원 198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0" name="타원 19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1" name="타원 20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2" name="타원 20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3" name="타원 20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4" name="타원 20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5" name="타원 204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6" name="타원 205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7" name="타원 206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8" name="타원 20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9" name="타원 208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0" name="타원 209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1" name="타원 210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2" name="타원 21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3" name="타원 21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4" name="타원 213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5" name="타원 214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6" name="타원 215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7" name="타원 216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8" name="타원 217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9" name="타원 218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0" name="타원 219"/>
          <p:cNvSpPr/>
          <p:nvPr/>
        </p:nvSpPr>
        <p:spPr>
          <a:xfrm>
            <a:off x="10915650" y="30700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1" name="타원 220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2" name="타원 221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3" name="타원 222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4" name="타원 223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5" name="타원 22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6" name="타원 225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7" name="타원 226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8" name="타원 227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9" name="타원 228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0" name="타원 229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1" name="타원 230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2" name="타원 231"/>
          <p:cNvSpPr/>
          <p:nvPr/>
        </p:nvSpPr>
        <p:spPr>
          <a:xfrm>
            <a:off x="11076214" y="35300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3" name="타원 232"/>
          <p:cNvSpPr/>
          <p:nvPr/>
        </p:nvSpPr>
        <p:spPr>
          <a:xfrm>
            <a:off x="11071074" y="38329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4" name="타원 233"/>
          <p:cNvSpPr/>
          <p:nvPr/>
        </p:nvSpPr>
        <p:spPr>
          <a:xfrm>
            <a:off x="11117338" y="41918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5" name="타원 23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8" name="타원 237"/>
          <p:cNvSpPr/>
          <p:nvPr/>
        </p:nvSpPr>
        <p:spPr>
          <a:xfrm>
            <a:off x="10561752" y="14865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9" name="타원 238"/>
          <p:cNvSpPr/>
          <p:nvPr/>
        </p:nvSpPr>
        <p:spPr>
          <a:xfrm>
            <a:off x="10610734" y="17913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2" name="직사각형 241"/>
          <p:cNvSpPr/>
          <p:nvPr/>
        </p:nvSpPr>
        <p:spPr>
          <a:xfrm>
            <a:off x="10128954" y="8028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3" name="직사각형 242"/>
          <p:cNvSpPr/>
          <p:nvPr/>
        </p:nvSpPr>
        <p:spPr>
          <a:xfrm>
            <a:off x="10281354" y="9552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946" y="1567542"/>
            <a:ext cx="3597047" cy="3069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186" y="4626586"/>
            <a:ext cx="3526971" cy="1047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078309"/>
        </p:xfrm>
        <a:graphic>
          <a:graphicData uri="http://schemas.openxmlformats.org/drawingml/2006/table">
            <a:tbl>
              <a:tblPr/>
              <a:tblGrid>
                <a:gridCol w="7044191"/>
                <a:gridCol w="2171246"/>
              </a:tblGrid>
              <a:tr h="446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생산오더를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W/O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라인을 선택한다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②전환버튼 클릭</a:t>
                      </a:r>
                      <a:r>
                        <a:rPr kumimoji="1" lang="en-US" altLang="ko-KR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100" b="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계획오더를</a:t>
                      </a:r>
                      <a:endParaRPr kumimoji="1" lang="en-US" altLang="ko-KR" sz="1100" b="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1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100" b="0" baseline="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생산오더로</a:t>
                      </a:r>
                      <a:r>
                        <a:rPr kumimoji="1" lang="ko-KR" altLang="en-US" sz="11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전환 프로세스</a:t>
                      </a:r>
                      <a:r>
                        <a:rPr kumimoji="1" lang="en-US" altLang="ko-KR" sz="1100" b="0" baseline="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전환시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“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오더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”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란에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생산오더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  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NO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가 생성됨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algn="l"/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2591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COHV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0466614" y="29204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458450" y="26128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409352" y="13341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461474" y="32233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458334" y="16389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507738" y="35822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420230" y="19465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442009" y="23024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515396" y="968829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303374" y="4114800"/>
            <a:ext cx="33855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ko-KR" altLang="ko-KR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  <a:cs typeface="윤고딕130"/>
              </a:rPr>
              <a:t>①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  <a:cs typeface="윤고딕130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②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③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④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⑤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⑥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⑦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⑧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⑨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⑩</a:t>
            </a:r>
            <a:endParaRPr lang="ko-KR" altLang="en-US" dirty="0"/>
          </a:p>
        </p:txBody>
      </p:sp>
      <p:sp>
        <p:nvSpPr>
          <p:cNvPr id="20" name="타원 1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9519354" y="1932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9794218" y="21580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9671754" y="3456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9824154" y="4980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6" name="타원 7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5" name="타원 84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2" name="직사각형 91"/>
          <p:cNvSpPr/>
          <p:nvPr/>
        </p:nvSpPr>
        <p:spPr>
          <a:xfrm>
            <a:off x="9976554" y="6504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7" name="타원 96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8" name="타원 97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0" name="타원 99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2" name="타원 101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3" name="타원 102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4" name="타원 103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5" name="타원 104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6" name="타원 105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7" name="타원 10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8" name="타원 10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9" name="타원 10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0" name="타원 10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1" name="타원 11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2" name="타원 111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4" name="타원 113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5" name="타원 114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6" name="타원 115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7" name="타원 116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8" name="타원 117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9" name="타원 118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0" name="타원 119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1" name="타원 12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2" name="타원 121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3" name="타원 122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4" name="타원 123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5" name="타원 124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6" name="타원 12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7" name="타원 126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8" name="타원 12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9" name="타원 128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0" name="타원 129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1" name="타원 130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2" name="타원 13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3" name="타원 13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4" name="타원 13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5" name="타원 134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6" name="타원 135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7" name="타원 136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8" name="타원 13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9" name="타원 138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0" name="타원 139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2" name="타원 151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3" name="타원 152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4" name="타원 153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5" name="타원 154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6" name="타원 155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7" name="타원 156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8" name="타원 157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9" name="타원 158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0" name="타원 15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1" name="타원 16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2" name="타원 161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3" name="타원 162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4" name="타원 163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5" name="타원 164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6" name="타원 165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7" name="타원 166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8" name="타원 167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9" name="타원 168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0" name="타원 169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1" name="타원 170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2" name="타원 17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3" name="타원 17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4" name="타원 17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5" name="타원 174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6" name="타원 175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7" name="타원 176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8" name="타원 177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9" name="타원 17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0" name="타원 17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1" name="타원 18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2" name="타원 181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3" name="타원 182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4" name="타원 183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5" name="타원 184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6" name="타원 185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7" name="타원 186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8" name="타원 187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9" name="타원 188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0" name="타원 189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1" name="타원 19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2" name="타원 191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3" name="타원 192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4" name="타원 193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5" name="타원 19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6" name="타원 195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7" name="타원 196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8" name="타원 197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9" name="타원 198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0" name="타원 19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1" name="타원 20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2" name="타원 20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3" name="타원 20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4" name="타원 20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5" name="타원 204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6" name="타원 205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7" name="타원 206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8" name="타원 20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9" name="타원 208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0" name="타원 209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1" name="타원 210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2" name="타원 21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3" name="타원 21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4" name="타원 213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5" name="타원 214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6" name="타원 215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7" name="타원 216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8" name="타원 217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9" name="타원 218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0" name="타원 219"/>
          <p:cNvSpPr/>
          <p:nvPr/>
        </p:nvSpPr>
        <p:spPr>
          <a:xfrm>
            <a:off x="10915650" y="30700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1" name="타원 220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2" name="타원 221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3" name="타원 222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4" name="타원 223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5" name="타원 22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6" name="타원 225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7" name="타원 226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8" name="타원 227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9" name="타원 228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0" name="타원 229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1" name="타원 230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2" name="타원 231"/>
          <p:cNvSpPr/>
          <p:nvPr/>
        </p:nvSpPr>
        <p:spPr>
          <a:xfrm>
            <a:off x="11076214" y="35300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3" name="타원 232"/>
          <p:cNvSpPr/>
          <p:nvPr/>
        </p:nvSpPr>
        <p:spPr>
          <a:xfrm>
            <a:off x="11071074" y="38329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4" name="타원 233"/>
          <p:cNvSpPr/>
          <p:nvPr/>
        </p:nvSpPr>
        <p:spPr>
          <a:xfrm>
            <a:off x="11117338" y="41918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5" name="타원 23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8" name="타원 237"/>
          <p:cNvSpPr/>
          <p:nvPr/>
        </p:nvSpPr>
        <p:spPr>
          <a:xfrm>
            <a:off x="10561752" y="14865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9" name="타원 238"/>
          <p:cNvSpPr/>
          <p:nvPr/>
        </p:nvSpPr>
        <p:spPr>
          <a:xfrm>
            <a:off x="10610734" y="17913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495" y="1586953"/>
            <a:ext cx="6615447" cy="2887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38427584"/>
              </p:ext>
            </p:extLst>
          </p:nvPr>
        </p:nvGraphicFramePr>
        <p:xfrm>
          <a:off x="344488" y="1281670"/>
          <a:ext cx="9215437" cy="5078310"/>
        </p:xfrm>
        <a:graphic>
          <a:graphicData uri="http://schemas.openxmlformats.org/drawingml/2006/table">
            <a:tbl>
              <a:tblPr/>
              <a:tblGrid>
                <a:gridCol w="7044191"/>
                <a:gridCol w="2171246"/>
              </a:tblGrid>
              <a:tr h="223121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 오더로 전환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오더로 전환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(CO41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MD04)</a:t>
                      </a:r>
                      <a:endParaRPr lang="ko-KR" altLang="en-US" sz="1100" b="1" dirty="0" smtClean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1" lang="en-US" altLang="ko-KR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S/O</a:t>
                      </a:r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에 켜셔를 놓고 </a:t>
                      </a:r>
                      <a:r>
                        <a:rPr kumimoji="1" lang="ko-KR" altLang="en-US" sz="1100" dirty="0" err="1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  <a:cs typeface="윤고딕130"/>
                        </a:rPr>
                        <a:t>떠블클릭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  <a:cs typeface="윤고딕130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②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③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④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⑤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  <a:p>
                      <a:r>
                        <a:rPr kumimoji="1" lang="ko-KR" altLang="en-US" sz="1100" dirty="0" smtClean="0">
                          <a:solidFill>
                            <a:schemeClr val="tx1"/>
                          </a:solidFill>
                          <a:latin typeface="Arial" charset="0"/>
                          <a:ea typeface="맑은 고딕" pitchFamily="50" charset="-127"/>
                        </a:rPr>
                        <a:t>⑥</a:t>
                      </a:r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312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PldOrd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계획오더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ProdOrd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프로덕오더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CustST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고객재고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CusOrd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(S/O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오더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endParaRPr kumimoji="1" lang="en-US" altLang="ko-KR" sz="1100" dirty="0" smtClean="0">
                        <a:solidFill>
                          <a:schemeClr val="tx1"/>
                        </a:solidFill>
                        <a:latin typeface="Arial" charset="0"/>
                        <a:ea typeface="맑은 고딕" pitchFamily="50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88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84078706"/>
              </p:ext>
            </p:extLst>
          </p:nvPr>
        </p:nvGraphicFramePr>
        <p:xfrm>
          <a:off x="344488" y="493713"/>
          <a:ext cx="9217025" cy="72591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2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CO41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타원 4"/>
          <p:cNvSpPr/>
          <p:nvPr/>
        </p:nvSpPr>
        <p:spPr>
          <a:xfrm>
            <a:off x="10466614" y="29204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10458450" y="26128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10409352" y="13341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10461474" y="32233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10458334" y="16389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0507738" y="35822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420230" y="19465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442009" y="23024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9641818" y="20056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303374" y="4114800"/>
            <a:ext cx="33855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ko-KR" altLang="ko-KR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  <a:cs typeface="윤고딕130"/>
              </a:rPr>
              <a:t>①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  <a:cs typeface="윤고딕130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②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③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④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⑤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⑥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⑦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⑧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⑨</a:t>
            </a:r>
            <a:endParaRPr kumimoji="1" lang="en-US" altLang="ko-KR" dirty="0" smtClean="0">
              <a:solidFill>
                <a:schemeClr val="tx1"/>
              </a:solidFill>
              <a:latin typeface="Arial" charset="0"/>
              <a:ea typeface="맑은 고딕" pitchFamily="50" charset="-127"/>
            </a:endParaRPr>
          </a:p>
          <a:p>
            <a:r>
              <a:rPr kumimoji="1" lang="ko-KR" altLang="en-US" dirty="0" smtClean="0">
                <a:solidFill>
                  <a:schemeClr val="tx1"/>
                </a:solidFill>
                <a:latin typeface="Arial" charset="0"/>
                <a:ea typeface="맑은 고딕" pitchFamily="50" charset="-127"/>
              </a:rPr>
              <a:t>⑩</a:t>
            </a:r>
            <a:endParaRPr lang="ko-KR" altLang="en-US" dirty="0"/>
          </a:p>
        </p:txBody>
      </p:sp>
      <p:sp>
        <p:nvSpPr>
          <p:cNvPr id="20" name="타원 1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9519354" y="1932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9794218" y="21580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9671754" y="3456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9824154" y="4980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3" name="타원 62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7" name="타원 66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8" name="타원 67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0" name="타원 6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1" name="타원 7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2" name="타원 71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4" name="타원 73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5" name="타원 74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6" name="타원 7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7" name="타원 76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8" name="타원 77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9" name="타원 78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4" name="타원 8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5" name="타원 84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2" name="직사각형 91"/>
          <p:cNvSpPr/>
          <p:nvPr/>
        </p:nvSpPr>
        <p:spPr>
          <a:xfrm>
            <a:off x="9976554" y="650422"/>
            <a:ext cx="773291" cy="17410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7" name="타원 96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8" name="타원 97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0" name="타원 99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2" name="타원 101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3" name="타원 102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4" name="타원 103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5" name="타원 104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6" name="타원 105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7" name="타원 106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8" name="타원 107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9" name="타원 10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0" name="타원 10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1" name="타원 110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2" name="타원 111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4" name="타원 113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5" name="타원 114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6" name="타원 115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7" name="타원 116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8" name="타원 117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9" name="타원 118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0" name="타원 119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1" name="타원 12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2" name="타원 121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3" name="타원 122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4" name="타원 123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5" name="타원 124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6" name="타원 125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7" name="타원 126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8" name="타원 12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9" name="타원 128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0" name="타원 129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1" name="타원 130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2" name="타원 13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3" name="타원 13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4" name="타원 13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5" name="타원 134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6" name="타원 135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7" name="타원 136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8" name="타원 13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9" name="타원 138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0" name="타원 139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2" name="타원 151"/>
          <p:cNvSpPr/>
          <p:nvPr/>
        </p:nvSpPr>
        <p:spPr>
          <a:xfrm>
            <a:off x="10619014" y="30728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3" name="타원 152"/>
          <p:cNvSpPr/>
          <p:nvPr/>
        </p:nvSpPr>
        <p:spPr>
          <a:xfrm>
            <a:off x="10610850" y="27652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4" name="타원 153"/>
          <p:cNvSpPr/>
          <p:nvPr/>
        </p:nvSpPr>
        <p:spPr>
          <a:xfrm>
            <a:off x="10613874" y="33757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5" name="타원 154"/>
          <p:cNvSpPr/>
          <p:nvPr/>
        </p:nvSpPr>
        <p:spPr>
          <a:xfrm>
            <a:off x="10660138" y="37346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6" name="타원 155"/>
          <p:cNvSpPr/>
          <p:nvPr/>
        </p:nvSpPr>
        <p:spPr>
          <a:xfrm>
            <a:off x="10572630" y="20989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7" name="타원 156"/>
          <p:cNvSpPr/>
          <p:nvPr/>
        </p:nvSpPr>
        <p:spPr>
          <a:xfrm>
            <a:off x="10594409" y="24548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8" name="타원 157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9" name="타원 158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0" name="타원 15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1" name="타원 16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2" name="타원 161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3" name="타원 162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4" name="타원 163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5" name="타원 164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6" name="타원 165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7" name="타원 166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8" name="타원 167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9" name="타원 168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0" name="타원 169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1" name="타원 170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2" name="타원 17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3" name="타원 17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4" name="타원 17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5" name="타원 174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6" name="타원 175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7" name="타원 176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8" name="타원 177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9" name="타원 178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0" name="타원 179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1" name="타원 18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2" name="타원 181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3" name="타원 182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4" name="타원 183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5" name="타원 184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6" name="타원 185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7" name="타원 186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8" name="타원 187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9" name="타원 188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0" name="타원 189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1" name="타원 190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2" name="타원 191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3" name="타원 192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4" name="타원 193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5" name="타원 19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6" name="타원 195"/>
          <p:cNvSpPr/>
          <p:nvPr/>
        </p:nvSpPr>
        <p:spPr>
          <a:xfrm>
            <a:off x="10771414" y="32252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7" name="타원 196"/>
          <p:cNvSpPr/>
          <p:nvPr/>
        </p:nvSpPr>
        <p:spPr>
          <a:xfrm>
            <a:off x="10763250" y="29176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8" name="타원 197"/>
          <p:cNvSpPr/>
          <p:nvPr/>
        </p:nvSpPr>
        <p:spPr>
          <a:xfrm>
            <a:off x="10766274" y="35281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9" name="타원 198"/>
          <p:cNvSpPr/>
          <p:nvPr/>
        </p:nvSpPr>
        <p:spPr>
          <a:xfrm>
            <a:off x="10812538" y="38870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0" name="타원 199"/>
          <p:cNvSpPr/>
          <p:nvPr/>
        </p:nvSpPr>
        <p:spPr>
          <a:xfrm>
            <a:off x="10725030" y="22513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1" name="타원 200"/>
          <p:cNvSpPr/>
          <p:nvPr/>
        </p:nvSpPr>
        <p:spPr>
          <a:xfrm>
            <a:off x="10746809" y="26072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2" name="타원 20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3" name="타원 20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4" name="타원 203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5" name="타원 204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6" name="타원 205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7" name="타원 206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8" name="타원 207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9" name="타원 208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0" name="타원 209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1" name="타원 210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2" name="타원 211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3" name="타원 212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4" name="타원 213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5" name="타원 214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6" name="타원 215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7" name="타원 216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8" name="타원 217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9" name="타원 218"/>
          <p:cNvSpPr/>
          <p:nvPr/>
        </p:nvSpPr>
        <p:spPr>
          <a:xfrm>
            <a:off x="10923814" y="33776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0" name="타원 219"/>
          <p:cNvSpPr/>
          <p:nvPr/>
        </p:nvSpPr>
        <p:spPr>
          <a:xfrm>
            <a:off x="10915650" y="3070087"/>
            <a:ext cx="212149" cy="203791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5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1" name="타원 220"/>
          <p:cNvSpPr/>
          <p:nvPr/>
        </p:nvSpPr>
        <p:spPr>
          <a:xfrm>
            <a:off x="10918674" y="36805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2" name="타원 221"/>
          <p:cNvSpPr/>
          <p:nvPr/>
        </p:nvSpPr>
        <p:spPr>
          <a:xfrm>
            <a:off x="10964938" y="40394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3" name="타원 222"/>
          <p:cNvSpPr/>
          <p:nvPr/>
        </p:nvSpPr>
        <p:spPr>
          <a:xfrm>
            <a:off x="10877430" y="24037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4" name="타원 223"/>
          <p:cNvSpPr/>
          <p:nvPr/>
        </p:nvSpPr>
        <p:spPr>
          <a:xfrm>
            <a:off x="10899209" y="27596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5" name="타원 22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6" name="타원 225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7" name="타원 226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8" name="타원 227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9" name="타원 228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0" name="타원 229"/>
          <p:cNvSpPr/>
          <p:nvPr/>
        </p:nvSpPr>
        <p:spPr>
          <a:xfrm>
            <a:off x="11051609" y="291205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1" name="타원 230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2" name="타원 231"/>
          <p:cNvSpPr/>
          <p:nvPr/>
        </p:nvSpPr>
        <p:spPr>
          <a:xfrm>
            <a:off x="11076214" y="3530009"/>
            <a:ext cx="236765" cy="239170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3" name="타원 232"/>
          <p:cNvSpPr/>
          <p:nvPr/>
        </p:nvSpPr>
        <p:spPr>
          <a:xfrm>
            <a:off x="11071074" y="3832963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7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4" name="타원 233"/>
          <p:cNvSpPr/>
          <p:nvPr/>
        </p:nvSpPr>
        <p:spPr>
          <a:xfrm>
            <a:off x="11117338" y="4191851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5" name="타원 234"/>
          <p:cNvSpPr/>
          <p:nvPr/>
        </p:nvSpPr>
        <p:spPr>
          <a:xfrm>
            <a:off x="11029830" y="2556106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8" name="타원 237"/>
          <p:cNvSpPr/>
          <p:nvPr/>
        </p:nvSpPr>
        <p:spPr>
          <a:xfrm>
            <a:off x="10561752" y="1486574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9" name="타원 238"/>
          <p:cNvSpPr/>
          <p:nvPr/>
        </p:nvSpPr>
        <p:spPr>
          <a:xfrm>
            <a:off x="10610734" y="1791380"/>
            <a:ext cx="225171" cy="213803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/>
            <a:r>
              <a:rPr lang="en-US" altLang="ko-KR" b="1" dirty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238" y="1649186"/>
            <a:ext cx="6394106" cy="3927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7" name="직사각형 236"/>
          <p:cNvSpPr/>
          <p:nvPr/>
        </p:nvSpPr>
        <p:spPr>
          <a:xfrm>
            <a:off x="1670754" y="3080658"/>
            <a:ext cx="1113267" cy="127906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242" name="표 241"/>
          <p:cNvGraphicFramePr>
            <a:graphicFrameLocks noGrp="1"/>
          </p:cNvGraphicFramePr>
          <p:nvPr/>
        </p:nvGraphicFramePr>
        <p:xfrm>
          <a:off x="3538060" y="3958059"/>
          <a:ext cx="2609648" cy="2293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941"/>
                <a:gridCol w="2174707"/>
              </a:tblGrid>
              <a:tr h="343166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ko-KR" altLang="en-US" sz="100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부대품</a:t>
                      </a:r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MRP</a:t>
                      </a:r>
                      <a:endParaRPr lang="ko-KR" altLang="en-US" sz="1000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3148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CO41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MD04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203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커셔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놓고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떠블클릭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945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err="1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PldOrd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</a:t>
                      </a:r>
                      <a:r>
                        <a:rPr lang="ko-KR" altLang="en-US" sz="1000" b="1" dirty="0" err="1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계획오더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)-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복사</a:t>
                      </a:r>
                      <a:endParaRPr lang="en-US" altLang="ko-KR" sz="1000" b="1" dirty="0" smtClean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PldOrd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계획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ProdOrd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프로덕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3198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CustST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고객재고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53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CusOrd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(S/O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오더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957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PldOrd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계획오더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43" name="직사각형 242"/>
          <p:cNvSpPr/>
          <p:nvPr/>
        </p:nvSpPr>
        <p:spPr>
          <a:xfrm>
            <a:off x="9946618" y="23104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4" name="직사각형 243"/>
          <p:cNvSpPr/>
          <p:nvPr/>
        </p:nvSpPr>
        <p:spPr>
          <a:xfrm>
            <a:off x="10099018" y="2462894"/>
            <a:ext cx="773291" cy="17410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5" name="직사각형 244"/>
          <p:cNvSpPr/>
          <p:nvPr/>
        </p:nvSpPr>
        <p:spPr>
          <a:xfrm>
            <a:off x="3524047" y="3056165"/>
            <a:ext cx="974474" cy="168728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6" name="직사각형 245"/>
          <p:cNvSpPr/>
          <p:nvPr/>
        </p:nvSpPr>
        <p:spPr>
          <a:xfrm>
            <a:off x="4492875" y="2849334"/>
            <a:ext cx="1026181" cy="220437"/>
          </a:xfrm>
          <a:prstGeom prst="rect">
            <a:avLst/>
          </a:prstGeom>
          <a:noFill/>
          <a:ln w="22225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98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6"/>
          <p:cNvSpPr txBox="1">
            <a:spLocks noChangeArrowheads="1"/>
          </p:cNvSpPr>
          <p:nvPr/>
        </p:nvSpPr>
        <p:spPr bwMode="auto">
          <a:xfrm>
            <a:off x="178860" y="155576"/>
            <a:ext cx="32139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dirty="0" err="1" smtClean="0">
                <a:latin typeface="HY견고딕" pitchFamily="18" charset="-127"/>
                <a:ea typeface="HY견고딕" pitchFamily="18" charset="-127"/>
              </a:rPr>
              <a:t>부대품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MRP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실행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94472" y="692696"/>
            <a:ext cx="9283031" cy="0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표 36"/>
          <p:cNvGraphicFramePr>
            <a:graphicFrameLocks noGrp="1"/>
          </p:cNvGraphicFramePr>
          <p:nvPr/>
        </p:nvGraphicFramePr>
        <p:xfrm>
          <a:off x="6903217" y="1296502"/>
          <a:ext cx="2808312" cy="23700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52"/>
                <a:gridCol w="2340260"/>
              </a:tblGrid>
              <a:tr h="343166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부대품</a:t>
                      </a:r>
                      <a:r>
                        <a:rPr lang="ko-KR" altLang="en-US" sz="150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en-US" altLang="ko-KR" sz="150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MRP</a:t>
                      </a:r>
                      <a:endParaRPr lang="ko-KR" altLang="en-US" sz="1500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33148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CO41</a:t>
                      </a:r>
                      <a:r>
                        <a:rPr lang="ko-KR" altLang="en-US" sz="15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5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MD04</a:t>
                      </a:r>
                      <a:endParaRPr lang="ko-KR" altLang="en-US" sz="1500" b="1" dirty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203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커셔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놓고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떠블클릭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945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err="1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PldOrd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</a:t>
                      </a:r>
                      <a:r>
                        <a:rPr lang="ko-KR" altLang="en-US" sz="1000" b="1" dirty="0" err="1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계획오더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)-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복사</a:t>
                      </a:r>
                      <a:endParaRPr lang="en-US" altLang="ko-KR" sz="1000" b="1" dirty="0" smtClean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PldOrd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계획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ProdOrd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프로덕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3198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CustST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고객재고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553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CusOrd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(S/O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오더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9574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PldOrd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(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계획오더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472" y="908720"/>
            <a:ext cx="6474719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1442610" y="2924944"/>
            <a:ext cx="117013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6"/>
          <p:cNvSpPr txBox="1">
            <a:spLocks noChangeArrowheads="1"/>
          </p:cNvSpPr>
          <p:nvPr/>
        </p:nvSpPr>
        <p:spPr bwMode="auto">
          <a:xfrm>
            <a:off x="178860" y="155576"/>
            <a:ext cx="321396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dirty="0" err="1" smtClean="0">
                <a:latin typeface="HY견고딕" pitchFamily="18" charset="-127"/>
                <a:ea typeface="HY견고딕" pitchFamily="18" charset="-127"/>
              </a:rPr>
              <a:t>부대품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</a:rPr>
              <a:t>MRP 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</a:rPr>
              <a:t>실행</a:t>
            </a:r>
            <a:endParaRPr lang="en-US" altLang="ko-KR" dirty="0"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94472" y="692696"/>
            <a:ext cx="9283031" cy="0"/>
          </a:xfrm>
          <a:prstGeom prst="line">
            <a:avLst/>
          </a:prstGeom>
          <a:ln w="412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표 36"/>
          <p:cNvGraphicFramePr>
            <a:graphicFrameLocks noGrp="1"/>
          </p:cNvGraphicFramePr>
          <p:nvPr/>
        </p:nvGraphicFramePr>
        <p:xfrm>
          <a:off x="6903217" y="836712"/>
          <a:ext cx="2808312" cy="352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061"/>
                <a:gridCol w="2262251"/>
              </a:tblGrid>
              <a:tr h="32004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부대품</a:t>
                      </a:r>
                      <a:r>
                        <a:rPr lang="ko-KR" altLang="en-US" sz="150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하의자재 </a:t>
                      </a:r>
                      <a:r>
                        <a:rPr lang="en-US" altLang="ko-KR" sz="150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BOM </a:t>
                      </a:r>
                      <a:r>
                        <a:rPr lang="ko-KR" altLang="en-US" sz="150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조회</a:t>
                      </a:r>
                      <a:endParaRPr lang="ko-KR" altLang="en-US" sz="1500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004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ZPPR0010(CS03)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플랜트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광주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1200)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2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부대품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코드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(S/O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기준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3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고정값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(1)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4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실행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5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전체선택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6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클릭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_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엑셀통합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7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엑셀다운로드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8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생성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선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PO)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MIGO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marL="99060" marR="9906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37243" y="4725144"/>
            <a:ext cx="2262251" cy="1932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4471" y="764704"/>
            <a:ext cx="4290477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471" y="2636912"/>
            <a:ext cx="6318702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4472" y="4653137"/>
            <a:ext cx="6240693" cy="1937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754645" y="3429000"/>
            <a:ext cx="23402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94471" y="3717032"/>
            <a:ext cx="23402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832653" y="1484784"/>
            <a:ext cx="1014113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832654" y="1340768"/>
            <a:ext cx="390043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1910662" y="1916832"/>
            <a:ext cx="156017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272480" y="5301208"/>
            <a:ext cx="6162685" cy="1296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272480" y="1124744"/>
            <a:ext cx="234026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761312" y="5877272"/>
            <a:ext cx="117013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C</a:t>
            </a:r>
            <a:r>
              <a:rPr lang="en-US" altLang="ko-KR" dirty="0" smtClean="0">
                <a:solidFill>
                  <a:srgbClr val="0070C0"/>
                </a:solidFill>
              </a:rPr>
              <a:t>CS03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392827" y="5013176"/>
            <a:ext cx="234026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7</a:t>
            </a:r>
            <a:endParaRPr lang="ko-KR" altLang="en-US" sz="1000" b="1" dirty="0"/>
          </a:p>
        </p:txBody>
      </p:sp>
      <p:sp>
        <p:nvSpPr>
          <p:cNvPr id="28" name="타원 27"/>
          <p:cNvSpPr/>
          <p:nvPr/>
        </p:nvSpPr>
        <p:spPr>
          <a:xfrm>
            <a:off x="1832653" y="3212976"/>
            <a:ext cx="234026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6</a:t>
            </a:r>
            <a:endParaRPr lang="ko-KR" altLang="en-US" sz="1000" b="1" dirty="0"/>
          </a:p>
        </p:txBody>
      </p:sp>
      <p:sp>
        <p:nvSpPr>
          <p:cNvPr id="29" name="타원 28"/>
          <p:cNvSpPr/>
          <p:nvPr/>
        </p:nvSpPr>
        <p:spPr>
          <a:xfrm>
            <a:off x="116463" y="3501008"/>
            <a:ext cx="234026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30" name="타원 29"/>
          <p:cNvSpPr/>
          <p:nvPr/>
        </p:nvSpPr>
        <p:spPr>
          <a:xfrm>
            <a:off x="584515" y="1052736"/>
            <a:ext cx="234026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31" name="타원 30"/>
          <p:cNvSpPr/>
          <p:nvPr/>
        </p:nvSpPr>
        <p:spPr>
          <a:xfrm>
            <a:off x="1598627" y="1916832"/>
            <a:ext cx="234026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/>
              <a:t>3</a:t>
            </a:r>
            <a:endParaRPr lang="ko-KR" altLang="en-US" sz="1000" b="1" dirty="0"/>
          </a:p>
        </p:txBody>
      </p:sp>
      <p:sp>
        <p:nvSpPr>
          <p:cNvPr id="32" name="타원 31"/>
          <p:cNvSpPr/>
          <p:nvPr/>
        </p:nvSpPr>
        <p:spPr>
          <a:xfrm>
            <a:off x="1520619" y="1484784"/>
            <a:ext cx="234026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33" name="타원 32"/>
          <p:cNvSpPr/>
          <p:nvPr/>
        </p:nvSpPr>
        <p:spPr>
          <a:xfrm>
            <a:off x="1520619" y="1196752"/>
            <a:ext cx="234026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34" name="아래쪽 화살표 33"/>
          <p:cNvSpPr/>
          <p:nvPr/>
        </p:nvSpPr>
        <p:spPr>
          <a:xfrm>
            <a:off x="2456723" y="2492896"/>
            <a:ext cx="936104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아래쪽 화살표 34"/>
          <p:cNvSpPr/>
          <p:nvPr/>
        </p:nvSpPr>
        <p:spPr>
          <a:xfrm>
            <a:off x="2534731" y="4509120"/>
            <a:ext cx="780087" cy="2160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20607</TotalTime>
  <Words>4226</Words>
  <Application>Microsoft Office PowerPoint</Application>
  <PresentationFormat>A4 용지(210x297mm)</PresentationFormat>
  <Paragraphs>1913</Paragraphs>
  <Slides>32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35" baseType="lpstr">
      <vt:lpstr>Office Theme</vt:lpstr>
      <vt:lpstr>1_Office Theme</vt:lpstr>
      <vt:lpstr>비트맵 이미지</vt:lpstr>
      <vt:lpstr>슬라이드 0</vt:lpstr>
      <vt:lpstr>문서 개정 이력</vt:lpstr>
      <vt:lpstr>MM 업무처리 개요 (생산관련: 외주임가공 / 부대품)</vt:lpstr>
      <vt:lpstr>생산관련 기준정보</vt:lpstr>
      <vt:lpstr>슬라이드 4</vt:lpstr>
      <vt:lpstr>슬라이드 5</vt:lpstr>
      <vt:lpstr>슬라이드 6</vt:lpstr>
      <vt:lpstr>슬라이드 7</vt:lpstr>
      <vt:lpstr>슬라이드 8</vt:lpstr>
      <vt:lpstr>부대품 처리방안 확정 – Option 2</vt:lpstr>
      <vt:lpstr>교육 개요</vt:lpstr>
      <vt:lpstr>교육 개요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교육 개요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이상철</cp:lastModifiedBy>
  <cp:revision>1069</cp:revision>
  <cp:lastPrinted>2006-08-30T13:33:06Z</cp:lastPrinted>
  <dcterms:created xsi:type="dcterms:W3CDTF">2008-05-17T00:48:54Z</dcterms:created>
  <dcterms:modified xsi:type="dcterms:W3CDTF">2013-03-29T12:53:30Z</dcterms:modified>
</cp:coreProperties>
</file>