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9" r:id="rId2"/>
    <p:sldId id="323" r:id="rId3"/>
    <p:sldId id="324" r:id="rId4"/>
    <p:sldId id="325" r:id="rId5"/>
    <p:sldId id="326" r:id="rId6"/>
    <p:sldId id="327" r:id="rId7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6600"/>
    <a:srgbClr val="0098A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514" y="-7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2019-07-11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2019-07-11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2019-07-11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2019-07-11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2019-07-11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2019-07-11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2019-07-11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2019-07-11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2019-07-11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2019-07-11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2019-07-11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 descr="세방2"/>
          <p:cNvSpPr>
            <a:spLocks noChangeArrowheads="1"/>
          </p:cNvSpPr>
          <p:nvPr userDrawn="1"/>
        </p:nvSpPr>
        <p:spPr bwMode="auto">
          <a:xfrm>
            <a:off x="5588977" y="2449902"/>
            <a:ext cx="3555023" cy="210414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22225">
            <a:solidFill>
              <a:srgbClr val="99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3" name="Rectangle 3" descr="세방6"/>
          <p:cNvSpPr>
            <a:spLocks noChangeArrowheads="1"/>
          </p:cNvSpPr>
          <p:nvPr userDrawn="1"/>
        </p:nvSpPr>
        <p:spPr bwMode="auto">
          <a:xfrm>
            <a:off x="0" y="2458528"/>
            <a:ext cx="2856035" cy="2044461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2225">
            <a:solidFill>
              <a:srgbClr val="8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4" name="Rectangle 6" descr="세방1"/>
          <p:cNvSpPr>
            <a:spLocks noChangeArrowheads="1"/>
          </p:cNvSpPr>
          <p:nvPr userDrawn="1"/>
        </p:nvSpPr>
        <p:spPr bwMode="auto">
          <a:xfrm>
            <a:off x="2843808" y="2458529"/>
            <a:ext cx="3137388" cy="2053088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pic>
        <p:nvPicPr>
          <p:cNvPr id="5" name="Picture 8"/>
          <p:cNvPicPr preferRelativeResize="0">
            <a:picLocks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66" y="2416176"/>
            <a:ext cx="9141069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/>
          <p:cNvPicPr preferRelativeResize="0">
            <a:picLocks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66" y="4510089"/>
            <a:ext cx="9141069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" y="1"/>
            <a:ext cx="6321669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1"/>
          <p:cNvSpPr>
            <a:spLocks noChangeArrowheads="1"/>
          </p:cNvSpPr>
          <p:nvPr userDrawn="1"/>
        </p:nvSpPr>
        <p:spPr bwMode="auto">
          <a:xfrm>
            <a:off x="3242897" y="472559"/>
            <a:ext cx="2990850" cy="3693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D0060-1618-491A-8915-C3A322638E7B}" type="datetimeFigureOut">
              <a:rPr lang="ko-KR" altLang="en-US" smtClean="0"/>
              <a:pPr/>
              <a:t>2019-07-11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348405" y="4652963"/>
            <a:ext cx="2447192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b="1" dirty="0" smtClean="0">
                <a:latin typeface="HY헤드라인M" pitchFamily="18" charset="-127"/>
                <a:ea typeface="HY헤드라인M" pitchFamily="18" charset="-127"/>
              </a:rPr>
              <a:t>2019</a:t>
            </a:r>
            <a:r>
              <a:rPr lang="ko-KR" altLang="en-US" b="1" smtClean="0">
                <a:latin typeface="HY헤드라인M" pitchFamily="18" charset="-127"/>
                <a:ea typeface="HY헤드라인M" pitchFamily="18" charset="-127"/>
              </a:rPr>
              <a:t>年 </a:t>
            </a:r>
            <a:r>
              <a:rPr lang="en-US" altLang="ko-KR" b="1" smtClean="0">
                <a:latin typeface="HY헤드라인M" pitchFamily="18" charset="-127"/>
                <a:ea typeface="HY헤드라인M" pitchFamily="18" charset="-127"/>
              </a:rPr>
              <a:t>07</a:t>
            </a:r>
            <a:r>
              <a:rPr lang="ko-KR" altLang="en-US" b="1" smtClean="0">
                <a:latin typeface="HY헤드라인M" pitchFamily="18" charset="-127"/>
                <a:ea typeface="HY헤드라인M" pitchFamily="18" charset="-127"/>
              </a:rPr>
              <a:t>月 </a:t>
            </a:r>
            <a:r>
              <a:rPr lang="en-US" altLang="ko-KR" b="1" smtClean="0">
                <a:latin typeface="HY헤드라인M" pitchFamily="18" charset="-127"/>
                <a:ea typeface="HY헤드라인M" pitchFamily="18" charset="-127"/>
              </a:rPr>
              <a:t>08</a:t>
            </a:r>
            <a:r>
              <a:rPr lang="ko-KR" altLang="en-US" b="1" smtClean="0">
                <a:latin typeface="HY헤드라인M" pitchFamily="18" charset="-127"/>
                <a:ea typeface="HY헤드라인M" pitchFamily="18" charset="-127"/>
              </a:rPr>
              <a:t>日</a:t>
            </a:r>
            <a:endParaRPr lang="ko-KR" altLang="en-US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3348405" y="5805488"/>
            <a:ext cx="2447192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400" b="1">
                <a:latin typeface="HY헤드라인M" pitchFamily="18" charset="-127"/>
                <a:ea typeface="HY헤드라인M" pitchFamily="18" charset="-127"/>
              </a:rPr>
              <a:t>세방전지㈜ </a:t>
            </a:r>
            <a:r>
              <a:rPr lang="en-US" altLang="ko-KR" sz="2400" b="1"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2400" b="1">
                <a:latin typeface="HY헤드라인M" pitchFamily="18" charset="-127"/>
                <a:ea typeface="HY헤드라인M" pitchFamily="18" charset="-127"/>
              </a:rPr>
              <a:t>팀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67544" y="1556791"/>
            <a:ext cx="8395898" cy="514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800" tIns="10800" rIns="10800" bIns="10800" anchor="ctr" anchorCtr="0">
            <a:spAutoFit/>
          </a:bodyPr>
          <a:lstStyle/>
          <a:p>
            <a:r>
              <a:rPr lang="ko-KR" altLang="en-US" sz="3200" b="1" smtClean="0">
                <a:latin typeface="맑은 고딕" pitchFamily="50" charset="-127"/>
                <a:ea typeface="맑은 고딕" pitchFamily="50" charset="-127"/>
              </a:rPr>
              <a:t>순천만 국가정원 관람차 충방전패턴</a:t>
            </a:r>
            <a:r>
              <a:rPr lang="en-US" altLang="ko-KR" sz="3200" b="1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3200" b="1" dirty="0" smtClean="0">
                <a:latin typeface="맑은 고딕" pitchFamily="50" charset="-127"/>
                <a:ea typeface="맑은 고딕" pitchFamily="50" charset="-127"/>
              </a:rPr>
              <a:t>확인결과</a:t>
            </a:r>
            <a:endParaRPr lang="en-US" altLang="ko-KR" sz="32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-1398" y="116632"/>
            <a:ext cx="5173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ko-KR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1.</a:t>
            </a:r>
            <a:r>
              <a:rPr lang="ko-KR" altLang="en-US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순천만 국가정원 관람차 충방전 </a:t>
            </a:r>
            <a:r>
              <a:rPr lang="ko-KR" altLang="en-US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패턴확인 결과</a:t>
            </a:r>
            <a:endParaRPr lang="ko-KR" altLang="en-US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79512" y="680592"/>
            <a:ext cx="543129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 dirty="0" smtClean="0">
                <a:solidFill>
                  <a:prstClr val="black"/>
                </a:solidFill>
              </a:rPr>
              <a:t>1</a:t>
            </a:r>
            <a:r>
              <a:rPr lang="en-US" altLang="ko-KR" sz="1400" b="1" smtClean="0">
                <a:solidFill>
                  <a:prstClr val="black"/>
                </a:solidFill>
              </a:rPr>
              <a:t>) </a:t>
            </a:r>
            <a:r>
              <a:rPr lang="ko-KR" altLang="en-US" sz="1400" b="1" smtClean="0">
                <a:solidFill>
                  <a:prstClr val="black"/>
                </a:solidFill>
              </a:rPr>
              <a:t>관람차 </a:t>
            </a:r>
            <a:r>
              <a:rPr lang="en-US" altLang="ko-KR" sz="1400" b="1" smtClean="0">
                <a:solidFill>
                  <a:prstClr val="black"/>
                </a:solidFill>
              </a:rPr>
              <a:t>(3</a:t>
            </a:r>
            <a:r>
              <a:rPr lang="ko-KR" altLang="en-US" sz="1400" b="1" smtClean="0">
                <a:solidFill>
                  <a:prstClr val="black"/>
                </a:solidFill>
              </a:rPr>
              <a:t>호</a:t>
            </a:r>
            <a:r>
              <a:rPr lang="en-US" altLang="ko-KR" sz="1400" b="1" smtClean="0">
                <a:solidFill>
                  <a:prstClr val="black"/>
                </a:solidFill>
              </a:rPr>
              <a:t>) </a:t>
            </a:r>
            <a:r>
              <a:rPr lang="ko-KR" altLang="en-US" sz="1400" b="1" smtClean="0">
                <a:solidFill>
                  <a:prstClr val="black"/>
                </a:solidFill>
              </a:rPr>
              <a:t>부하량 및 </a:t>
            </a:r>
            <a:r>
              <a:rPr lang="ko-KR" altLang="en-US" sz="1400" b="1" smtClean="0">
                <a:solidFill>
                  <a:prstClr val="black"/>
                </a:solidFill>
              </a:rPr>
              <a:t>충전량 </a:t>
            </a:r>
            <a:r>
              <a:rPr lang="en-US" altLang="ko-KR" sz="1400" b="1" smtClean="0">
                <a:solidFill>
                  <a:prstClr val="black"/>
                </a:solidFill>
              </a:rPr>
              <a:t>[‘18.07.07(</a:t>
            </a:r>
            <a:r>
              <a:rPr lang="ko-KR" altLang="en-US" sz="1400" b="1" smtClean="0">
                <a:solidFill>
                  <a:prstClr val="black"/>
                </a:solidFill>
              </a:rPr>
              <a:t>일</a:t>
            </a:r>
            <a:r>
              <a:rPr lang="en-US" altLang="ko-KR" sz="1400" b="1" smtClean="0">
                <a:solidFill>
                  <a:prstClr val="black"/>
                </a:solidFill>
              </a:rPr>
              <a:t>) </a:t>
            </a:r>
            <a:r>
              <a:rPr lang="ko-KR" altLang="en-US" sz="1400" b="1" smtClean="0">
                <a:solidFill>
                  <a:prstClr val="black"/>
                </a:solidFill>
              </a:rPr>
              <a:t>약 </a:t>
            </a:r>
            <a:r>
              <a:rPr lang="en-US" altLang="ko-KR" sz="1400" b="1" smtClean="0">
                <a:solidFill>
                  <a:prstClr val="black"/>
                </a:solidFill>
              </a:rPr>
              <a:t>16</a:t>
            </a:r>
            <a:r>
              <a:rPr lang="ko-KR" altLang="en-US" sz="1400" b="1" smtClean="0">
                <a:solidFill>
                  <a:prstClr val="black"/>
                </a:solidFill>
              </a:rPr>
              <a:t>회 운행</a:t>
            </a:r>
            <a:r>
              <a:rPr lang="ko-KR" altLang="en-US" sz="1400" b="1" smtClean="0">
                <a:solidFill>
                  <a:prstClr val="black"/>
                </a:solidFill>
              </a:rPr>
              <a:t> </a:t>
            </a:r>
            <a:r>
              <a:rPr lang="en-US" altLang="ko-KR" sz="1400" b="1" smtClean="0">
                <a:solidFill>
                  <a:prstClr val="black"/>
                </a:solidFill>
              </a:rPr>
              <a:t>]</a:t>
            </a:r>
            <a:endParaRPr lang="ko-KR" altLang="en-US" sz="1400" dirty="0"/>
          </a:p>
        </p:txBody>
      </p:sp>
      <p:sp>
        <p:nvSpPr>
          <p:cNvPr id="19" name="직사각형 18"/>
          <p:cNvSpPr/>
          <p:nvPr/>
        </p:nvSpPr>
        <p:spPr>
          <a:xfrm>
            <a:off x="251520" y="968624"/>
            <a:ext cx="8676456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/>
              <a:t>-.</a:t>
            </a:r>
            <a:r>
              <a:rPr lang="ko-KR" altLang="en-US" sz="1400" b="1" dirty="0" err="1" smtClean="0"/>
              <a:t>부하량</a:t>
            </a:r>
            <a:r>
              <a:rPr lang="ko-KR" altLang="en-US" sz="1400" b="1" dirty="0" smtClean="0"/>
              <a:t> </a:t>
            </a:r>
            <a:r>
              <a:rPr lang="ko-KR" altLang="en-US" sz="1400" b="1" smtClean="0"/>
              <a:t>확인결과 약 </a:t>
            </a:r>
            <a:r>
              <a:rPr lang="en-US" altLang="ko-KR" sz="1400" b="1" smtClean="0"/>
              <a:t>50~52</a:t>
            </a:r>
            <a:r>
              <a:rPr lang="ko-KR" altLang="en-US" sz="1400" b="1" smtClean="0"/>
              <a:t>％ 수준으로 고부하 </a:t>
            </a:r>
            <a:r>
              <a:rPr lang="ko-KR" altLang="en-US" sz="1400" b="1" dirty="0" smtClean="0"/>
              <a:t>조건이며</a:t>
            </a:r>
            <a:r>
              <a:rPr lang="en-US" altLang="ko-KR" sz="1400" b="1" smtClean="0"/>
              <a:t>,</a:t>
            </a:r>
            <a:r>
              <a:rPr lang="ko-KR" altLang="en-US" sz="1400" b="1" smtClean="0"/>
              <a:t> 성수기 중 운행량 증가 시 부하량은 </a:t>
            </a:r>
            <a:r>
              <a:rPr lang="en-US" altLang="ko-KR" sz="1400" b="1" smtClean="0"/>
              <a:t>60</a:t>
            </a:r>
            <a:r>
              <a:rPr lang="ko-KR" altLang="en-US" sz="1400" b="1" smtClean="0"/>
              <a:t>％ 이상</a:t>
            </a:r>
            <a:endParaRPr lang="en-US" altLang="ko-KR" sz="1400" b="1" smtClean="0"/>
          </a:p>
          <a:p>
            <a:pPr>
              <a:lnSpc>
                <a:spcPct val="150000"/>
              </a:lnSpc>
            </a:pPr>
            <a:r>
              <a:rPr lang="en-US" altLang="ko-KR" sz="1400" b="1" smtClean="0"/>
              <a:t>  </a:t>
            </a:r>
            <a:r>
              <a:rPr lang="ko-KR" altLang="en-US" sz="1400" b="1" smtClean="0"/>
              <a:t>으로 증가 될 것으로 예상되며</a:t>
            </a:r>
            <a:r>
              <a:rPr lang="en-US" altLang="ko-KR" sz="1400" b="1" smtClean="0"/>
              <a:t>, [</a:t>
            </a:r>
            <a:r>
              <a:rPr lang="ko-KR" altLang="en-US" sz="1400" b="1" smtClean="0"/>
              <a:t>성수기 약 </a:t>
            </a:r>
            <a:r>
              <a:rPr lang="en-US" altLang="ko-KR" sz="1400" b="1" smtClean="0"/>
              <a:t>20</a:t>
            </a:r>
            <a:r>
              <a:rPr lang="ko-KR" altLang="en-US" sz="1400" b="1" smtClean="0"/>
              <a:t>회 운행</a:t>
            </a:r>
            <a:r>
              <a:rPr lang="en-US" altLang="ko-KR" sz="1400" b="1" smtClean="0"/>
              <a:t>]</a:t>
            </a:r>
            <a:endParaRPr lang="en-US" altLang="ko-KR" sz="1400" b="1" smtClean="0"/>
          </a:p>
          <a:p>
            <a:pPr>
              <a:lnSpc>
                <a:spcPct val="150000"/>
              </a:lnSpc>
            </a:pPr>
            <a:r>
              <a:rPr lang="en-US" altLang="ko-KR" sz="1400" b="1" smtClean="0"/>
              <a:t>-.</a:t>
            </a:r>
            <a:r>
              <a:rPr lang="ko-KR" altLang="en-US" sz="1400" b="1" dirty="0" err="1" smtClean="0"/>
              <a:t>충전량은</a:t>
            </a:r>
            <a:r>
              <a:rPr lang="ko-KR" altLang="en-US" sz="1400" b="1" dirty="0" smtClean="0"/>
              <a:t> </a:t>
            </a:r>
            <a:r>
              <a:rPr lang="ko-KR" altLang="en-US" sz="1400" b="1" dirty="0" err="1" smtClean="0"/>
              <a:t>부하량</a:t>
            </a:r>
            <a:r>
              <a:rPr lang="ko-KR" altLang="en-US" sz="1400" b="1" dirty="0" smtClean="0"/>
              <a:t> </a:t>
            </a:r>
            <a:r>
              <a:rPr lang="ko-KR" altLang="en-US" sz="1400" b="1" smtClean="0"/>
              <a:t>대비 </a:t>
            </a:r>
            <a:r>
              <a:rPr lang="en-US" altLang="ko-KR" sz="1400" b="1" smtClean="0"/>
              <a:t>112~130</a:t>
            </a:r>
            <a:r>
              <a:rPr lang="ko-KR" altLang="en-US" sz="1400" b="1" smtClean="0"/>
              <a:t>％ 수준으로 편차가 발생됨에 따라 운행량 증가 시 충전량 부족에 의한</a:t>
            </a:r>
            <a:endParaRPr lang="en-US" altLang="ko-KR" sz="1400" b="1" smtClean="0"/>
          </a:p>
          <a:p>
            <a:pPr>
              <a:lnSpc>
                <a:spcPct val="150000"/>
              </a:lnSpc>
            </a:pPr>
            <a:r>
              <a:rPr lang="en-US" altLang="ko-KR" sz="1400" b="1" smtClean="0"/>
              <a:t>   </a:t>
            </a:r>
            <a:r>
              <a:rPr lang="ko-KR" altLang="en-US" sz="1400" b="1" smtClean="0"/>
              <a:t>사용시간 저하 현상이 발생될 수 있을것으로 판단 됨</a:t>
            </a:r>
            <a:r>
              <a:rPr lang="en-US" altLang="ko-KR" sz="1400" b="1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400" b="1" smtClean="0"/>
              <a:t>▶운행시간 조정 및 운행량 관리가 필요한 것으로 판단 됨</a:t>
            </a:r>
            <a:r>
              <a:rPr lang="en-US" altLang="ko-KR" sz="1400" b="1" smtClean="0"/>
              <a:t>.</a:t>
            </a:r>
            <a:endParaRPr lang="en-US" altLang="ko-KR" sz="1400" b="1" dirty="0" smtClean="0"/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06051967"/>
              </p:ext>
            </p:extLst>
          </p:nvPr>
        </p:nvGraphicFramePr>
        <p:xfrm>
          <a:off x="251520" y="2864264"/>
          <a:ext cx="6264696" cy="118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8232"/>
                <a:gridCol w="2088232"/>
                <a:gridCol w="2088232"/>
              </a:tblGrid>
              <a:tr h="3657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bg1"/>
                          </a:solidFill>
                        </a:rPr>
                        <a:t>240Ah/20Hr</a:t>
                      </a:r>
                      <a:endParaRPr lang="en-US" altLang="ko-KR" sz="12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bg1"/>
                          </a:solidFill>
                        </a:rPr>
                        <a:t>139Ah/2Hr</a:t>
                      </a:r>
                      <a:r>
                        <a:rPr lang="ko-KR" altLang="en-US" sz="1200" b="1" smtClean="0">
                          <a:solidFill>
                            <a:schemeClr val="bg1"/>
                          </a:solidFill>
                        </a:rPr>
                        <a:t>  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66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중</a:t>
                      </a:r>
                      <a:r>
                        <a:rPr lang="en-US" altLang="ko-KR" sz="1200" b="1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</a:rPr>
                        <a:t>저부하</a:t>
                      </a: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</a:rPr>
                        <a:t>고부하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FF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/>
                        <a:t>방전량</a:t>
                      </a:r>
                      <a:r>
                        <a:rPr lang="en-US" altLang="ko-KR" sz="1200" b="1" smtClean="0"/>
                        <a:t>(Ah)</a:t>
                      </a:r>
                      <a:endParaRPr lang="ko-KR" altLang="en-US" sz="1200" b="1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48.7 Ah </a:t>
                      </a:r>
                      <a:r>
                        <a:rPr lang="ko-KR" altLang="en-US" sz="1200" b="1" dirty="0" smtClean="0"/>
                        <a:t>↓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48.7 </a:t>
                      </a:r>
                      <a:r>
                        <a:rPr lang="en-US" altLang="ko-KR" sz="1200" b="1" dirty="0" smtClean="0"/>
                        <a:t>Ah </a:t>
                      </a:r>
                      <a:r>
                        <a:rPr lang="ko-KR" altLang="en-US" sz="1200" b="1" dirty="0" smtClean="0"/>
                        <a:t>↑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/>
                        <a:t>방전율</a:t>
                      </a:r>
                      <a:r>
                        <a:rPr lang="en-US" altLang="ko-KR" sz="1200" b="1" dirty="0" smtClean="0"/>
                        <a:t>(</a:t>
                      </a:r>
                      <a:r>
                        <a:rPr lang="ko-KR" altLang="en-US" sz="1200" b="1" dirty="0" smtClean="0"/>
                        <a:t>％</a:t>
                      </a:r>
                      <a:r>
                        <a:rPr lang="en-US" altLang="ko-KR" sz="1200" b="1" dirty="0" smtClean="0"/>
                        <a:t>)</a:t>
                      </a:r>
                      <a:endParaRPr lang="ko-KR" altLang="en-US" sz="1200" b="1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35.0</a:t>
                      </a:r>
                      <a:r>
                        <a:rPr lang="ko-KR" altLang="en-US" sz="1200" b="1" dirty="0" smtClean="0"/>
                        <a:t>％ ↓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35.0 </a:t>
                      </a:r>
                      <a:r>
                        <a:rPr lang="ko-KR" altLang="en-US" sz="1200" b="1" dirty="0" smtClean="0"/>
                        <a:t>％ ↑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64459737"/>
              </p:ext>
            </p:extLst>
          </p:nvPr>
        </p:nvGraphicFramePr>
        <p:xfrm>
          <a:off x="197306" y="4232416"/>
          <a:ext cx="8635030" cy="1788872"/>
        </p:xfrm>
        <a:graphic>
          <a:graphicData uri="http://schemas.openxmlformats.org/drawingml/2006/table">
            <a:tbl>
              <a:tblPr/>
              <a:tblGrid>
                <a:gridCol w="549954"/>
                <a:gridCol w="1364341"/>
                <a:gridCol w="401991"/>
                <a:gridCol w="674552"/>
                <a:gridCol w="723971"/>
                <a:gridCol w="497836"/>
                <a:gridCol w="520300"/>
                <a:gridCol w="401991"/>
                <a:gridCol w="804841"/>
                <a:gridCol w="804841"/>
                <a:gridCol w="520300"/>
                <a:gridCol w="523296"/>
                <a:gridCol w="846816"/>
              </a:tblGrid>
              <a:tr h="239456"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구분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방전</a:t>
                      </a:r>
                      <a:endParaRPr 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 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비고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369935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시간</a:t>
                      </a:r>
                      <a:endParaRPr 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부하량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0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부하량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회생포함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  <a:endParaRPr lang="ko-KR" altLang="en-US" sz="1000" b="1" kern="0" spc="0" dirty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Min.V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Min.A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시간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충전량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(Ah)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0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충전량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(Ah)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회생포함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Max.V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Max.A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9293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관람차</a:t>
                      </a:r>
                      <a:endParaRPr lang="en-US" altLang="ko-KR" sz="1000" b="1" kern="0" spc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</a:t>
                      </a: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호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L8240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CC8G11E/8G12WC2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[‘18.09</a:t>
                      </a: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월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구입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9:17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-72.5</a:t>
                      </a:r>
                      <a:endParaRPr lang="en-US" altLang="ko-KR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[52.3</a:t>
                      </a:r>
                      <a:r>
                        <a:rPr lang="ko-KR" alt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-64.8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[46.7</a:t>
                      </a:r>
                      <a:r>
                        <a:rPr lang="ko-KR" alt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68.9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[1.91]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-158.9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4:57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83.8Ah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[115.5</a:t>
                      </a: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83.8Ah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[129.3</a:t>
                      </a: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96.5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[2.68]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25.9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전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</a:tr>
              <a:tr h="49293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9:17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-68.3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[49.2</a:t>
                      </a:r>
                      <a:r>
                        <a:rPr lang="ko-KR" alt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  <a:endParaRPr lang="en-US" altLang="ko-KR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-62.9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[45.4</a:t>
                      </a:r>
                      <a:r>
                        <a:rPr lang="ko-KR" alt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68.9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[1.91]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-140.4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3:50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70.3Ah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[102.9</a:t>
                      </a: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70.3Ah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[111.7</a:t>
                      </a: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96.1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[2.67]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25.3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후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</a:tr>
            </a:tbl>
          </a:graphicData>
        </a:graphic>
      </p:graphicFrame>
      <p:cxnSp>
        <p:nvCxnSpPr>
          <p:cNvPr id="9" name="직선 연결선 8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8478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214" y="116632"/>
            <a:ext cx="4629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ko-KR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2.</a:t>
            </a:r>
            <a:r>
              <a:rPr lang="ko-KR" altLang="en-US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순천만 국가정원 관람차 </a:t>
            </a:r>
            <a:r>
              <a:rPr lang="ko-KR" altLang="en-US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충방전패턴 자료</a:t>
            </a:r>
            <a:endParaRPr lang="ko-KR" altLang="en-US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63593"/>
            <a:ext cx="8845736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48478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214" y="116632"/>
            <a:ext cx="4629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ko-KR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2.</a:t>
            </a:r>
            <a:r>
              <a:rPr lang="ko-KR" altLang="en-US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순천만 국가정원 관람차 </a:t>
            </a:r>
            <a:r>
              <a:rPr lang="ko-KR" altLang="en-US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충방전패턴 자료</a:t>
            </a:r>
            <a:endParaRPr lang="ko-KR" altLang="en-US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27" y="651718"/>
            <a:ext cx="8942119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48478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214" y="116632"/>
            <a:ext cx="4629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ko-KR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2.</a:t>
            </a:r>
            <a:r>
              <a:rPr lang="ko-KR" altLang="en-US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순천만 국가정원 관람차 </a:t>
            </a:r>
            <a:r>
              <a:rPr lang="ko-KR" altLang="en-US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충방전패턴 자료</a:t>
            </a:r>
            <a:endParaRPr lang="ko-KR" altLang="en-US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252" y="675468"/>
            <a:ext cx="9013372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48478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214" y="116632"/>
            <a:ext cx="4629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ko-KR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2.</a:t>
            </a:r>
            <a:r>
              <a:rPr lang="ko-KR" altLang="en-US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순천만 국가정원 관람차 </a:t>
            </a:r>
            <a:r>
              <a:rPr lang="ko-KR" altLang="en-US" b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충방전패턴 자료</a:t>
            </a:r>
            <a:endParaRPr lang="ko-KR" altLang="en-US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003" y="663593"/>
            <a:ext cx="8918368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48478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3471</TotalTime>
  <Words>285</Words>
  <Application>Microsoft Office PowerPoint</Application>
  <PresentationFormat>화면 슬라이드 쇼(4:3)</PresentationFormat>
  <Paragraphs>81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lg</dc:creator>
  <cp:lastModifiedBy>Master</cp:lastModifiedBy>
  <cp:revision>334</cp:revision>
  <cp:lastPrinted>2016-09-28T00:46:53Z</cp:lastPrinted>
  <dcterms:created xsi:type="dcterms:W3CDTF">2013-01-30T07:25:20Z</dcterms:created>
  <dcterms:modified xsi:type="dcterms:W3CDTF">2019-07-11T08:30:07Z</dcterms:modified>
</cp:coreProperties>
</file>