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36.xml" ContentType="application/vnd.openxmlformats-officedocument.presentationml.tags+xml"/>
  <Override PartName="/ppt/tags/tag45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tags/tag43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tags/tag41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tags/tag39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5"/>
  </p:notesMasterIdLst>
  <p:handoutMasterIdLst>
    <p:handoutMasterId r:id="rId36"/>
  </p:handoutMasterIdLst>
  <p:sldIdLst>
    <p:sldId id="374" r:id="rId3"/>
    <p:sldId id="375" r:id="rId4"/>
    <p:sldId id="450" r:id="rId5"/>
    <p:sldId id="391" r:id="rId6"/>
    <p:sldId id="394" r:id="rId7"/>
    <p:sldId id="396" r:id="rId8"/>
    <p:sldId id="460" r:id="rId9"/>
    <p:sldId id="461" r:id="rId10"/>
    <p:sldId id="462" r:id="rId11"/>
    <p:sldId id="463" r:id="rId12"/>
    <p:sldId id="464" r:id="rId13"/>
    <p:sldId id="465" r:id="rId14"/>
    <p:sldId id="466" r:id="rId15"/>
    <p:sldId id="467" r:id="rId16"/>
    <p:sldId id="468" r:id="rId17"/>
    <p:sldId id="470" r:id="rId18"/>
    <p:sldId id="471" r:id="rId19"/>
    <p:sldId id="472" r:id="rId20"/>
    <p:sldId id="469" r:id="rId21"/>
    <p:sldId id="473" r:id="rId22"/>
    <p:sldId id="484" r:id="rId23"/>
    <p:sldId id="485" r:id="rId24"/>
    <p:sldId id="486" r:id="rId25"/>
    <p:sldId id="487" r:id="rId26"/>
    <p:sldId id="483" r:id="rId27"/>
    <p:sldId id="488" r:id="rId28"/>
    <p:sldId id="489" r:id="rId29"/>
    <p:sldId id="490" r:id="rId30"/>
    <p:sldId id="481" r:id="rId31"/>
    <p:sldId id="480" r:id="rId32"/>
    <p:sldId id="479" r:id="rId33"/>
    <p:sldId id="478" r:id="rId34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554" y="-9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image" Target="../media/image13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6.xml"/><Relationship Id="rId7" Type="http://schemas.openxmlformats.org/officeDocument/2006/relationships/image" Target="../media/image15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7" Type="http://schemas.openxmlformats.org/officeDocument/2006/relationships/image" Target="../media/image19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tags" Target="../tags/tag13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11" Type="http://schemas.openxmlformats.org/officeDocument/2006/relationships/image" Target="../media/image23.png"/><Relationship Id="rId5" Type="http://schemas.openxmlformats.org/officeDocument/2006/relationships/tags" Target="../tags/tag15.xml"/><Relationship Id="rId10" Type="http://schemas.openxmlformats.org/officeDocument/2006/relationships/image" Target="../media/image22.png"/><Relationship Id="rId4" Type="http://schemas.openxmlformats.org/officeDocument/2006/relationships/tags" Target="../tags/tag14.xml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tags" Target="../tags/tag24.xml"/><Relationship Id="rId7" Type="http://schemas.openxmlformats.org/officeDocument/2006/relationships/image" Target="../media/image29.pn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image" Target="../media/image28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0.png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7" Type="http://schemas.openxmlformats.org/officeDocument/2006/relationships/image" Target="../media/image45.pn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tags" Target="../tags/tag41.xml"/><Relationship Id="rId7" Type="http://schemas.openxmlformats.org/officeDocument/2006/relationships/image" Target="../media/image47.png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image" Target="../media/image46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42.xml"/><Relationship Id="rId9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image" Target="../media/image34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Relationship Id="rId4" Type="http://schemas.openxmlformats.org/officeDocument/2006/relationships/image" Target="../media/image5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image" Target="../media/image59.png"/><Relationship Id="rId5" Type="http://schemas.openxmlformats.org/officeDocument/2006/relationships/image" Target="../media/image34.png"/><Relationship Id="rId4" Type="http://schemas.openxmlformats.org/officeDocument/2006/relationships/image" Target="../media/image5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6" Type="http://schemas.openxmlformats.org/officeDocument/2006/relationships/image" Target="../media/image59.png"/><Relationship Id="rId5" Type="http://schemas.openxmlformats.org/officeDocument/2006/relationships/image" Target="../media/image34.png"/><Relationship Id="rId4" Type="http://schemas.openxmlformats.org/officeDocument/2006/relationships/image" Target="../media/image6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2013.02.26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SD_EX_05     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수출오더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_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표준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2013. 02. 26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표준 프로세스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 표준 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Sales Order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등록할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2)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등록된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Sales Order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Amount Information(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원가대비 가격수준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을 확인하고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Proforma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Invoice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를 출력할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3) Customer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로부터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Proforma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Invoice confirmation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을 받은 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S/O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보류를 해제할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4)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등록된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Sales Order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VC report, S/O monitoring report,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재고 조회 </a:t>
                      </a: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Report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를 조회할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29266"/>
            <a:ext cx="9906000" cy="5528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1380069"/>
          <a:ext cx="8528050" cy="3823821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807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등록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1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Sales Order Create for VC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ZVA01 / VA01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Proforma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Invoice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출력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Proforma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Invoice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ZSDR0020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보류 해제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 오더 수정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VA02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VC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현황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VC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현황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ZSDR0470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현황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Sales Order Tracking Monitoring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ZSDR0360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재고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Report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On Hand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저장위치별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재고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Report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ZSDR0430 / ZSDR0380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Create for VC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입력 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ZOR1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(Sold To Customer)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(Ship To Customer)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 다음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VC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Create for VC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7551" y="2817299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66827" y="3425832"/>
            <a:ext cx="15525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0633" y="1631950"/>
            <a:ext cx="4813299" cy="3337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8"/>
          <p:cNvSpPr/>
          <p:nvPr>
            <p:custDataLst>
              <p:tags r:id="rId1"/>
            </p:custDataLst>
          </p:nvPr>
        </p:nvSpPr>
        <p:spPr>
          <a:xfrm>
            <a:off x="3278134" y="2382291"/>
            <a:ext cx="743540" cy="3286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8"/>
          <p:cNvSpPr/>
          <p:nvPr>
            <p:custDataLst>
              <p:tags r:id="rId2"/>
            </p:custDataLst>
          </p:nvPr>
        </p:nvSpPr>
        <p:spPr>
          <a:xfrm>
            <a:off x="3278134" y="2966491"/>
            <a:ext cx="743540" cy="5810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  <p:sp>
        <p:nvSpPr>
          <p:cNvPr id="15" name="직사각형 8"/>
          <p:cNvSpPr/>
          <p:nvPr>
            <p:custDataLst>
              <p:tags r:id="rId3"/>
            </p:custDataLst>
          </p:nvPr>
        </p:nvSpPr>
        <p:spPr>
          <a:xfrm>
            <a:off x="3405134" y="3643825"/>
            <a:ext cx="1268466" cy="4201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7" name="직선 화살표 연결선 16"/>
          <p:cNvCxnSpPr>
            <a:stCxn id="13" idx="3"/>
            <a:endCxn id="248836" idx="0"/>
          </p:cNvCxnSpPr>
          <p:nvPr/>
        </p:nvCxnSpPr>
        <p:spPr>
          <a:xfrm>
            <a:off x="4021674" y="2546600"/>
            <a:ext cx="2421441" cy="879232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6128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Create for VC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내역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바이어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일자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요청일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Buyer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형명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1:1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내역을 자동적으로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가져오고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1:N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경우에는 팝업창이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수량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생산지시사항은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Material Info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상에 입력한 내용이며 변경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Material Info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변경하거나 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 데이터의  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텍스트 탭 지시 내역에서 변경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오더에만 적용 됨</a:t>
                      </a:r>
                      <a:r>
                        <a:rPr kumimoji="0" lang="en-US" altLang="ko-K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가능하다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VC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Create for VC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8571" y="1480609"/>
            <a:ext cx="4940829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8"/>
          <p:cNvSpPr/>
          <p:nvPr>
            <p:custDataLst>
              <p:tags r:id="rId1"/>
            </p:custDataLst>
          </p:nvPr>
        </p:nvSpPr>
        <p:spPr>
          <a:xfrm>
            <a:off x="3049534" y="2339957"/>
            <a:ext cx="2284466" cy="4540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190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7983" y="4238625"/>
            <a:ext cx="240030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1909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8732" y="2981325"/>
            <a:ext cx="905086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8"/>
          <p:cNvSpPr/>
          <p:nvPr>
            <p:custDataLst>
              <p:tags r:id="rId2"/>
            </p:custDataLst>
          </p:nvPr>
        </p:nvSpPr>
        <p:spPr>
          <a:xfrm>
            <a:off x="856667" y="3432158"/>
            <a:ext cx="498000" cy="39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1" name="직선 화살표 연결선 10"/>
          <p:cNvCxnSpPr>
            <a:stCxn id="10" idx="2"/>
            <a:endCxn id="251908" idx="0"/>
          </p:cNvCxnSpPr>
          <p:nvPr/>
        </p:nvCxnSpPr>
        <p:spPr>
          <a:xfrm>
            <a:off x="1105667" y="3826933"/>
            <a:ext cx="892466" cy="411692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8"/>
          <p:cNvSpPr/>
          <p:nvPr>
            <p:custDataLst>
              <p:tags r:id="rId3"/>
            </p:custDataLst>
          </p:nvPr>
        </p:nvSpPr>
        <p:spPr>
          <a:xfrm>
            <a:off x="3168067" y="3415225"/>
            <a:ext cx="548800" cy="39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8"/>
          <p:cNvSpPr/>
          <p:nvPr>
            <p:custDataLst>
              <p:tags r:id="rId4"/>
            </p:custDataLst>
          </p:nvPr>
        </p:nvSpPr>
        <p:spPr>
          <a:xfrm>
            <a:off x="8112601" y="3330558"/>
            <a:ext cx="1226132" cy="49637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6) PI  Information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 입력 내용과 동일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 마지막 오더 입력 내용이 그대로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7) Create Sales Order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Yes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=&gt;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(VA01)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화면으로 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VC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Create for VC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3333" y="1353080"/>
            <a:ext cx="9000067" cy="307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8"/>
          <p:cNvSpPr/>
          <p:nvPr>
            <p:custDataLst>
              <p:tags r:id="rId1"/>
            </p:custDataLst>
          </p:nvPr>
        </p:nvSpPr>
        <p:spPr>
          <a:xfrm>
            <a:off x="424867" y="1552557"/>
            <a:ext cx="8482066" cy="26045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293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3238" y="4488392"/>
            <a:ext cx="30575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293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5981" y="5314422"/>
            <a:ext cx="3578752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653466" y="4854560"/>
            <a:ext cx="1429333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3"/>
            </p:custDataLst>
          </p:nvPr>
        </p:nvSpPr>
        <p:spPr>
          <a:xfrm>
            <a:off x="1915000" y="5862093"/>
            <a:ext cx="1217667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6128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추가데이터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Port of Discharging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도착항 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수출면허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관세청으로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전송되는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내역이므로 관세청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ISO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도착항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입력해야 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Freight Condition Charge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다수의 컨테이너 분량이고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P/I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하단에서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운임을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add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하는 경우 청 컨테이너 수량과 컨테이너당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운임을 기재한다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P/I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LESS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항목을 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기존과 동일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Confirm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팝업창이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Yes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=&gt;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조건탭으로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이동된다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5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20268" y="2561165"/>
            <a:ext cx="1202266" cy="1214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6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2935" y="1642693"/>
            <a:ext cx="4880265" cy="4258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3640667" y="3161226"/>
            <a:ext cx="169334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3853867" y="3161226"/>
            <a:ext cx="201666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0" name="직선 화살표 연결선 9"/>
          <p:cNvCxnSpPr>
            <a:stCxn id="9" idx="3"/>
            <a:endCxn id="253955" idx="1"/>
          </p:cNvCxnSpPr>
          <p:nvPr/>
        </p:nvCxnSpPr>
        <p:spPr>
          <a:xfrm flipV="1">
            <a:off x="4055533" y="3168649"/>
            <a:ext cx="1464735" cy="160331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>
            <a:stCxn id="8" idx="0"/>
            <a:endCxn id="34" idx="2"/>
          </p:cNvCxnSpPr>
          <p:nvPr/>
        </p:nvCxnSpPr>
        <p:spPr>
          <a:xfrm flipV="1">
            <a:off x="3725334" y="2489200"/>
            <a:ext cx="394458" cy="672026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32117" y="1371600"/>
            <a:ext cx="1175349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직사각형 38"/>
          <p:cNvSpPr/>
          <p:nvPr>
            <p:custDataLst>
              <p:tags r:id="rId3"/>
            </p:custDataLst>
          </p:nvPr>
        </p:nvSpPr>
        <p:spPr>
          <a:xfrm>
            <a:off x="501066" y="3813160"/>
            <a:ext cx="4731334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0" name="직사각형 39"/>
          <p:cNvSpPr/>
          <p:nvPr>
            <p:custDataLst>
              <p:tags r:id="rId4"/>
            </p:custDataLst>
          </p:nvPr>
        </p:nvSpPr>
        <p:spPr>
          <a:xfrm>
            <a:off x="509533" y="4693692"/>
            <a:ext cx="4731334" cy="5895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1" name="직사각형 40"/>
          <p:cNvSpPr/>
          <p:nvPr>
            <p:custDataLst>
              <p:tags r:id="rId5"/>
            </p:custDataLst>
          </p:nvPr>
        </p:nvSpPr>
        <p:spPr>
          <a:xfrm>
            <a:off x="424866" y="5498027"/>
            <a:ext cx="887467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395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07191" y="5651500"/>
            <a:ext cx="3512608" cy="60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3" name="직선 화살표 연결선 42"/>
          <p:cNvCxnSpPr>
            <a:stCxn id="41" idx="3"/>
            <a:endCxn id="253957" idx="1"/>
          </p:cNvCxnSpPr>
          <p:nvPr/>
        </p:nvCxnSpPr>
        <p:spPr>
          <a:xfrm>
            <a:off x="1312333" y="5665781"/>
            <a:ext cx="1194858" cy="288403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/>
          <p:cNvSpPr/>
          <p:nvPr>
            <p:custDataLst>
              <p:tags r:id="rId6"/>
            </p:custDataLst>
          </p:nvPr>
        </p:nvSpPr>
        <p:spPr>
          <a:xfrm>
            <a:off x="2727801" y="6022960"/>
            <a:ext cx="904400" cy="2593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Less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 제대로 입력 되었는지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탭을 클릭하여 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0524" y="2404532"/>
            <a:ext cx="8956676" cy="3462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517999" y="4609030"/>
            <a:ext cx="6272267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4878334" y="2822567"/>
            <a:ext cx="523400" cy="33550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하나의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영업사원이 담당하고 있는 경우 대표 영업사원이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영업사원 파트너 항목에 영업 담당자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입력하여 영업사원을 변경한다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500" y="2489724"/>
            <a:ext cx="9063567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695800" y="5362560"/>
            <a:ext cx="2597733" cy="2423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텍스트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ZVA01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PI Information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상에 입력하였던 내용을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Txt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유형별로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변경 가능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664" y="1483256"/>
            <a:ext cx="4850870" cy="3842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441800" y="1786467"/>
            <a:ext cx="3021067" cy="23537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460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데이터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Customer Master data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추가데이터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 : Sold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지역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 : Ship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지역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334" y="1638299"/>
            <a:ext cx="4936066" cy="3450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374067" y="3666068"/>
            <a:ext cx="3021067" cy="149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영업탭으로 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인도조건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인도조건이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Master data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입력 내용과 다른 경우 변경한다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도착지가 여러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곳인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Plant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(1200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1300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통화가 제대로 입력되어 있는지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다수의 통화를 사용하는 거래선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USD &amp; EUR)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Master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대표통화를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등록하고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오더에서 변경한다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1" y="3420563"/>
            <a:ext cx="8949266" cy="2980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907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35765" y="1302804"/>
            <a:ext cx="2381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433332" y="4896900"/>
            <a:ext cx="5451001" cy="2169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6470066" y="5574233"/>
            <a:ext cx="455667" cy="7842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3"/>
            </p:custDataLst>
          </p:nvPr>
        </p:nvSpPr>
        <p:spPr>
          <a:xfrm>
            <a:off x="7875534" y="5574232"/>
            <a:ext cx="1403934" cy="7842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5190" y="1598613"/>
            <a:ext cx="4909609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4"/>
            </p:custDataLst>
          </p:nvPr>
        </p:nvSpPr>
        <p:spPr>
          <a:xfrm>
            <a:off x="2355267" y="1815032"/>
            <a:ext cx="286333" cy="2593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상단의 저장을 클릭한다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Order Number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5614" y="1691217"/>
            <a:ext cx="4751387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09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800" y="2571221"/>
            <a:ext cx="4724400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2008129" y="1620296"/>
            <a:ext cx="235534" cy="3609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1771067" y="2814095"/>
            <a:ext cx="608066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3"/>
            </p:custDataLst>
          </p:nvPr>
        </p:nvSpPr>
        <p:spPr>
          <a:xfrm>
            <a:off x="4768259" y="3567629"/>
            <a:ext cx="235534" cy="3609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5270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조건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 사항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 그룹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 경로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(Sales Order number),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납품처등의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조회화면으로 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679" y="1659467"/>
            <a:ext cx="4920721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433333" y="2204495"/>
            <a:ext cx="819734" cy="21558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475667" y="4490495"/>
            <a:ext cx="3368200" cy="4032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39948" y="3181374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3"/>
            </p:custDataLst>
          </p:nvPr>
        </p:nvSpPr>
        <p:spPr>
          <a:xfrm>
            <a:off x="414860" y="1913474"/>
            <a:ext cx="279401" cy="21167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6128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Profirma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Information(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가격수준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확인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및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(Sales Order number)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선택한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Amount Information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적용환율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(USD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제비용을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입력하여 제조원가 대비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전월 실적 원가 대비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가격수준을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3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747" y="1480608"/>
            <a:ext cx="4946119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3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2330" y="3298295"/>
            <a:ext cx="4876270" cy="2924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3930067" y="1786466"/>
            <a:ext cx="870533" cy="2624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9" name="직선 화살표 연결선 8"/>
          <p:cNvCxnSpPr>
            <a:stCxn id="7" idx="2"/>
            <a:endCxn id="263171" idx="0"/>
          </p:cNvCxnSpPr>
          <p:nvPr/>
        </p:nvCxnSpPr>
        <p:spPr>
          <a:xfrm flipH="1">
            <a:off x="2870465" y="2048932"/>
            <a:ext cx="1494869" cy="1249363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Print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Team Type, Commercial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type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 후     을 클릭하면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PDF file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생성된다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또는 출력한다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4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609" y="1549930"/>
            <a:ext cx="4894791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419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0958" y="3026306"/>
            <a:ext cx="2788709" cy="902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89752" y="1911344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419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176" y="3249600"/>
            <a:ext cx="6033758" cy="344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419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150" y="5825066"/>
            <a:ext cx="36957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>
            <a:off x="4776735" y="1820333"/>
            <a:ext cx="430266" cy="2624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1" name="직선 화살표 연결선 10"/>
          <p:cNvCxnSpPr>
            <a:stCxn id="10" idx="1"/>
            <a:endCxn id="264195" idx="0"/>
          </p:cNvCxnSpPr>
          <p:nvPr/>
        </p:nvCxnSpPr>
        <p:spPr>
          <a:xfrm flipH="1">
            <a:off x="1865313" y="1951566"/>
            <a:ext cx="2911422" cy="107474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>
            <p:custDataLst>
              <p:tags r:id="rId2"/>
            </p:custDataLst>
          </p:nvPr>
        </p:nvSpPr>
        <p:spPr>
          <a:xfrm>
            <a:off x="839734" y="5816599"/>
            <a:ext cx="735065" cy="4656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 해제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고객으로부터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대한 승인을 받으면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보류를 해제한다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Sales Order 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1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7308" y="1634066"/>
            <a:ext cx="4819650" cy="3437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2042001" y="2627828"/>
            <a:ext cx="862066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거부사유 탭을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거부사유 항목에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ZZ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confirmation by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지정되어 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모두 선택을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521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0225" y="1413404"/>
            <a:ext cx="4769908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521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380" y="3830638"/>
            <a:ext cx="490537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4141734" y="3186628"/>
            <a:ext cx="862066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2600800" y="4752962"/>
            <a:ext cx="1691799" cy="1046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65220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1122" y="2941638"/>
            <a:ext cx="3552825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3"/>
            </p:custDataLst>
          </p:nvPr>
        </p:nvSpPr>
        <p:spPr>
          <a:xfrm>
            <a:off x="6571720" y="3017295"/>
            <a:ext cx="370947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매뉴의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편집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(E) 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빠른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(S) 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거부 사유를 해제하고 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클릭한 후 거부사유가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해제된 것을 확인한 후 저장한다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=&gt;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생산으로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release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됨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6346" y="1392766"/>
            <a:ext cx="4996921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4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37200" y="2833158"/>
            <a:ext cx="3920067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44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77617" y="2080683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45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75831" y="4170363"/>
            <a:ext cx="394917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>
            <a:off x="1356201" y="1383228"/>
            <a:ext cx="3512132" cy="7673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2"/>
            </p:custDataLst>
          </p:nvPr>
        </p:nvSpPr>
        <p:spPr>
          <a:xfrm>
            <a:off x="6334600" y="3093494"/>
            <a:ext cx="2885600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>
            <p:custDataLst>
              <p:tags r:id="rId3"/>
            </p:custDataLst>
          </p:nvPr>
        </p:nvSpPr>
        <p:spPr>
          <a:xfrm>
            <a:off x="9043934" y="3652294"/>
            <a:ext cx="269399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4"/>
            </p:custDataLst>
          </p:nvPr>
        </p:nvSpPr>
        <p:spPr>
          <a:xfrm>
            <a:off x="7079667" y="5032360"/>
            <a:ext cx="1166866" cy="9535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4" name="직선 화살표 연결선 13"/>
          <p:cNvCxnSpPr/>
          <p:nvPr/>
        </p:nvCxnSpPr>
        <p:spPr>
          <a:xfrm>
            <a:off x="4690533" y="1981200"/>
            <a:ext cx="948267" cy="83820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고객으로부터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대한 승인을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받기 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(S/O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 상태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에는 변경 가능하다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▷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거부사유를 해제하고 변경하면 되며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고객 승인을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받은 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P/I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대한 승인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생산에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release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해야 되는 경우 다시 거부 사유에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“ZZ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confirmation by customer”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지정하고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S/O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 해제 후 변경해야 할 경우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제품 생산 계획 확정 전에는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가능하다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 내역을 반드시 공장 생산 계획 담당에게 통보해야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제품 생산 계획 확정 후에는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반드시 공장 생산 계획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담당과 협의 후 진행해야 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▶▶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200" b="1" dirty="0" smtClean="0">
                          <a:latin typeface="+mn-ea"/>
                        </a:rPr>
                        <a:t>생산 진행 단계별 </a:t>
                      </a:r>
                      <a:r>
                        <a:rPr lang="en-US" altLang="ko-KR" sz="1200" b="1" dirty="0" smtClean="0">
                          <a:latin typeface="+mn-ea"/>
                        </a:rPr>
                        <a:t>sales</a:t>
                      </a:r>
                      <a:r>
                        <a:rPr lang="ko-KR" altLang="en-US" sz="1200" b="1" dirty="0" smtClean="0">
                          <a:latin typeface="+mn-ea"/>
                        </a:rPr>
                        <a:t> </a:t>
                      </a:r>
                      <a:r>
                        <a:rPr lang="en-US" altLang="ko-KR" sz="1200" b="1" dirty="0" smtClean="0">
                          <a:latin typeface="+mn-ea"/>
                        </a:rPr>
                        <a:t>order </a:t>
                      </a:r>
                      <a:r>
                        <a:rPr lang="ko-KR" altLang="en-US" sz="1200" b="1" dirty="0" smtClean="0">
                          <a:latin typeface="+mn-ea"/>
                        </a:rPr>
                        <a:t>변경 </a:t>
                      </a:r>
                      <a:r>
                        <a:rPr lang="en-US" altLang="ko-KR" sz="1200" b="1" dirty="0" smtClean="0">
                          <a:latin typeface="+mn-ea"/>
                        </a:rPr>
                        <a:t>Process guide</a:t>
                      </a:r>
                      <a:r>
                        <a:rPr lang="ko-KR" altLang="en-US" sz="1200" b="1" dirty="0" smtClean="0">
                          <a:latin typeface="+mn-ea"/>
                        </a:rPr>
                        <a:t> </a:t>
                      </a:r>
                      <a:endParaRPr lang="en-US" altLang="ko-KR" sz="1200" b="1" dirty="0" smtClean="0">
                        <a:latin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200" b="1" dirty="0" smtClean="0">
                          <a:latin typeface="+mn-ea"/>
                        </a:rPr>
                        <a:t>        Line </a:t>
                      </a:r>
                      <a:r>
                        <a:rPr lang="ko-KR" altLang="en-US" sz="1200" b="1" dirty="0" smtClean="0">
                          <a:latin typeface="+mn-ea"/>
                        </a:rPr>
                        <a:t>참조</a:t>
                      </a:r>
                      <a:r>
                        <a:rPr lang="en-US" altLang="ko-KR" sz="1200" b="1" dirty="0" smtClean="0">
                          <a:latin typeface="+mn-ea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772" y="1337734"/>
            <a:ext cx="5008562" cy="487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575734"/>
          <a:ext cx="9215437" cy="573299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7329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91476533"/>
              </p:ext>
            </p:extLst>
          </p:nvPr>
        </p:nvGraphicFramePr>
        <p:xfrm>
          <a:off x="107283" y="561330"/>
          <a:ext cx="9524155" cy="5832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4611"/>
                <a:gridCol w="1463153"/>
                <a:gridCol w="1326758"/>
                <a:gridCol w="4653675"/>
                <a:gridCol w="1225958"/>
              </a:tblGrid>
              <a:tr h="280660"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Case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생산 단계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처리 방안 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System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Message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63118">
                <a:tc rowSpan="18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수량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 계획 확정 전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Sales order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</a:t>
                      </a:r>
                      <a:r>
                        <a:rPr lang="ko-KR" altLang="en-US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가능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1460"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 계획 확정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5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합의 </a:t>
                      </a:r>
                      <a:endParaRPr lang="en-US" altLang="ko-KR" sz="1000" b="1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Process </a:t>
                      </a:r>
                      <a:r>
                        <a:rPr lang="ko-KR" altLang="en-US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를 통해서 변경</a:t>
                      </a:r>
                      <a:r>
                        <a:rPr lang="en-US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]</a:t>
                      </a:r>
                      <a:r>
                        <a:rPr lang="en-US" altLang="ko-KR" sz="1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ko-KR" altLang="ko-KR" sz="18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Step</a:t>
                      </a:r>
                      <a:r>
                        <a:rPr lang="ko-KR" altLang="en-US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I  : PP/ MM</a:t>
                      </a:r>
                      <a:r>
                        <a:rPr lang="en-US" altLang="ko-KR" sz="10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협의</a:t>
                      </a:r>
                      <a:r>
                        <a:rPr lang="en-US" altLang="ko-KR" sz="10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Sales order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시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system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Warning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처리 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Step II :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SO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Wingdings"/>
                        </a:rPr>
                        <a:t>Step III :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 계획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Order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확정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14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Wingdings"/>
                        </a:rPr>
                        <a:t>Step IV :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order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확정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045">
                <a:tc vMerge="1"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ko-KR" altLang="ko-KR" sz="100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POP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 지시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Step</a:t>
                      </a:r>
                      <a:r>
                        <a:rPr lang="ko-KR" altLang="en-US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I  : PP / MM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협의</a:t>
                      </a:r>
                      <a:r>
                        <a:rPr lang="en-US" altLang="ko-KR" sz="10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Sales order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시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system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Warning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처리 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Step II :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SO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Wingdings"/>
                        </a:rPr>
                        <a:t>Step III :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 계획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Order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확정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219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Wingdings"/>
                        </a:rPr>
                        <a:t>Step IV :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MM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업체와 납기 일정 조정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Wingdings"/>
                        </a:rPr>
                        <a:t>Step V :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order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확정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1703">
                <a:tc vMerge="1"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ko-KR" altLang="ko-KR" sz="100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POP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 시작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Step</a:t>
                      </a:r>
                      <a:r>
                        <a:rPr lang="ko-KR" altLang="en-US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I  : PP &amp; MM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협의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Sales order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시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system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Warning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처리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Sales Order rejection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처리시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Warning 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8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Step</a:t>
                      </a:r>
                      <a:r>
                        <a:rPr lang="ko-KR" altLang="en-US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II :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생산 진행 현황 파악 </a:t>
                      </a:r>
                      <a:endParaRPr lang="en-US" altLang="ko-KR" sz="10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  <a:sym typeface="Wingdings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**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일단 조립 라인에 투입된 제품에 대해서는 수량에 관계 없이 생산 진행 함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27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Step III :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생산 진행 여부 결정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조립 완료 후에는 생산 완료 까지 진행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조립 중 단계의 경우 에는 전량 완료 할지 생산을 중단 할지 판단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재고로 입고 수량에 대해서는 영업에서 책임 지고 판매 </a:t>
                      </a:r>
                      <a:r>
                        <a:rPr lang="ko-KR" altLang="en-US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Wingdings"/>
                        </a:rPr>
                        <a:t>하며</a:t>
                      </a:r>
                      <a:r>
                        <a:rPr lang="en-US" altLang="ko-KR" sz="10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Wingdings"/>
                        </a:rPr>
                        <a:t>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일부 생산 하는 경우 일부 생산 품에 대해서 책임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Step IV :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SO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</a:t>
                      </a:r>
                      <a:endParaRPr lang="en-US" altLang="ko-KR" sz="10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*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잔량 처리 방안 협의 후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sales order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수량 조정 후 생산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order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완료 처리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*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잔량 수량 만큼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sales order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신규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Item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을 생성 하여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rejection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처리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Step V :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POP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수량 변경 처리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Step VI: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투입 예정 원부자재 재고화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ko-KR" altLang="ko-KR" sz="10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3118">
                <a:tc vMerge="1"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POP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 종료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Sales order </a:t>
                      </a:r>
                      <a:r>
                        <a:rPr lang="ko-KR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불가 </a:t>
                      </a:r>
                      <a:endParaRPr lang="en-US" altLang="ko-KR" sz="10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Sales Order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수량에 대해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Rejection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처리 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완제품 입고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136000" y="168373"/>
            <a:ext cx="8959621" cy="307777"/>
          </a:xfrm>
        </p:spPr>
        <p:txBody>
          <a:bodyPr anchor="ctr">
            <a:normAutofit fontScale="90000"/>
          </a:bodyPr>
          <a:lstStyle/>
          <a:p>
            <a:pPr lvl="0">
              <a:defRPr/>
            </a:pPr>
            <a:r>
              <a:rPr lang="ko-KR" altLang="en-US" sz="2000" dirty="0" smtClean="0">
                <a:latin typeface="+mn-ea"/>
              </a:rPr>
              <a:t>생산 진행 단계별 </a:t>
            </a:r>
            <a:r>
              <a:rPr lang="en-US" altLang="ko-KR" sz="2000" dirty="0" smtClean="0">
                <a:latin typeface="+mn-ea"/>
              </a:rPr>
              <a:t>sales</a:t>
            </a:r>
            <a:r>
              <a:rPr lang="ko-KR" altLang="en-US" sz="2000" dirty="0" smtClean="0">
                <a:latin typeface="+mn-ea"/>
              </a:rPr>
              <a:t> </a:t>
            </a:r>
            <a:r>
              <a:rPr lang="en-US" altLang="ko-KR" sz="2000" dirty="0" smtClean="0">
                <a:latin typeface="+mn-ea"/>
              </a:rPr>
              <a:t>order </a:t>
            </a:r>
            <a:r>
              <a:rPr lang="ko-KR" altLang="en-US" sz="2000" dirty="0" smtClean="0">
                <a:latin typeface="+mn-ea"/>
              </a:rPr>
              <a:t>변경 </a:t>
            </a:r>
            <a:r>
              <a:rPr lang="en-US" altLang="ko-KR" sz="2000" dirty="0" smtClean="0">
                <a:latin typeface="+mn-ea"/>
              </a:rPr>
              <a:t>Process guide</a:t>
            </a:r>
            <a:r>
              <a:rPr lang="ko-KR" altLang="en-US" sz="2000" dirty="0" smtClean="0">
                <a:latin typeface="+mn-ea"/>
              </a:rPr>
              <a:t> </a:t>
            </a:r>
            <a:r>
              <a:rPr lang="en-US" altLang="ko-KR" sz="2000" dirty="0" smtClean="0">
                <a:latin typeface="+mn-ea"/>
              </a:rPr>
              <a:t>Line </a:t>
            </a:r>
            <a:endParaRPr lang="en-US" sz="20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575734"/>
          <a:ext cx="9215437" cy="573299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7329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136000" y="168373"/>
            <a:ext cx="8959621" cy="307777"/>
          </a:xfrm>
        </p:spPr>
        <p:txBody>
          <a:bodyPr anchor="ctr">
            <a:normAutofit fontScale="90000"/>
          </a:bodyPr>
          <a:lstStyle/>
          <a:p>
            <a:pPr lvl="0">
              <a:defRPr/>
            </a:pPr>
            <a:r>
              <a:rPr lang="ko-KR" altLang="en-US" sz="2000" dirty="0" smtClean="0">
                <a:latin typeface="+mn-ea"/>
              </a:rPr>
              <a:t>생산 진행 단계별 </a:t>
            </a:r>
            <a:r>
              <a:rPr lang="en-US" altLang="ko-KR" sz="2000" dirty="0" smtClean="0">
                <a:latin typeface="+mn-ea"/>
              </a:rPr>
              <a:t>sales</a:t>
            </a:r>
            <a:r>
              <a:rPr lang="ko-KR" altLang="en-US" sz="2000" dirty="0" smtClean="0">
                <a:latin typeface="+mn-ea"/>
              </a:rPr>
              <a:t> </a:t>
            </a:r>
            <a:r>
              <a:rPr lang="en-US" altLang="ko-KR" sz="2000" dirty="0" smtClean="0">
                <a:latin typeface="+mn-ea"/>
              </a:rPr>
              <a:t>order </a:t>
            </a:r>
            <a:r>
              <a:rPr lang="ko-KR" altLang="en-US" sz="2000" dirty="0" smtClean="0">
                <a:latin typeface="+mn-ea"/>
              </a:rPr>
              <a:t>변경 </a:t>
            </a:r>
            <a:r>
              <a:rPr lang="en-US" altLang="ko-KR" sz="2000" dirty="0" smtClean="0">
                <a:latin typeface="+mn-ea"/>
              </a:rPr>
              <a:t>Process guide</a:t>
            </a:r>
            <a:r>
              <a:rPr lang="ko-KR" altLang="en-US" sz="2000" dirty="0" smtClean="0">
                <a:latin typeface="+mn-ea"/>
              </a:rPr>
              <a:t> </a:t>
            </a:r>
            <a:r>
              <a:rPr lang="en-US" altLang="ko-KR" sz="2000" dirty="0" smtClean="0">
                <a:latin typeface="+mn-ea"/>
              </a:rPr>
              <a:t>Line </a:t>
            </a:r>
            <a:endParaRPr lang="en-US" sz="2000" dirty="0">
              <a:latin typeface="+mn-ea"/>
              <a:ea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58838350"/>
              </p:ext>
            </p:extLst>
          </p:nvPr>
        </p:nvGraphicFramePr>
        <p:xfrm>
          <a:off x="175016" y="524928"/>
          <a:ext cx="9524155" cy="58335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4611"/>
                <a:gridCol w="1463153"/>
                <a:gridCol w="1326758"/>
                <a:gridCol w="4653675"/>
                <a:gridCol w="1225958"/>
              </a:tblGrid>
              <a:tr h="307751"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Case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생산 단계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처리 방안 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System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Message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00799">
                <a:tc rowSpan="7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업체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 계획 확정 전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Sales order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</a:t>
                      </a:r>
                      <a:r>
                        <a:rPr lang="ko-KR" altLang="en-US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가능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0799"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 계획 확정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합의 </a:t>
                      </a:r>
                      <a:endParaRPr lang="en-US" altLang="ko-KR" sz="1000" b="1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Process </a:t>
                      </a:r>
                      <a:r>
                        <a:rPr lang="ko-KR" altLang="en-US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를 통해서 변경</a:t>
                      </a:r>
                      <a:r>
                        <a:rPr lang="en-US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]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Step</a:t>
                      </a:r>
                      <a:r>
                        <a:rPr lang="ko-KR" altLang="en-US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I  : PP/ MM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협의</a:t>
                      </a:r>
                      <a:r>
                        <a:rPr lang="en-US" altLang="ko-KR" sz="10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Sales order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시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system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Warning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73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POP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 지시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Step II :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SO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79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POP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 시작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73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Wingdings"/>
                        </a:rPr>
                        <a:t>Step III :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 계획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Order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확정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0799">
                <a:tc vMerge="1"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POP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 종료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Sales order </a:t>
                      </a:r>
                      <a:r>
                        <a:rPr lang="ko-KR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불가 </a:t>
                      </a:r>
                      <a:endParaRPr lang="en-US" altLang="ko-KR" sz="1000" b="1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* </a:t>
                      </a:r>
                      <a:r>
                        <a:rPr lang="ko-KR" altLang="en-US" sz="1000" b="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생산된 제품에 대해서는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대체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order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로 판매 진행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Sales Order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수량에 대해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Rejection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처리 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0799">
                <a:tc vMerge="1"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완제품 입고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7377">
                <a:tc rowSpan="6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제품 </a:t>
                      </a:r>
                      <a:endParaRPr lang="en-US" altLang="ko-KR" sz="10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 계획 확정 전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Sales order </a:t>
                      </a:r>
                      <a:r>
                        <a:rPr lang="ko-KR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</a:t>
                      </a:r>
                      <a:r>
                        <a:rPr lang="ko-KR" altLang="en-US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가능 </a:t>
                      </a:r>
                      <a:endParaRPr lang="en-US" altLang="ko-KR" sz="10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Sales order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시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system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Warning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73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 계획 확정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Sales order </a:t>
                      </a:r>
                      <a:r>
                        <a:rPr lang="ko-KR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불가</a:t>
                      </a:r>
                      <a:endParaRPr lang="en-US" altLang="ko-KR" sz="10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73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POP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 지시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73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POP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 시작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73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POP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 종료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015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완제품 입고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Sales order </a:t>
                      </a:r>
                      <a:r>
                        <a:rPr lang="ko-KR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불가 </a:t>
                      </a:r>
                      <a:endParaRPr lang="en-US" altLang="ko-KR" sz="1000" b="1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* </a:t>
                      </a:r>
                      <a:r>
                        <a:rPr lang="ko-KR" altLang="en-US" sz="1000" b="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생산된 제품에 대해서는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대체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order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로 판매 진행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 완료 후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rework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process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를 통해 제품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처리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7377">
                <a:tc rowSpan="6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VC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 계획 확정 전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Sales order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</a:t>
                      </a:r>
                      <a:r>
                        <a:rPr lang="ko-KR" altLang="en-US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가능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Sales order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시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system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Warning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73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 계획 확정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Sales order </a:t>
                      </a:r>
                      <a:r>
                        <a:rPr lang="ko-KR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불가</a:t>
                      </a:r>
                      <a:endParaRPr lang="en-US" altLang="ko-KR" sz="10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73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POP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 지시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73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POP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 시작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73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POP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 종료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44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완제품 입고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Sales order </a:t>
                      </a:r>
                      <a:r>
                        <a:rPr lang="ko-KR" altLang="ko-KR" sz="1000" b="1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불가 </a:t>
                      </a:r>
                      <a:endParaRPr lang="en-US" altLang="ko-KR" sz="1000" b="1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* </a:t>
                      </a:r>
                      <a:r>
                        <a:rPr lang="ko-KR" altLang="en-US" sz="1000" b="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생산된 제품에 대해서는 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대체</a:t>
                      </a: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order</a:t>
                      </a:r>
                      <a:r>
                        <a:rPr lang="ko-KR" altLang="ko-KR" sz="10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로 판매 진행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None/>
                        <a:tabLst/>
                      </a:pP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VC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현황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현황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 조항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 외 조건들을 입력한 후    을 클릭하여 조회한다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VC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ZSDR0470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ZSDR0470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0157" y="1575329"/>
            <a:ext cx="4795309" cy="2615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2728" y="4249558"/>
            <a:ext cx="9066872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7820" y="1902907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414860" y="1803403"/>
            <a:ext cx="279401" cy="21167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501067" y="2204494"/>
            <a:ext cx="4181000" cy="18933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현황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Tracking Monitoring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 조항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 외 조건들을 입력한 후    을 클릭하여 조회한다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ZSDR0360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ZSDR0360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Tracking Monitoring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0741" y="1620309"/>
            <a:ext cx="4937125" cy="461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4754" y="1894440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Tracking Monitoring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 현황을 조회한다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ZSDR0360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ZSDR0360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Tracking Monitoring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189" y="2041855"/>
            <a:ext cx="9128344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206" y="4148366"/>
            <a:ext cx="9104861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Item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생산 진행 현황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조회할 라인을 선택한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생산 진행 현황을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생산 진행 현황을 조회한다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계획이 잡힌 제품만 조회 가능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ZSDR0360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ZSDR0360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Tracking Monitoring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242" y="2518325"/>
            <a:ext cx="741045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067" y="4808557"/>
            <a:ext cx="9059334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805869" y="3166543"/>
            <a:ext cx="1564798" cy="279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8" name="직선 화살표 연결선 7"/>
          <p:cNvCxnSpPr>
            <a:stCxn id="7" idx="2"/>
          </p:cNvCxnSpPr>
          <p:nvPr/>
        </p:nvCxnSpPr>
        <p:spPr>
          <a:xfrm>
            <a:off x="1588268" y="3445943"/>
            <a:ext cx="1214199" cy="1354657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On Hand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– ZSDR0430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 조항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 외 조건들을 입력한 후    을 클릭하여 조회한다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ZSDR0430 / ZSDR0380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ZSDR0430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/ ZSDR0380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On Hand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233" y="1667405"/>
            <a:ext cx="4965699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48622" y="1902907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66084" y="1444097"/>
            <a:ext cx="1019175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2346801" y="2480733"/>
            <a:ext cx="1166866" cy="279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3676071" y="1383227"/>
            <a:ext cx="1166866" cy="12414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1" name="직선 화살표 연결선 10"/>
          <p:cNvCxnSpPr>
            <a:stCxn id="9" idx="0"/>
            <a:endCxn id="10" idx="1"/>
          </p:cNvCxnSpPr>
          <p:nvPr/>
        </p:nvCxnSpPr>
        <p:spPr>
          <a:xfrm flipV="1">
            <a:off x="2930234" y="2003947"/>
            <a:ext cx="745837" cy="476786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On Hand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– ZSDR0430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On Hand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현황을 조회한다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ZSDR0430 / ZSDR0380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ZSDR0430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/ ZSDR0380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On Hand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541" y="2413096"/>
            <a:ext cx="7503005" cy="333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9183" y="2394495"/>
            <a:ext cx="1648883" cy="336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위치별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– ZSDR0380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 조항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 외 조건들을 입력한 후    을 클릭하여 조회한다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ZSDR0430 / ZSDR0380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ZSDR0430 /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ZSDR0380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On Hand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/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저장위치별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재고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567" y="1717675"/>
            <a:ext cx="4965700" cy="3497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06287" y="1894440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2397603" y="2624672"/>
            <a:ext cx="1166866" cy="279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3726873" y="1527166"/>
            <a:ext cx="1166866" cy="12414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9" name="직선 화살표 연결선 8"/>
          <p:cNvCxnSpPr>
            <a:stCxn id="7" idx="0"/>
            <a:endCxn id="8" idx="1"/>
          </p:cNvCxnSpPr>
          <p:nvPr/>
        </p:nvCxnSpPr>
        <p:spPr>
          <a:xfrm flipV="1">
            <a:off x="2981036" y="2147886"/>
            <a:ext cx="745837" cy="476786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08419" y="1537234"/>
            <a:ext cx="1019175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– ZSDR0380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현황을 조회한다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ZSDR0430 / ZSDR0380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ZSDR0430 /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ZSDR0380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On Hand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/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저장위치별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재고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332" y="2296598"/>
            <a:ext cx="6773335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2434" y="2216693"/>
            <a:ext cx="2315633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anchor="ctr"/>
      <a:lstStyle>
        <a:defPPr algn="ctr" fontAlgn="auto" latinLnBrk="0">
          <a:spcBef>
            <a:spcPts val="0"/>
          </a:spcBef>
          <a:spcAft>
            <a:spcPts val="0"/>
          </a:spcAft>
          <a:defRPr kumimoji="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14298</TotalTime>
  <Words>2457</Words>
  <Application>Microsoft Office PowerPoint</Application>
  <PresentationFormat>A4 용지(210x297mm)</PresentationFormat>
  <Paragraphs>884</Paragraphs>
  <Slides>32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32</vt:i4>
      </vt:variant>
    </vt:vector>
  </HeadingPairs>
  <TitlesOfParts>
    <vt:vector size="35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생산 진행 단계별 sales order 변경 Process guide Line </vt:lpstr>
      <vt:lpstr>생산 진행 단계별 sales order 변경 Process guide Line 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483</cp:revision>
  <cp:lastPrinted>2006-08-30T13:33:06Z</cp:lastPrinted>
  <dcterms:created xsi:type="dcterms:W3CDTF">2008-05-17T00:48:54Z</dcterms:created>
  <dcterms:modified xsi:type="dcterms:W3CDTF">2013-03-30T08:52:43Z</dcterms:modified>
</cp:coreProperties>
</file>