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1.xml" ContentType="application/vnd.openxmlformats-officedocument.presentationml.tags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  <p:sldMasterId id="2147484670" r:id="rId3"/>
  </p:sldMasterIdLst>
  <p:notesMasterIdLst>
    <p:notesMasterId r:id="rId107"/>
  </p:notesMasterIdLst>
  <p:handoutMasterIdLst>
    <p:handoutMasterId r:id="rId108"/>
  </p:handoutMasterIdLst>
  <p:sldIdLst>
    <p:sldId id="374" r:id="rId4"/>
    <p:sldId id="500" r:id="rId5"/>
    <p:sldId id="377" r:id="rId6"/>
    <p:sldId id="379" r:id="rId7"/>
    <p:sldId id="390" r:id="rId8"/>
    <p:sldId id="450" r:id="rId9"/>
    <p:sldId id="451" r:id="rId10"/>
    <p:sldId id="394" r:id="rId11"/>
    <p:sldId id="567" r:id="rId12"/>
    <p:sldId id="569" r:id="rId13"/>
    <p:sldId id="568" r:id="rId14"/>
    <p:sldId id="615" r:id="rId15"/>
    <p:sldId id="616" r:id="rId16"/>
    <p:sldId id="617" r:id="rId17"/>
    <p:sldId id="618" r:id="rId18"/>
    <p:sldId id="619" r:id="rId19"/>
    <p:sldId id="502" r:id="rId20"/>
    <p:sldId id="504" r:id="rId21"/>
    <p:sldId id="505" r:id="rId22"/>
    <p:sldId id="506" r:id="rId23"/>
    <p:sldId id="570" r:id="rId24"/>
    <p:sldId id="571" r:id="rId25"/>
    <p:sldId id="572" r:id="rId26"/>
    <p:sldId id="573" r:id="rId27"/>
    <p:sldId id="574" r:id="rId28"/>
    <p:sldId id="575" r:id="rId29"/>
    <p:sldId id="576" r:id="rId30"/>
    <p:sldId id="577" r:id="rId31"/>
    <p:sldId id="509" r:id="rId32"/>
    <p:sldId id="510" r:id="rId33"/>
    <p:sldId id="511" r:id="rId34"/>
    <p:sldId id="512" r:id="rId35"/>
    <p:sldId id="557" r:id="rId36"/>
    <p:sldId id="612" r:id="rId37"/>
    <p:sldId id="613" r:id="rId38"/>
    <p:sldId id="614" r:id="rId39"/>
    <p:sldId id="515" r:id="rId40"/>
    <p:sldId id="516" r:id="rId41"/>
    <p:sldId id="517" r:id="rId42"/>
    <p:sldId id="518" r:id="rId43"/>
    <p:sldId id="578" r:id="rId44"/>
    <p:sldId id="579" r:id="rId45"/>
    <p:sldId id="580" r:id="rId46"/>
    <p:sldId id="581" r:id="rId47"/>
    <p:sldId id="582" r:id="rId48"/>
    <p:sldId id="583" r:id="rId49"/>
    <p:sldId id="584" r:id="rId50"/>
    <p:sldId id="585" r:id="rId51"/>
    <p:sldId id="586" r:id="rId52"/>
    <p:sldId id="587" r:id="rId53"/>
    <p:sldId id="588" r:id="rId54"/>
    <p:sldId id="589" r:id="rId55"/>
    <p:sldId id="590" r:id="rId56"/>
    <p:sldId id="591" r:id="rId57"/>
    <p:sldId id="592" r:id="rId58"/>
    <p:sldId id="593" r:id="rId59"/>
    <p:sldId id="594" r:id="rId60"/>
    <p:sldId id="595" r:id="rId61"/>
    <p:sldId id="596" r:id="rId62"/>
    <p:sldId id="597" r:id="rId63"/>
    <p:sldId id="598" r:id="rId64"/>
    <p:sldId id="599" r:id="rId65"/>
    <p:sldId id="600" r:id="rId66"/>
    <p:sldId id="601" r:id="rId67"/>
    <p:sldId id="602" r:id="rId68"/>
    <p:sldId id="603" r:id="rId69"/>
    <p:sldId id="604" r:id="rId70"/>
    <p:sldId id="605" r:id="rId71"/>
    <p:sldId id="606" r:id="rId72"/>
    <p:sldId id="607" r:id="rId73"/>
    <p:sldId id="608" r:id="rId74"/>
    <p:sldId id="609" r:id="rId75"/>
    <p:sldId id="610" r:id="rId76"/>
    <p:sldId id="611" r:id="rId77"/>
    <p:sldId id="521" r:id="rId78"/>
    <p:sldId id="522" r:id="rId79"/>
    <p:sldId id="532" r:id="rId80"/>
    <p:sldId id="523" r:id="rId81"/>
    <p:sldId id="524" r:id="rId82"/>
    <p:sldId id="533" r:id="rId83"/>
    <p:sldId id="534" r:id="rId84"/>
    <p:sldId id="535" r:id="rId85"/>
    <p:sldId id="536" r:id="rId86"/>
    <p:sldId id="537" r:id="rId87"/>
    <p:sldId id="538" r:id="rId88"/>
    <p:sldId id="539" r:id="rId89"/>
    <p:sldId id="540" r:id="rId90"/>
    <p:sldId id="541" r:id="rId91"/>
    <p:sldId id="542" r:id="rId92"/>
    <p:sldId id="543" r:id="rId93"/>
    <p:sldId id="544" r:id="rId94"/>
    <p:sldId id="545" r:id="rId95"/>
    <p:sldId id="546" r:id="rId96"/>
    <p:sldId id="527" r:id="rId97"/>
    <p:sldId id="528" r:id="rId98"/>
    <p:sldId id="529" r:id="rId99"/>
    <p:sldId id="530" r:id="rId100"/>
    <p:sldId id="547" r:id="rId101"/>
    <p:sldId id="548" r:id="rId102"/>
    <p:sldId id="549" r:id="rId103"/>
    <p:sldId id="550" r:id="rId104"/>
    <p:sldId id="551" r:id="rId105"/>
    <p:sldId id="552" r:id="rId106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E335F8D7-1365-45DE-8887-1949EC70923B}">
          <p14:sldIdLst>
            <p14:sldId id="374"/>
            <p14:sldId id="500"/>
            <p14:sldId id="377"/>
            <p14:sldId id="379"/>
            <p14:sldId id="390"/>
            <p14:sldId id="450"/>
            <p14:sldId id="451"/>
            <p14:sldId id="394"/>
            <p14:sldId id="567"/>
            <p14:sldId id="569"/>
            <p14:sldId id="568"/>
            <p14:sldId id="615"/>
            <p14:sldId id="616"/>
            <p14:sldId id="617"/>
            <p14:sldId id="618"/>
            <p14:sldId id="619"/>
            <p14:sldId id="502"/>
            <p14:sldId id="504"/>
            <p14:sldId id="505"/>
            <p14:sldId id="506"/>
            <p14:sldId id="570"/>
            <p14:sldId id="571"/>
            <p14:sldId id="572"/>
            <p14:sldId id="573"/>
            <p14:sldId id="574"/>
            <p14:sldId id="575"/>
            <p14:sldId id="576"/>
            <p14:sldId id="577"/>
            <p14:sldId id="509"/>
            <p14:sldId id="510"/>
            <p14:sldId id="511"/>
            <p14:sldId id="512"/>
            <p14:sldId id="557"/>
            <p14:sldId id="612"/>
            <p14:sldId id="613"/>
            <p14:sldId id="614"/>
            <p14:sldId id="515"/>
            <p14:sldId id="516"/>
            <p14:sldId id="517"/>
            <p14:sldId id="518"/>
            <p14:sldId id="578"/>
            <p14:sldId id="579"/>
            <p14:sldId id="580"/>
            <p14:sldId id="581"/>
            <p14:sldId id="582"/>
            <p14:sldId id="583"/>
            <p14:sldId id="584"/>
            <p14:sldId id="585"/>
            <p14:sldId id="586"/>
            <p14:sldId id="587"/>
            <p14:sldId id="588"/>
            <p14:sldId id="589"/>
            <p14:sldId id="590"/>
            <p14:sldId id="591"/>
            <p14:sldId id="592"/>
            <p14:sldId id="593"/>
            <p14:sldId id="594"/>
            <p14:sldId id="595"/>
            <p14:sldId id="596"/>
            <p14:sldId id="597"/>
            <p14:sldId id="598"/>
            <p14:sldId id="599"/>
            <p14:sldId id="600"/>
            <p14:sldId id="601"/>
            <p14:sldId id="602"/>
            <p14:sldId id="603"/>
            <p14:sldId id="604"/>
            <p14:sldId id="605"/>
            <p14:sldId id="606"/>
            <p14:sldId id="607"/>
            <p14:sldId id="608"/>
            <p14:sldId id="609"/>
            <p14:sldId id="610"/>
            <p14:sldId id="611"/>
            <p14:sldId id="521"/>
            <p14:sldId id="522"/>
            <p14:sldId id="532"/>
            <p14:sldId id="523"/>
            <p14:sldId id="524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27"/>
            <p14:sldId id="528"/>
            <p14:sldId id="529"/>
            <p14:sldId id="530"/>
            <p14:sldId id="547"/>
            <p14:sldId id="548"/>
            <p14:sldId id="549"/>
            <p14:sldId id="550"/>
            <p14:sldId id="551"/>
            <p14:sldId id="55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822" userDrawn="1">
          <p15:clr>
            <a:srgbClr val="A4A3A4"/>
          </p15:clr>
        </p15:guide>
        <p15:guide id="2" pos="4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338" autoAdjust="0"/>
    <p:restoredTop sz="97138" autoAdjust="0"/>
  </p:normalViewPr>
  <p:slideViewPr>
    <p:cSldViewPr snapToGrid="0" showGuides="1">
      <p:cViewPr varScale="1">
        <p:scale>
          <a:sx n="72" d="100"/>
          <a:sy n="72" d="100"/>
        </p:scale>
        <p:origin x="1122" y="66"/>
      </p:cViewPr>
      <p:guideLst>
        <p:guide orient="horz" pos="822"/>
        <p:guide pos="436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0023" cy="180023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63" Type="http://schemas.openxmlformats.org/officeDocument/2006/relationships/slide" Target="slides/slide60.xml"/><Relationship Id="rId68" Type="http://schemas.openxmlformats.org/officeDocument/2006/relationships/slide" Target="slides/slide65.xml"/><Relationship Id="rId84" Type="http://schemas.openxmlformats.org/officeDocument/2006/relationships/slide" Target="slides/slide81.xml"/><Relationship Id="rId89" Type="http://schemas.openxmlformats.org/officeDocument/2006/relationships/slide" Target="slides/slide86.xml"/><Relationship Id="rId1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07" Type="http://schemas.openxmlformats.org/officeDocument/2006/relationships/notesMaster" Target="notesMasters/notesMaster1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74" Type="http://schemas.openxmlformats.org/officeDocument/2006/relationships/slide" Target="slides/slide71.xml"/><Relationship Id="rId79" Type="http://schemas.openxmlformats.org/officeDocument/2006/relationships/slide" Target="slides/slide76.xml"/><Relationship Id="rId87" Type="http://schemas.openxmlformats.org/officeDocument/2006/relationships/slide" Target="slides/slide84.xml"/><Relationship Id="rId102" Type="http://schemas.openxmlformats.org/officeDocument/2006/relationships/slide" Target="slides/slide99.xml"/><Relationship Id="rId110" Type="http://schemas.openxmlformats.org/officeDocument/2006/relationships/viewProps" Target="viewProps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82" Type="http://schemas.openxmlformats.org/officeDocument/2006/relationships/slide" Target="slides/slide79.xml"/><Relationship Id="rId90" Type="http://schemas.openxmlformats.org/officeDocument/2006/relationships/slide" Target="slides/slide87.xml"/><Relationship Id="rId95" Type="http://schemas.openxmlformats.org/officeDocument/2006/relationships/slide" Target="slides/slide92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slide" Target="slides/slide66.xml"/><Relationship Id="rId77" Type="http://schemas.openxmlformats.org/officeDocument/2006/relationships/slide" Target="slides/slide74.xml"/><Relationship Id="rId100" Type="http://schemas.openxmlformats.org/officeDocument/2006/relationships/slide" Target="slides/slide97.xml"/><Relationship Id="rId105" Type="http://schemas.openxmlformats.org/officeDocument/2006/relationships/slide" Target="slides/slide102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72" Type="http://schemas.openxmlformats.org/officeDocument/2006/relationships/slide" Target="slides/slide69.xml"/><Relationship Id="rId80" Type="http://schemas.openxmlformats.org/officeDocument/2006/relationships/slide" Target="slides/slide77.xml"/><Relationship Id="rId85" Type="http://schemas.openxmlformats.org/officeDocument/2006/relationships/slide" Target="slides/slide82.xml"/><Relationship Id="rId93" Type="http://schemas.openxmlformats.org/officeDocument/2006/relationships/slide" Target="slides/slide90.xml"/><Relationship Id="rId98" Type="http://schemas.openxmlformats.org/officeDocument/2006/relationships/slide" Target="slides/slide9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slide" Target="slides/slide64.xml"/><Relationship Id="rId103" Type="http://schemas.openxmlformats.org/officeDocument/2006/relationships/slide" Target="slides/slide100.xml"/><Relationship Id="rId108" Type="http://schemas.openxmlformats.org/officeDocument/2006/relationships/handoutMaster" Target="handoutMasters/handout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slide" Target="slides/slide67.xml"/><Relationship Id="rId75" Type="http://schemas.openxmlformats.org/officeDocument/2006/relationships/slide" Target="slides/slide72.xml"/><Relationship Id="rId83" Type="http://schemas.openxmlformats.org/officeDocument/2006/relationships/slide" Target="slides/slide80.xml"/><Relationship Id="rId88" Type="http://schemas.openxmlformats.org/officeDocument/2006/relationships/slide" Target="slides/slide85.xml"/><Relationship Id="rId91" Type="http://schemas.openxmlformats.org/officeDocument/2006/relationships/slide" Target="slides/slide88.xml"/><Relationship Id="rId96" Type="http://schemas.openxmlformats.org/officeDocument/2006/relationships/slide" Target="slides/slide93.xml"/><Relationship Id="rId11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6" Type="http://schemas.openxmlformats.org/officeDocument/2006/relationships/slide" Target="slides/slide103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73" Type="http://schemas.openxmlformats.org/officeDocument/2006/relationships/slide" Target="slides/slide70.xml"/><Relationship Id="rId78" Type="http://schemas.openxmlformats.org/officeDocument/2006/relationships/slide" Target="slides/slide75.xml"/><Relationship Id="rId81" Type="http://schemas.openxmlformats.org/officeDocument/2006/relationships/slide" Target="slides/slide78.xml"/><Relationship Id="rId86" Type="http://schemas.openxmlformats.org/officeDocument/2006/relationships/slide" Target="slides/slide83.xml"/><Relationship Id="rId94" Type="http://schemas.openxmlformats.org/officeDocument/2006/relationships/slide" Target="slides/slide91.xml"/><Relationship Id="rId99" Type="http://schemas.openxmlformats.org/officeDocument/2006/relationships/slide" Target="slides/slide96.xml"/><Relationship Id="rId101" Type="http://schemas.openxmlformats.org/officeDocument/2006/relationships/slide" Target="slides/slide9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Relationship Id="rId109" Type="http://schemas.openxmlformats.org/officeDocument/2006/relationships/presProps" Target="presProps.xml"/><Relationship Id="rId34" Type="http://schemas.openxmlformats.org/officeDocument/2006/relationships/slide" Target="slides/slide31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6" Type="http://schemas.openxmlformats.org/officeDocument/2006/relationships/slide" Target="slides/slide73.xml"/><Relationship Id="rId97" Type="http://schemas.openxmlformats.org/officeDocument/2006/relationships/slide" Target="slides/slide94.xml"/><Relationship Id="rId104" Type="http://schemas.openxmlformats.org/officeDocument/2006/relationships/slide" Target="slides/slide101.xml"/><Relationship Id="rId7" Type="http://schemas.openxmlformats.org/officeDocument/2006/relationships/slide" Target="slides/slide4.xml"/><Relationship Id="rId71" Type="http://schemas.openxmlformats.org/officeDocument/2006/relationships/slide" Target="slides/slide68.xml"/><Relationship Id="rId92" Type="http://schemas.openxmlformats.org/officeDocument/2006/relationships/slide" Target="slides/slide8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62540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31918" y="6421685"/>
            <a:ext cx="4309005" cy="33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20167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slideMaster" Target="../slideMasters/slideMaster3.xml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11" Type="http://schemas.openxmlformats.org/officeDocument/2006/relationships/image" Target="../media/image9.png"/><Relationship Id="rId5" Type="http://schemas.openxmlformats.org/officeDocument/2006/relationships/image" Target="../media/image4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1.wdp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3618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90439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79586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811244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95658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7868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73315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394870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157286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41291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69790" y="6201964"/>
            <a:ext cx="1512000" cy="5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7333" y="6304972"/>
            <a:ext cx="1260000" cy="36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 Box 6"/>
          <p:cNvSpPr txBox="1">
            <a:spLocks noChangeArrowheads="1"/>
          </p:cNvSpPr>
          <p:nvPr userDrawn="1"/>
        </p:nvSpPr>
        <p:spPr bwMode="auto">
          <a:xfrm>
            <a:off x="5562552" y="6485464"/>
            <a:ext cx="4160837" cy="246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12" tIns="45705" rIns="91412" bIns="45705"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Copyright 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2015 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Accenture. All Rights Reserved.</a:t>
            </a:r>
          </a:p>
        </p:txBody>
      </p:sp>
      <p:pic>
        <p:nvPicPr>
          <p:cNvPr id="14" name="Picture 1"/>
          <p:cNvPicPr>
            <a:picLocks noChangeAspect="1"/>
          </p:cNvPicPr>
          <p:nvPr userDrawn="1"/>
        </p:nvPicPr>
        <p:blipFill rotWithShape="1">
          <a:blip r:embed="rId5" cstate="print"/>
          <a:srcRect l="9269" b="77718"/>
          <a:stretch/>
        </p:blipFill>
        <p:spPr>
          <a:xfrm>
            <a:off x="3175000" y="-32677"/>
            <a:ext cx="4053926" cy="1455077"/>
          </a:xfrm>
          <a:prstGeom prst="rect">
            <a:avLst/>
          </a:prstGeom>
        </p:spPr>
      </p:pic>
      <p:pic>
        <p:nvPicPr>
          <p:cNvPr id="15" name="Picture 15" descr="cargo-ship"/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29325" b="13565"/>
          <a:stretch/>
        </p:blipFill>
        <p:spPr bwMode="gray">
          <a:xfrm>
            <a:off x="6979619" y="-32677"/>
            <a:ext cx="2926382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7" descr="ContainerAndAircraft-Final"/>
          <p:cNvPicPr>
            <a:picLocks noChangeAspect="1" noChangeArrowheads="1"/>
          </p:cNvPicPr>
          <p:nvPr userDrawn="1">
            <p:custDataLst>
              <p:tags r:id="rId1"/>
            </p:custDataLst>
          </p:nvPr>
        </p:nvPicPr>
        <p:blipFill rotWithShape="1">
          <a:blip r:embed="rId7" cstate="print">
            <a:lum bright="-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10" r="17582"/>
          <a:stretch/>
        </p:blipFill>
        <p:spPr bwMode="auto">
          <a:xfrm>
            <a:off x="-1" y="-32677"/>
            <a:ext cx="3132415" cy="3065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14000" contrast="1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0447" b="8623"/>
          <a:stretch/>
        </p:blipFill>
        <p:spPr bwMode="auto">
          <a:xfrm>
            <a:off x="3240414" y="1489223"/>
            <a:ext cx="3696617" cy="15434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2"/>
          <p:cNvSpPr/>
          <p:nvPr userDrawn="1"/>
        </p:nvSpPr>
        <p:spPr>
          <a:xfrm>
            <a:off x="3132414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9" name="Rectangle 18"/>
          <p:cNvSpPr/>
          <p:nvPr userDrawn="1"/>
        </p:nvSpPr>
        <p:spPr>
          <a:xfrm>
            <a:off x="6937032" y="-32677"/>
            <a:ext cx="108000" cy="30653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 userDrawn="1"/>
        </p:nvSpPr>
        <p:spPr>
          <a:xfrm rot="5400000">
            <a:off x="3442882" y="-2074778"/>
            <a:ext cx="108000" cy="702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Rectangle 23"/>
          <p:cNvSpPr/>
          <p:nvPr userDrawn="1"/>
        </p:nvSpPr>
        <p:spPr>
          <a:xfrm rot="10800000">
            <a:off x="871790" y="1435222"/>
            <a:ext cx="108000" cy="16514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2" name="Picture 3"/>
          <p:cNvPicPr>
            <a:picLocks noChangeAspect="1"/>
          </p:cNvPicPr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979790" y="1483763"/>
            <a:ext cx="2162615" cy="1548931"/>
          </a:xfrm>
          <a:prstGeom prst="rect">
            <a:avLst/>
          </a:prstGeom>
        </p:spPr>
      </p:pic>
      <p:sp>
        <p:nvSpPr>
          <p:cNvPr id="23" name="Rectangle 25"/>
          <p:cNvSpPr/>
          <p:nvPr userDrawn="1"/>
        </p:nvSpPr>
        <p:spPr>
          <a:xfrm flipH="1">
            <a:off x="7035038" y="1381222"/>
            <a:ext cx="2870962" cy="1651471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97579" y="1643420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58210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31374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4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455089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altLang="ko-KR" dirty="0">
              <a:solidFill>
                <a:prstClr val="black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76898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3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25581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12.xml"/><Relationship Id="rId7" Type="http://schemas.openxmlformats.org/officeDocument/2006/relationships/theme" Target="../theme/theme3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3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8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4" r:id="rId3"/>
    <p:sldLayoutId id="2147484625" r:id="rId4"/>
    <p:sldLayoutId id="2147484626" r:id="rId5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1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7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8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 rotWithShape="1">
          <a:blip r:embed="rId9" cstate="print"/>
          <a:srcRect/>
          <a:stretch/>
        </p:blipFill>
        <p:spPr bwMode="auto">
          <a:xfrm>
            <a:off x="149225" y="6400800"/>
            <a:ext cx="103632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98315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671" r:id="rId1"/>
    <p:sldLayoutId id="2147484672" r:id="rId2"/>
    <p:sldLayoutId id="2147484673" r:id="rId3"/>
    <p:sldLayoutId id="2147484674" r:id="rId4"/>
    <p:sldLayoutId id="2147484675" r:id="rId5"/>
    <p:sldLayoutId id="2147484676" r:id="rId6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hyperlink" Target="http://www.ecplatform.co.kr/" TargetMode="Externa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61.png"/><Relationship Id="rId4" Type="http://schemas.openxmlformats.org/officeDocument/2006/relationships/image" Target="../media/image58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png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7.png"/><Relationship Id="rId5" Type="http://schemas.openxmlformats.org/officeDocument/2006/relationships/image" Target="../media/image56.png"/><Relationship Id="rId4" Type="http://schemas.openxmlformats.org/officeDocument/2006/relationships/image" Target="../media/image86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1.png"/><Relationship Id="rId4" Type="http://schemas.openxmlformats.org/officeDocument/2006/relationships/image" Target="../media/image56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0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3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3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3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3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3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3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3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3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3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3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3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3.xml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8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3.xml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/>
          <p:nvPr/>
        </p:nvSpPr>
        <p:spPr>
          <a:xfrm>
            <a:off x="1397910" y="3580301"/>
            <a:ext cx="71101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ko-KR" altLang="en-US" sz="30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사용자 교육 </a:t>
            </a:r>
            <a:r>
              <a:rPr lang="ko-KR" altLang="en-US" sz="3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매뉴얼</a:t>
            </a:r>
            <a:endParaRPr lang="en-US" altLang="ko-KR" sz="3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>
              <a:lnSpc>
                <a:spcPct val="150000"/>
              </a:lnSpc>
            </a:pP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 TM_07</a:t>
            </a:r>
            <a:r>
              <a:rPr lang="ko-KR" altLang="en-US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8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-</a:t>
            </a:r>
            <a:endParaRPr lang="en-US" altLang="ko-KR" sz="18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6" name="Rectangle 1"/>
          <p:cNvSpPr/>
          <p:nvPr/>
        </p:nvSpPr>
        <p:spPr>
          <a:xfrm>
            <a:off x="2819400" y="5433175"/>
            <a:ext cx="4267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2015. </a:t>
            </a:r>
            <a:r>
              <a:rPr lang="en-US" altLang="ko-KR" sz="1800" b="1" dirty="0" smtClean="0">
                <a:ea typeface="맑은 고딕" panose="020B0503020000020004" pitchFamily="50" charset="-127"/>
                <a:cs typeface="Arial" panose="020B0604020202020204" pitchFamily="34" charset="0"/>
              </a:rPr>
              <a:t>10</a:t>
            </a:r>
            <a:endParaRPr lang="en-US" altLang="ko-KR" sz="1800" b="1" dirty="0" smtClean="0">
              <a:latin typeface="Arial" panose="020B0604020202020204" pitchFamily="34" charset="0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세방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Express NSIS </a:t>
            </a:r>
            <a:r>
              <a:rPr lang="ko-KR" altLang="en-US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확장 프로젝트 </a:t>
            </a:r>
            <a:r>
              <a:rPr lang="en-US" altLang="ko-KR" sz="1800" b="1" dirty="0" smtClean="0">
                <a:latin typeface="Arial" panose="020B0604020202020204" pitchFamily="34" charset="0"/>
                <a:ea typeface="맑은 고딕" panose="020B0503020000020004" pitchFamily="50" charset="-127"/>
                <a:cs typeface="Arial" panose="020B0604020202020204" pitchFamily="34" charset="0"/>
              </a:rPr>
              <a:t>TFT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Group 7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51333536"/>
              </p:ext>
            </p:extLst>
          </p:nvPr>
        </p:nvGraphicFramePr>
        <p:xfrm>
          <a:off x="307975" y="1322388"/>
          <a:ext cx="9190038" cy="4166037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2015.10.31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Order, Settlement, Invoice Verification, Credit Management, Credit Memo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관련 기능 추가 매뉴얼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조창호 대리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최동선 차장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김소연 차장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윤상록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2015.11.10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V0.91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Invoice Verification </a:t>
                      </a: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내용 보완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김소연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2015.11.16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v0.92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SDI EDI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수량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중량 수정 프로그램 내용 추가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최동선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2015.11.26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v1.0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Final Update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신용직 이사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0318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과정개요</a:t>
            </a:r>
          </a:p>
        </p:txBody>
      </p:sp>
      <p:sp>
        <p:nvSpPr>
          <p:cNvPr id="56323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15376" name="Group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566918"/>
              </p:ext>
            </p:extLst>
          </p:nvPr>
        </p:nvGraphicFramePr>
        <p:xfrm>
          <a:off x="344488" y="1412875"/>
          <a:ext cx="9288462" cy="4824413"/>
        </p:xfrm>
        <a:graphic>
          <a:graphicData uri="http://schemas.openxmlformats.org/drawingml/2006/table">
            <a:tbl>
              <a:tblPr/>
              <a:tblGrid>
                <a:gridCol w="9288462"/>
              </a:tblGrid>
              <a:tr h="4824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Booking/Order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기능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관련 기능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처리 및 결과 조회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Management (</a:t>
                      </a:r>
                      <a:r>
                        <a:rPr kumimoji="0" lang="ko-KR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85750" marR="0" lvl="0" indent="-28575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3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사용자 교육 개요</a:t>
            </a:r>
          </a:p>
        </p:txBody>
      </p:sp>
      <p:sp>
        <p:nvSpPr>
          <p:cNvPr id="5633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Overview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76" name="Group 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211200"/>
              </p:ext>
            </p:extLst>
          </p:nvPr>
        </p:nvGraphicFramePr>
        <p:xfrm>
          <a:off x="1000125" y="1633538"/>
          <a:ext cx="7905750" cy="3963982"/>
        </p:xfrm>
        <a:graphic>
          <a:graphicData uri="http://schemas.openxmlformats.org/drawingml/2006/table">
            <a:tbl>
              <a:tblPr/>
              <a:tblGrid>
                <a:gridCol w="1665288"/>
                <a:gridCol w="6240462"/>
              </a:tblGrid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과목코드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과목명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TM_07_01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Order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TM_07_02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TM_07_03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TM_07_04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TM_07_05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Management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TM_07_06</a:t>
                      </a: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130000" marR="130000" marT="49846" marB="49846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77777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8408" name="Rectangle 49"/>
          <p:cNvSpPr>
            <a:spLocks noChangeArrowheads="1"/>
          </p:cNvSpPr>
          <p:nvPr/>
        </p:nvSpPr>
        <p:spPr bwMode="auto">
          <a:xfrm>
            <a:off x="1938338" y="836613"/>
            <a:ext cx="6967537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ko-KR" altLang="en-US" sz="1600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과목구성</a:t>
            </a:r>
          </a:p>
        </p:txBody>
      </p:sp>
      <p:sp>
        <p:nvSpPr>
          <p:cNvPr id="58409" name="Rectangle 51"/>
          <p:cNvSpPr>
            <a:spLocks noChangeArrowheads="1"/>
          </p:cNvSpPr>
          <p:nvPr/>
        </p:nvSpPr>
        <p:spPr bwMode="auto">
          <a:xfrm>
            <a:off x="1000125" y="836613"/>
            <a:ext cx="831850" cy="398462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8410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/>
              <a:t>사용자 교육 개요</a:t>
            </a:r>
            <a:endParaRPr lang="ko-KR" altLang="en-US" dirty="0" smtClean="0"/>
          </a:p>
        </p:txBody>
      </p:sp>
      <p:sp>
        <p:nvSpPr>
          <p:cNvPr id="58412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smtClean="0"/>
              <a:t>목차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5905215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 Order, Freight Booking/Order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관련 기능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FWO/FO/FB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Dummy Code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Movement Type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선택에 따른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 도착일 입력 시 주의사항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SDI EDI Forwarding Order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생성 오류 시 수량 및 무게 조정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TM_07_01</a:t>
            </a:r>
            <a:br>
              <a:rPr lang="en-US" altLang="ko-KR" dirty="0" smtClean="0"/>
            </a:br>
            <a:r>
              <a:rPr lang="en-US" altLang="ko-KR" dirty="0" smtClean="0"/>
              <a:t>Forwarding/Freight Order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TM_07_01</a:t>
            </a:r>
            <a:br>
              <a:rPr lang="en-US" altLang="ko-KR" dirty="0"/>
            </a:br>
            <a:r>
              <a:rPr lang="en-US" altLang="ko-KR" dirty="0"/>
              <a:t>Forwarding/Freight Order</a:t>
            </a:r>
            <a:endParaRPr lang="ko-KR" altLang="en-US" dirty="0"/>
          </a:p>
          <a:p>
            <a:pPr marL="0" indent="0">
              <a:buNone/>
            </a:pPr>
            <a:endParaRPr lang="ko-KR" altLang="en-US" dirty="0" smtClean="0"/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7522293"/>
              </p:ext>
            </p:extLst>
          </p:nvPr>
        </p:nvGraphicFramePr>
        <p:xfrm>
          <a:off x="484094" y="1385049"/>
          <a:ext cx="8915400" cy="4787152"/>
        </p:xfrm>
        <a:graphic>
          <a:graphicData uri="http://schemas.openxmlformats.org/drawingml/2006/table">
            <a:tbl>
              <a:tblPr/>
              <a:tblGrid>
                <a:gridCol w="615153"/>
                <a:gridCol w="8300247"/>
              </a:tblGrid>
              <a:tr h="491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Buyer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해상 수출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수입 및 항공 과목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298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TM_07_01</a:t>
            </a:r>
            <a:br>
              <a:rPr lang="en-US" altLang="ko-KR" dirty="0"/>
            </a:br>
            <a:r>
              <a:rPr lang="en-US" altLang="ko-KR" dirty="0"/>
              <a:t>Forwarding/Freight Order</a:t>
            </a:r>
            <a:endParaRPr lang="ko-KR" altLang="en-US" dirty="0" smtClean="0"/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4008079"/>
              </p:ext>
            </p:extLst>
          </p:nvPr>
        </p:nvGraphicFramePr>
        <p:xfrm>
          <a:off x="384176" y="1410724"/>
          <a:ext cx="9137649" cy="2196594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해상 수출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수입 및 항공 과목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84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9239218"/>
              </p:ext>
            </p:extLst>
          </p:nvPr>
        </p:nvGraphicFramePr>
        <p:xfrm>
          <a:off x="631825" y="1743075"/>
          <a:ext cx="8528050" cy="4533758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FWO/FO/FB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Dummy Code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Movement Type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선택에 따른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 도착일 입력 시 주의사항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SDI EDI Forwarding Order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 오류 시 수량 및 무게 조정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TM_07_01</a:t>
            </a:r>
            <a:br>
              <a:rPr lang="en-US" altLang="ko-KR" dirty="0"/>
            </a:br>
            <a:r>
              <a:rPr lang="en-US" altLang="ko-KR" dirty="0"/>
              <a:t>Forwarding/Freight Order</a:t>
            </a:r>
            <a:endParaRPr lang="ko-KR" alt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FWO/FO/FB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 Dummy Code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Business Partner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Dummy Code 1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수출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수입 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Customer Code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없는 고객에 대해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HBL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될 주소정보를 직접 입력하기 위해 사용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FontTx/>
              <a:buAutoNum type="arabicPeriod"/>
            </a:pPr>
            <a:r>
              <a:rPr kumimoji="1"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Dummy Code 2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“SEBANG EXPRESS CO., LTD.” 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HBL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될 경우 사용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FontTx/>
              <a:buAutoNum type="arabicPeriod"/>
            </a:pPr>
            <a:r>
              <a:rPr kumimoji="1"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Dummy Code 3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“SAME AS CONSIGNEE”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HBL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될 경우 사용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275" y="2300181"/>
            <a:ext cx="5530850" cy="3905968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1887537" y="5672974"/>
            <a:ext cx="2741613" cy="533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73087" y="3482224"/>
            <a:ext cx="1827213" cy="16954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422275" y="1385559"/>
          <a:ext cx="3602832" cy="8500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1250"/>
                <a:gridCol w="2491582"/>
              </a:tblGrid>
              <a:tr h="2728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effectLst/>
                        </a:rPr>
                        <a:t>Dummy Code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10399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effectLst/>
                        </a:rPr>
                        <a:t>Description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rgbClr val="103991"/>
                    </a:solidFill>
                  </a:tcPr>
                </a:tc>
              </a:tr>
              <a:tr h="16629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effectLst/>
                        </a:rPr>
                        <a:t>1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effectLst/>
                        </a:rPr>
                        <a:t>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6629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effectLst/>
                        </a:rPr>
                        <a:t>2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effectLst/>
                        </a:rPr>
                        <a:t>SEBANG EXPRESS CO</a:t>
                      </a:r>
                      <a:r>
                        <a:rPr lang="en-US" sz="1200" b="1" i="0" u="none" strike="noStrike" dirty="0" smtClean="0">
                          <a:effectLst/>
                        </a:rPr>
                        <a:t>., LTD.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628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effectLst/>
                        </a:rPr>
                        <a:t>3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200" b="1" i="0" u="none" strike="noStrike" dirty="0">
                          <a:effectLst/>
                        </a:rPr>
                        <a:t>SAME AS CONSIGNEE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783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 도착일 입력 시 주의사항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&amp; Freight Booking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날짜입력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경우 생성 시 날짜입력이 불가능 하며 현재일자로 생성 됨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화면에서 실제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출도착일로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변경하여야 하며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Booking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출발일 보다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Freight Order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도착일이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더 클 경우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Settlement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할 수 없음 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866" y="1417544"/>
            <a:ext cx="6410993" cy="3033432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6064249" y="4089400"/>
            <a:ext cx="777609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292599" y="4279900"/>
            <a:ext cx="777609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27723" y="3363160"/>
            <a:ext cx="2762250" cy="60016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ko-KR" altLang="en-US" sz="1100" dirty="0" smtClean="0">
                <a:latin typeface="+mj-ea"/>
                <a:ea typeface="+mj-ea"/>
              </a:rPr>
              <a:t>하기와 같이 </a:t>
            </a:r>
            <a:r>
              <a:rPr lang="en-US" altLang="ko-KR" sz="1100" dirty="0" smtClean="0">
                <a:latin typeface="+mj-ea"/>
                <a:ea typeface="+mj-ea"/>
              </a:rPr>
              <a:t>Freight Order</a:t>
            </a:r>
            <a:r>
              <a:rPr lang="ko-KR" altLang="en-US" sz="1100" dirty="0" smtClean="0">
                <a:latin typeface="+mj-ea"/>
                <a:ea typeface="+mj-ea"/>
              </a:rPr>
              <a:t>의 </a:t>
            </a:r>
            <a:r>
              <a:rPr lang="ko-KR" altLang="en-US" sz="1100" dirty="0" err="1" smtClean="0">
                <a:latin typeface="+mj-ea"/>
                <a:ea typeface="+mj-ea"/>
              </a:rPr>
              <a:t>도착일이</a:t>
            </a:r>
            <a:r>
              <a:rPr lang="ko-KR" altLang="en-US" sz="1100" dirty="0" smtClean="0">
                <a:latin typeface="+mj-ea"/>
                <a:ea typeface="+mj-ea"/>
              </a:rPr>
              <a:t> </a:t>
            </a:r>
            <a:r>
              <a:rPr lang="en-US" altLang="ko-KR" sz="1100" dirty="0" smtClean="0">
                <a:latin typeface="+mj-ea"/>
                <a:ea typeface="+mj-ea"/>
              </a:rPr>
              <a:t>Booking</a:t>
            </a:r>
            <a:r>
              <a:rPr lang="ko-KR" altLang="en-US" sz="1100" dirty="0" smtClean="0">
                <a:latin typeface="+mj-ea"/>
                <a:ea typeface="+mj-ea"/>
              </a:rPr>
              <a:t>의 출발일 보다 클 경우 에러발생 주의</a:t>
            </a:r>
            <a:r>
              <a:rPr lang="en-US" altLang="ko-KR" sz="1100" dirty="0" smtClean="0">
                <a:latin typeface="+mj-ea"/>
                <a:ea typeface="+mj-ea"/>
              </a:rPr>
              <a:t>(Settlement </a:t>
            </a:r>
            <a:r>
              <a:rPr lang="ko-KR" altLang="en-US" sz="1100" dirty="0" smtClean="0">
                <a:latin typeface="+mj-ea"/>
                <a:ea typeface="+mj-ea"/>
              </a:rPr>
              <a:t>불가</a:t>
            </a:r>
            <a:r>
              <a:rPr lang="en-US" altLang="ko-KR" sz="1100" dirty="0" smtClean="0">
                <a:latin typeface="+mj-ea"/>
                <a:ea typeface="+mj-ea"/>
              </a:rPr>
              <a:t>)</a:t>
            </a:r>
            <a:endParaRPr lang="en-US" sz="1100" dirty="0">
              <a:latin typeface="+mj-ea"/>
              <a:ea typeface="+mj-ea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866" y="4577052"/>
            <a:ext cx="6391553" cy="1499898"/>
          </a:xfrm>
          <a:prstGeom prst="rect">
            <a:avLst/>
          </a:prstGeom>
        </p:spPr>
      </p:pic>
      <p:sp>
        <p:nvSpPr>
          <p:cNvPr id="11" name="직사각형 10"/>
          <p:cNvSpPr/>
          <p:nvPr/>
        </p:nvSpPr>
        <p:spPr>
          <a:xfrm>
            <a:off x="1825624" y="5889625"/>
            <a:ext cx="777609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258065" y="5899415"/>
            <a:ext cx="777609" cy="1524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15918" y="5327001"/>
            <a:ext cx="2423610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l"/>
            <a:r>
              <a:rPr lang="ko-KR" altLang="en-US" sz="1100" dirty="0" smtClean="0">
                <a:latin typeface="+mj-ea"/>
                <a:ea typeface="+mj-ea"/>
              </a:rPr>
              <a:t>하기 필드에서 </a:t>
            </a:r>
            <a:r>
              <a:rPr lang="en-US" altLang="ko-KR" sz="1100" dirty="0" smtClean="0">
                <a:latin typeface="+mj-ea"/>
                <a:ea typeface="+mj-ea"/>
              </a:rPr>
              <a:t>Freight Order </a:t>
            </a:r>
            <a:r>
              <a:rPr lang="ko-KR" altLang="en-US" sz="1100" dirty="0" smtClean="0">
                <a:latin typeface="+mj-ea"/>
                <a:ea typeface="+mj-ea"/>
              </a:rPr>
              <a:t>출 도착일 변경 필수</a:t>
            </a:r>
            <a:endParaRPr lang="en-US" sz="11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771594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General data &amp; Stage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Movement Type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선택에 따른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구성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Stage &amp; Movement Type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>
              <a:buFontTx/>
              <a:buAutoNum type="arabicPeriod"/>
            </a:pP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Movement Type to Stage 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시 입력 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Movement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따라 좌측화면에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Mapping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Stage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자동으로 발생 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marL="222250" lvl="1"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graphicFrame>
        <p:nvGraphicFramePr>
          <p:cNvPr id="3" name="표 2"/>
          <p:cNvGraphicFramePr>
            <a:graphicFrameLocks noGrp="1"/>
          </p:cNvGraphicFramePr>
          <p:nvPr/>
        </p:nvGraphicFramePr>
        <p:xfrm>
          <a:off x="502528" y="1462780"/>
          <a:ext cx="6140320" cy="45205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66737"/>
                <a:gridCol w="1415771"/>
                <a:gridCol w="954589"/>
                <a:gridCol w="297852"/>
                <a:gridCol w="1306152"/>
                <a:gridCol w="1699219"/>
              </a:tblGrid>
              <a:tr h="366020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Movement Type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399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Sequence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399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Stage </a:t>
                      </a:r>
                      <a:r>
                        <a:rPr lang="en-US" sz="1400" b="1" i="0" u="none" strike="noStrike" dirty="0" smtClean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Type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399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t"/>
                      <a:endParaRPr lang="en-US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400" b="1" i="0" u="none" strike="noStrike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추가삭제 가능여부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03991"/>
                    </a:solidFill>
                  </a:tcPr>
                </a:tc>
              </a:tr>
              <a:tr h="21866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" panose="020B0604020202020204" pitchFamily="34" charset="0"/>
                        </a:rPr>
                        <a:t>CFS/CFS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Pre-Carriage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추가삭제 가능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On-Carriage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추가삭제 가능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CFS/Door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Delivery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effectLst/>
                          <a:latin typeface="Arial" panose="020B0604020202020204" pitchFamily="34" charset="0"/>
                        </a:rPr>
                        <a:t>CFS/CY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 to BW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Pick-Up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Door/CFS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Pick-Up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Door/CFS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Door/Door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Pick-Up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Delivery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Door/CY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Pick-Up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PB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Port to BW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PC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CY/CFS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PD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CY/Door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추가삭제 가능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05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Delivery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866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PP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CY/CY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03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1200" b="0" i="0" u="none" strike="noStrike">
                          <a:effectLst/>
                          <a:latin typeface="Arial" panose="020B0604020202020204" pitchFamily="34" charset="0"/>
                        </a:rPr>
                        <a:t>Main Carriage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i="0" u="none" strike="noStrike" dirty="0">
                          <a:effectLst/>
                          <a:latin typeface="Arial" panose="020B0604020202020204" pitchFamily="34" charset="0"/>
                        </a:rPr>
                        <a:t>필수</a:t>
                      </a: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8559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950496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T-code: ZFWR0020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시 수량 및 중량 수정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Creation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SAP GUI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화면에서 아래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T-code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로 화면 이동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ZFWR0020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44" y="1304925"/>
            <a:ext cx="6579870" cy="375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7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687280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T-code: ZFWR0020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시 수량 및 중량 수정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Creation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검색 조건 입력 후 실행 버튼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릭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33" y="1304925"/>
            <a:ext cx="6534467" cy="2089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3053" y="1345388"/>
            <a:ext cx="25717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45171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1200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T-code: ZFWR0020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시 수량 및 중량 수정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Creation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3.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수정하고자 하는 행을 더블 클릭하여 수량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중량 수정창으로 이동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※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주요 필드의 의미는 다음과 같음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 Consistency: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녹색등인 경우는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item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과 면장정보상의 수량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중량  정보가 같은 경우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적색등인 경우는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item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과 면장정보상의 수량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중량 정보가 상이한 경우임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</a:t>
            </a: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 FWO Number: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성공적으로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생성되는 경우 해당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번호가 입력됨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FWO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생성에 실패 시 값이 없음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 RECEIVE DATE: SDI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해당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EDI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전송해준 날짜 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92075" indent="-92075"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 DOC Number: SDI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에서 관리하는 내부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S/R(PO)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번호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195"/>
          <a:stretch/>
        </p:blipFill>
        <p:spPr bwMode="auto">
          <a:xfrm>
            <a:off x="382348" y="1344614"/>
            <a:ext cx="6550266" cy="4873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893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1200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T-code: ZFWR0020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시 수량 및 중량 수정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Creation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4.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해당 정보에 대한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item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과 면장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(license)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정보가 표기됨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Item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과 면장의 수량 및 중량 정보가 동일해 지도록 면장 정보를 수정 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Save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           을 클릭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120" y="1344615"/>
            <a:ext cx="6607493" cy="4106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121" y="2131399"/>
            <a:ext cx="563880" cy="2085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893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12000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T-code: ZFWR0020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오류 시 수량 및 중량 수정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SDI EDI Forwarding Order Creation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5.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수량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중량 수정 후 신호등이 녹색으로 바뀌었음을 확인 후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해당 행 선택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algn="l"/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6.                  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클릭하여 해당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생성함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44725"/>
          <a:stretch/>
        </p:blipFill>
        <p:spPr bwMode="auto">
          <a:xfrm>
            <a:off x="386080" y="1343801"/>
            <a:ext cx="6546533" cy="421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488" y="2091672"/>
            <a:ext cx="8858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8939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5420482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Forwarding/Freight Settlement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관련 심화 과정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Type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매입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환율 적용 기능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시 사용 될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항목명 변경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부가 기능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Agreement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가 없는 운임 수기 입력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TM_07_02</a:t>
            </a:r>
            <a:br>
              <a:rPr lang="en-US" altLang="ko-KR" dirty="0" smtClean="0"/>
            </a:br>
            <a:r>
              <a:rPr lang="en-US" altLang="ko-KR" dirty="0"/>
              <a:t>Forwarding/Freight Settlement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29195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TM_07_02</a:t>
            </a:r>
            <a:br>
              <a:rPr lang="en-US" altLang="ko-KR" dirty="0"/>
            </a:br>
            <a:r>
              <a:rPr lang="en-US" altLang="ko-KR" dirty="0"/>
              <a:t>Forwarding/Freight Settlement</a:t>
            </a:r>
            <a:endParaRPr lang="ko-KR" altLang="en-US" dirty="0"/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/>
          </p:nvPr>
        </p:nvGraphicFramePr>
        <p:xfrm>
          <a:off x="484094" y="1385049"/>
          <a:ext cx="8915400" cy="4787152"/>
        </p:xfrm>
        <a:graphic>
          <a:graphicData uri="http://schemas.openxmlformats.org/drawingml/2006/table">
            <a:tbl>
              <a:tblPr/>
              <a:tblGrid>
                <a:gridCol w="615153"/>
                <a:gridCol w="8300247"/>
              </a:tblGrid>
              <a:tr h="491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Buyer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" name="Rectangle 9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해상 수출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수입 및 항공 과목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79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TM_07_02</a:t>
            </a:r>
            <a:br>
              <a:rPr lang="en-US" altLang="ko-KR" dirty="0"/>
            </a:br>
            <a:r>
              <a:rPr lang="en-US" altLang="ko-KR" dirty="0"/>
              <a:t>Forwarding/Freight Settlement</a:t>
            </a:r>
            <a:endParaRPr lang="ko-KR" altLang="en-US" dirty="0"/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/>
          </p:nvPr>
        </p:nvGraphicFramePr>
        <p:xfrm>
          <a:off x="384176" y="1410724"/>
          <a:ext cx="9137649" cy="2196594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해상 수출</a:t>
            </a:r>
            <a:r>
              <a:rPr lang="en-US" altLang="ko-KR" sz="1600" b="1" dirty="0" smtClean="0">
                <a:solidFill>
                  <a:schemeClr val="tx1"/>
                </a:solidFill>
              </a:rPr>
              <a:t>/</a:t>
            </a:r>
            <a:r>
              <a:rPr lang="ko-KR" altLang="en-US" sz="1600" b="1" dirty="0" smtClean="0">
                <a:solidFill>
                  <a:schemeClr val="tx1"/>
                </a:solidFill>
              </a:rPr>
              <a:t>수입 및 항공 과목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0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TM_07_02</a:t>
            </a:r>
            <a:br>
              <a:rPr lang="en-US" altLang="ko-KR" dirty="0"/>
            </a:br>
            <a:r>
              <a:rPr lang="en-US" altLang="ko-KR" dirty="0"/>
              <a:t>Forwarding/Freight Settlement</a:t>
            </a:r>
            <a:endParaRPr lang="ko-KR" altLang="en-US" dirty="0"/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2497727"/>
              </p:ext>
            </p:extLst>
          </p:nvPr>
        </p:nvGraphicFramePr>
        <p:xfrm>
          <a:off x="631825" y="1743075"/>
          <a:ext cx="8528050" cy="440524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Type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매입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환율 적용 기능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시 사용 될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항목명 변경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부가 기능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운임 수기 입력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시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유의사항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341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 Document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외화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Type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환율 적용 기능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32613" y="1344614"/>
            <a:ext cx="26273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고정환율 적용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고정환율 적용이 필요 할 경우 해당 필드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Fixed Exchange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Rate)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환율을 입력하고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Total Amount in Local Currency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해당 환율이 적용된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KRW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금액을 확인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일자 기준 환율 적용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일자 기준 환율 적용이 필요 할 경우 환율 적용일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(Exchange Rate Date)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에서 날짜를 조정하여 입력 함</a:t>
            </a:r>
            <a:r>
              <a:rPr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고정환율 필드의 값은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0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으로 되어 있어야 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889" y="1371602"/>
            <a:ext cx="5669111" cy="2787049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6889" y="4210996"/>
            <a:ext cx="5669111" cy="1960546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4514850" y="2870199"/>
            <a:ext cx="1581150" cy="1428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85800" y="2552700"/>
            <a:ext cx="2390775" cy="1714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514850" y="4724400"/>
            <a:ext cx="1581150" cy="3175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685800" y="4581525"/>
            <a:ext cx="2390775" cy="1682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1" name="아래쪽 화살표 20"/>
          <p:cNvSpPr/>
          <p:nvPr/>
        </p:nvSpPr>
        <p:spPr>
          <a:xfrm rot="6181626">
            <a:off x="3713499" y="2224629"/>
            <a:ext cx="139896" cy="1093136"/>
          </a:xfrm>
          <a:prstGeom prst="downArrow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아래쪽 화살표 21"/>
          <p:cNvSpPr/>
          <p:nvPr/>
        </p:nvSpPr>
        <p:spPr>
          <a:xfrm rot="5974217">
            <a:off x="3739764" y="4242182"/>
            <a:ext cx="139896" cy="1093136"/>
          </a:xfrm>
          <a:prstGeom prst="downArrow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53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 Document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시 사용 될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항목명 변경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>
              <a:buFontTx/>
              <a:buAutoNum type="arabicPeriod"/>
            </a:pPr>
            <a:r>
              <a:rPr kumimoji="1" lang="en-US" altLang="ko-KR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Description </a:t>
            </a: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변경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Item Line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</a:t>
            </a:r>
            <a:r>
              <a:rPr lang="en-US" altLang="ko-KR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Desc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필드 내용을 변경하여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될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항목을 입력할 수 있음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Show/Hide Details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클릭하여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Overview&gt;Printing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필드에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항목을 입력하면 마찬가지로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출력 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(Item Line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수정과 동시에 사용할 경우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Printing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순위로 반영 함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3" y="1366838"/>
            <a:ext cx="6474348" cy="2043112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3609976" y="3219451"/>
            <a:ext cx="1200150" cy="180974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34" y="3531606"/>
            <a:ext cx="5883592" cy="402297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434" y="4055559"/>
            <a:ext cx="4130992" cy="1044777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1781176" y="2466975"/>
            <a:ext cx="657224" cy="1809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61976" y="3705225"/>
            <a:ext cx="609599" cy="1809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981201" y="4505325"/>
            <a:ext cx="2514599" cy="56197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3" name="직선 화살표 연결선 12"/>
          <p:cNvCxnSpPr>
            <a:stCxn id="14" idx="2"/>
            <a:endCxn id="15" idx="0"/>
          </p:cNvCxnSpPr>
          <p:nvPr/>
        </p:nvCxnSpPr>
        <p:spPr>
          <a:xfrm flipH="1">
            <a:off x="866776" y="2647950"/>
            <a:ext cx="1243012" cy="1057275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>
            <a:stCxn id="15" idx="2"/>
            <a:endCxn id="16" idx="1"/>
          </p:cNvCxnSpPr>
          <p:nvPr/>
        </p:nvCxnSpPr>
        <p:spPr>
          <a:xfrm>
            <a:off x="866776" y="3886200"/>
            <a:ext cx="1114425" cy="900113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1728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593242"/>
                <a:gridCol w="2632038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Forwarding/Freight settlement Document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부가 기능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Settlement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6932613" y="1344614"/>
            <a:ext cx="26273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Reference No.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의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Ref. No.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에는 기본적으로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FWO No.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 기재되며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요청에 의한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Ref. No.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기재가 필요 할 경우 해당 필드를 이용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lvl="0" indent="-228600" algn="l">
              <a:buAutoNum type="arabicPeriod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 Remark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</a:t>
            </a:r>
            <a:r>
              <a:rPr lang="ko-KR" altLang="en-US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력</a:t>
            </a:r>
            <a:endParaRPr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50850" lvl="1" indent="-228600" algn="l">
              <a:buFont typeface="Wingdings" panose="05000000000000000000" pitchFamily="2" charset="2"/>
              <a:buChar char="ü"/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Invoice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에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Remark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기재가 필요할 경우 해당 필드에 입력 함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512" y="1397934"/>
            <a:ext cx="3942229" cy="264243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512" y="4216084"/>
            <a:ext cx="6162675" cy="1123950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1466850" y="3781425"/>
            <a:ext cx="2600325" cy="20955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781300" y="4467225"/>
            <a:ext cx="3790950" cy="8382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91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779756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Charge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FWO(Forwarding Order), FB(Freight Booking), FO(Freight Order)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2563" marR="0" lvl="0" indent="-182563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운임을 수기로 생성시에는 필요 값들이 모두 입력되었는지 확인하자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1825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TM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agreement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이용해 단가를 산출하게 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(Price Unit),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단위당 단가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(Rate)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산출 기준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(Calculation Base) 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산출 기준 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(UOM: Unit of Measure)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 단가 계산 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invoice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 시 필요한 값이 자동으로 입력됨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반면 수기로 운임 입력 시는 해당 값들을 일일이 입력해야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2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4211431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6241"/>
            <a:ext cx="6120000" cy="3327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1374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9622982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입력 라인 추가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‘Calculate Charges’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하여 매출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처와 구간 정보가 표기됨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비용을 추가하고자 하는 매출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 하의 구간 정보를 선택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‘Charge Line’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클릭하여 운임 입력 라인을 추가함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611036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" y="1660525"/>
            <a:ext cx="6120000" cy="3346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 bwMode="auto">
          <a:xfrm>
            <a:off x="2509520" y="1778000"/>
            <a:ext cx="548640" cy="1422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904240" y="3078480"/>
            <a:ext cx="432000" cy="14224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30582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9817"/>
            <a:ext cx="6120000" cy="3339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2554905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기본 운임 정보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코드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단위당 기준 단가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(Rate)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3.3.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단가에 대한 화폐 정보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89240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 bwMode="auto">
          <a:xfrm>
            <a:off x="2204720" y="3749040"/>
            <a:ext cx="43200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4612640" y="3749040"/>
            <a:ext cx="25400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866640" y="3749040"/>
            <a:ext cx="21600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6485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3776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2604459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산정 정보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>
                          <a:tab pos="92075" algn="l"/>
                        </a:tabLst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4.1. Price Unit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UOM(Unit Of Measure)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Price Unit &amp; UOM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기준 단가가 적용되는 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예제에서의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H/C1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 CBM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12,000 KRW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 적용되는 경우임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4.2. Calculation Base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및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Quantity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UOM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시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Calcualtion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Base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는 자동으로 입력됨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입력이 발생하지 않는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UOM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따라 아래 값을 입력해야 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0876427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 bwMode="auto">
          <a:xfrm>
            <a:off x="3901440" y="4023360"/>
            <a:ext cx="49784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4490720" y="4023360"/>
            <a:ext cx="1300480" cy="3556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998208"/>
              </p:ext>
            </p:extLst>
          </p:nvPr>
        </p:nvGraphicFramePr>
        <p:xfrm>
          <a:off x="6780108" y="4389120"/>
          <a:ext cx="2648372" cy="170252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19572"/>
                <a:gridCol w="1828800"/>
              </a:tblGrid>
              <a:tr h="2322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UOM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1" dirty="0" smtClean="0">
                          <a:latin typeface="+mn-ea"/>
                          <a:ea typeface="+mn-ea"/>
                        </a:rPr>
                        <a:t>Calculation</a:t>
                      </a:r>
                      <a:r>
                        <a:rPr lang="en-US" altLang="ko-KR" sz="1050" b="1" baseline="0" dirty="0" smtClean="0">
                          <a:latin typeface="+mn-ea"/>
                          <a:ea typeface="+mn-ea"/>
                        </a:rPr>
                        <a:t> Base</a:t>
                      </a:r>
                      <a:endParaRPr lang="ko-KR" altLang="en-US" sz="105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PC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QUANTITY_VAL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CBM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GROSS_VOLUME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CCM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dirty="0" smtClean="0">
                          <a:latin typeface="+mn-ea"/>
                          <a:ea typeface="+mn-ea"/>
                        </a:rPr>
                        <a:t>GROSS_VOLUME</a:t>
                      </a:r>
                      <a:endParaRPr lang="ko-KR" altLang="en-US" sz="1050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KG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GROSS_WEIGHT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KG(TO)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CHRG_WEIGHT (LCL</a:t>
                      </a:r>
                      <a:r>
                        <a:rPr lang="en-US" sz="105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5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경우</a:t>
                      </a:r>
                      <a:r>
                        <a:rPr lang="en-US" altLang="ko-KR" sz="105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2229"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TO</a:t>
                      </a:r>
                      <a:endParaRPr lang="ko-KR" sz="105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latinLnBrk="1" hangingPunct="0">
                        <a:spcAft>
                          <a:spcPts val="0"/>
                        </a:spcAft>
                      </a:pPr>
                      <a:r>
                        <a:rPr lang="en-US" sz="1050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GROSS_WEIGHT</a:t>
                      </a:r>
                      <a:endParaRPr lang="ko-KR" sz="105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ular Callout 7"/>
          <p:cNvSpPr/>
          <p:nvPr/>
        </p:nvSpPr>
        <p:spPr bwMode="auto">
          <a:xfrm>
            <a:off x="3683000" y="4695112"/>
            <a:ext cx="2194560" cy="1076960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pPr algn="l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무게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용적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컨테이너가 아닌  문서 단위로 운임이 발생하는 경우에는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Price Unit, UOM, Quantity, Calculation Base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에 아무 값도 입력하지 않음</a:t>
            </a:r>
          </a:p>
        </p:txBody>
      </p:sp>
    </p:spTree>
    <p:extLst>
      <p:ext uri="{BB962C8B-B14F-4D97-AF65-F5344CB8AC3E}">
        <p14:creationId xmlns:p14="http://schemas.microsoft.com/office/powerpoint/2010/main" val="1622777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5562671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정보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(FCL only)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5.1. ‘Group View’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단위로 계산되는 운임에서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‘Group Type’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필드를 찾아 해당 컨테이너 타입의 코드를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 OCF, THC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처럼 컨테이너 단위로 계산되는 운임에만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Group Type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값이 입력되어야 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3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316994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Order/Freight Booking/Freight Order - Charge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운임 수기 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20000" cy="3272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4304031"/>
            <a:ext cx="6120000" cy="1557643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Rectangle 5"/>
          <p:cNvSpPr/>
          <p:nvPr/>
        </p:nvSpPr>
        <p:spPr bwMode="auto">
          <a:xfrm>
            <a:off x="1452880" y="3149483"/>
            <a:ext cx="46800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5374640" y="5293243"/>
            <a:ext cx="468000" cy="144000"/>
          </a:xfrm>
          <a:prstGeom prst="rect">
            <a:avLst/>
          </a:prstGeom>
          <a:noFill/>
          <a:ln w="19050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rtlCol="0" anchor="ctr"/>
          <a:lstStyle/>
          <a:p>
            <a:pPr algn="ctr"/>
            <a:endParaRPr lang="ko-KR" altLang="en-US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68809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6311874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TM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FB/FO Settlement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또는 이에 대한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Memo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처리 후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ECC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에서 매입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송장 처리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조회 및 취소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송장 처리 대상 조회 및 생성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송장 처리 내역 조회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송장 취소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TM_07_03</a:t>
            </a:r>
            <a:br>
              <a:rPr lang="en-US" altLang="ko-KR" dirty="0" smtClean="0"/>
            </a:br>
            <a:r>
              <a:rPr lang="ko-KR" altLang="en-US" dirty="0" smtClean="0"/>
              <a:t>매입</a:t>
            </a:r>
            <a:r>
              <a:rPr lang="en-US" altLang="ko-KR" dirty="0" smtClean="0"/>
              <a:t> </a:t>
            </a:r>
            <a:r>
              <a:rPr lang="ko-KR" altLang="en-US" dirty="0" smtClean="0"/>
              <a:t>송장 관리</a:t>
            </a:r>
          </a:p>
        </p:txBody>
      </p:sp>
    </p:spTree>
    <p:extLst>
      <p:ext uri="{BB962C8B-B14F-4D97-AF65-F5344CB8AC3E}">
        <p14:creationId xmlns:p14="http://schemas.microsoft.com/office/powerpoint/2010/main" val="916349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TM_07_03</a:t>
            </a:r>
            <a:br>
              <a:rPr lang="en-US" altLang="ko-KR" dirty="0"/>
            </a:br>
            <a:r>
              <a:rPr lang="ko-KR" altLang="en-US" dirty="0"/>
              <a:t>매입</a:t>
            </a:r>
            <a:r>
              <a:rPr lang="en-US" altLang="ko-KR" dirty="0"/>
              <a:t> </a:t>
            </a:r>
            <a:r>
              <a:rPr lang="ko-KR" altLang="en-US" dirty="0"/>
              <a:t>송장 관리</a:t>
            </a:r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/>
          </p:nvPr>
        </p:nvGraphicFramePr>
        <p:xfrm>
          <a:off x="484094" y="1385049"/>
          <a:ext cx="8915400" cy="4787152"/>
        </p:xfrm>
        <a:graphic>
          <a:graphicData uri="http://schemas.openxmlformats.org/drawingml/2006/table">
            <a:tbl>
              <a:tblPr/>
              <a:tblGrid>
                <a:gridCol w="615153"/>
                <a:gridCol w="8300247"/>
              </a:tblGrid>
              <a:tr h="491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Buyer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tx1"/>
                </a:solidFill>
              </a:rPr>
              <a:t>각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8337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TM_07_03</a:t>
            </a:r>
            <a:br>
              <a:rPr lang="en-US" altLang="ko-KR" dirty="0"/>
            </a:br>
            <a:r>
              <a:rPr lang="ko-KR" altLang="en-US" dirty="0"/>
              <a:t>매입</a:t>
            </a:r>
            <a:r>
              <a:rPr lang="en-US" altLang="ko-KR" dirty="0"/>
              <a:t> </a:t>
            </a:r>
            <a:r>
              <a:rPr lang="ko-KR" altLang="en-US" dirty="0"/>
              <a:t>송장 관리</a:t>
            </a:r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/>
          </p:nvPr>
        </p:nvGraphicFramePr>
        <p:xfrm>
          <a:off x="384176" y="1410724"/>
          <a:ext cx="9137649" cy="2196594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solidFill>
                  <a:schemeClr val="tx1"/>
                </a:solidFill>
              </a:rPr>
              <a:t>각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88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TM_07_03</a:t>
            </a:r>
            <a:br>
              <a:rPr lang="en-US" altLang="ko-KR" dirty="0"/>
            </a:br>
            <a:r>
              <a:rPr lang="ko-KR" altLang="en-US" dirty="0"/>
              <a:t>매입</a:t>
            </a:r>
            <a:r>
              <a:rPr lang="en-US" altLang="ko-KR" dirty="0"/>
              <a:t> </a:t>
            </a:r>
            <a:r>
              <a:rPr lang="ko-KR" altLang="en-US" dirty="0"/>
              <a:t>송장 관리</a:t>
            </a:r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1699019"/>
              </p:ext>
            </p:extLst>
          </p:nvPr>
        </p:nvGraphicFramePr>
        <p:xfrm>
          <a:off x="631825" y="1743075"/>
          <a:ext cx="8528050" cy="427990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송장 처리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MIRO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처리 내역 조회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MIR4, MIR5, MIR6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취소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MR8M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8930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8392329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 송장 대상 선택 및 송장 처리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292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(TM) &gt;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2208" y="1724027"/>
            <a:ext cx="5783081" cy="362086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9600" y="2010545"/>
            <a:ext cx="241265" cy="2461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377625" y="2332862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8" name="Oval 7"/>
          <p:cNvSpPr/>
          <p:nvPr/>
        </p:nvSpPr>
        <p:spPr>
          <a:xfrm>
            <a:off x="377625" y="457381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562057" y="1320800"/>
            <a:ext cx="3008663" cy="4947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검색조건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1.1. Vendor 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매입처 코드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1.2. Purchase Group 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부서 코드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필수 입력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1.3. FSD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생성자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ID : TM FSD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생성자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ID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1.4. FSD Invoice Date : TM FSD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상의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Invoice Date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1.5. Master B/L (M.AWB) : FB/FO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상의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MBL or AWB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1.6. House B/L (H.AWB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: FB/FO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상의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HBL or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AWB</a:t>
            </a: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1.7. FWO Document (Forwarding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: FWO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문서 번호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1.8. FB/FO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Document : FB/FO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문서 번호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1.9. FSD (Freight Settlement Doc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.) : FSD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문서 번호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1.10. Purchase Order : FSD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후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ECC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전송으로 생성된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Purchase Order No.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조회유형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2.1. 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송장처리 대상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매입 송장 처리 대상 검색 및 송장 처리 시 선택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2.2. 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송장처리 내역 조회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송장처리 결과 및 생성된 송장 취소 시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실행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모든 조회 조건 입력 후 프로그램 실행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05008" y="2539378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1.1</a:t>
            </a:r>
          </a:p>
        </p:txBody>
      </p:sp>
      <p:sp>
        <p:nvSpPr>
          <p:cNvPr id="11" name="Oval 10"/>
          <p:cNvSpPr/>
          <p:nvPr/>
        </p:nvSpPr>
        <p:spPr>
          <a:xfrm>
            <a:off x="505008" y="2743382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1.2</a:t>
            </a:r>
          </a:p>
        </p:txBody>
      </p:sp>
      <p:sp>
        <p:nvSpPr>
          <p:cNvPr id="12" name="Oval 11"/>
          <p:cNvSpPr/>
          <p:nvPr/>
        </p:nvSpPr>
        <p:spPr>
          <a:xfrm>
            <a:off x="505008" y="2934405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1.3</a:t>
            </a:r>
          </a:p>
        </p:txBody>
      </p:sp>
      <p:sp>
        <p:nvSpPr>
          <p:cNvPr id="13" name="Oval 12"/>
          <p:cNvSpPr/>
          <p:nvPr/>
        </p:nvSpPr>
        <p:spPr>
          <a:xfrm>
            <a:off x="505008" y="311323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1.4</a:t>
            </a:r>
          </a:p>
        </p:txBody>
      </p:sp>
      <p:sp>
        <p:nvSpPr>
          <p:cNvPr id="14" name="Oval 13"/>
          <p:cNvSpPr/>
          <p:nvPr/>
        </p:nvSpPr>
        <p:spPr>
          <a:xfrm>
            <a:off x="505008" y="329432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1.5</a:t>
            </a:r>
          </a:p>
        </p:txBody>
      </p:sp>
      <p:sp>
        <p:nvSpPr>
          <p:cNvPr id="15" name="Oval 14"/>
          <p:cNvSpPr/>
          <p:nvPr/>
        </p:nvSpPr>
        <p:spPr>
          <a:xfrm>
            <a:off x="505008" y="347316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1.6</a:t>
            </a:r>
          </a:p>
        </p:txBody>
      </p:sp>
      <p:sp>
        <p:nvSpPr>
          <p:cNvPr id="16" name="Oval 15"/>
          <p:cNvSpPr/>
          <p:nvPr/>
        </p:nvSpPr>
        <p:spPr>
          <a:xfrm>
            <a:off x="505008" y="3663566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1.7</a:t>
            </a:r>
          </a:p>
        </p:txBody>
      </p:sp>
      <p:sp>
        <p:nvSpPr>
          <p:cNvPr id="17" name="Oval 16"/>
          <p:cNvSpPr/>
          <p:nvPr/>
        </p:nvSpPr>
        <p:spPr>
          <a:xfrm>
            <a:off x="505008" y="3845785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1.8</a:t>
            </a:r>
          </a:p>
        </p:txBody>
      </p:sp>
      <p:sp>
        <p:nvSpPr>
          <p:cNvPr id="19" name="Oval 18"/>
          <p:cNvSpPr/>
          <p:nvPr/>
        </p:nvSpPr>
        <p:spPr>
          <a:xfrm>
            <a:off x="505008" y="403515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1.9</a:t>
            </a:r>
          </a:p>
        </p:txBody>
      </p:sp>
      <p:sp>
        <p:nvSpPr>
          <p:cNvPr id="20" name="Oval 19"/>
          <p:cNvSpPr/>
          <p:nvPr/>
        </p:nvSpPr>
        <p:spPr>
          <a:xfrm>
            <a:off x="505008" y="423131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1.10</a:t>
            </a:r>
          </a:p>
        </p:txBody>
      </p:sp>
      <p:sp>
        <p:nvSpPr>
          <p:cNvPr id="21" name="Oval 20"/>
          <p:cNvSpPr/>
          <p:nvPr/>
        </p:nvSpPr>
        <p:spPr>
          <a:xfrm>
            <a:off x="505008" y="4815422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2.1</a:t>
            </a:r>
          </a:p>
        </p:txBody>
      </p:sp>
      <p:sp>
        <p:nvSpPr>
          <p:cNvPr id="22" name="Oval 21"/>
          <p:cNvSpPr/>
          <p:nvPr/>
        </p:nvSpPr>
        <p:spPr>
          <a:xfrm>
            <a:off x="505008" y="499926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2.2</a:t>
            </a:r>
          </a:p>
        </p:txBody>
      </p:sp>
      <p:sp>
        <p:nvSpPr>
          <p:cNvPr id="23" name="Oval 22"/>
          <p:cNvSpPr/>
          <p:nvPr/>
        </p:nvSpPr>
        <p:spPr>
          <a:xfrm>
            <a:off x="377625" y="2020215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40232" y="4812801"/>
            <a:ext cx="974268" cy="1849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45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086796"/>
              </p:ext>
            </p:extLst>
          </p:nvPr>
        </p:nvGraphicFramePr>
        <p:xfrm>
          <a:off x="345440" y="1313507"/>
          <a:ext cx="9225280" cy="4972993"/>
        </p:xfrm>
        <a:graphic>
          <a:graphicData uri="http://schemas.openxmlformats.org/drawingml/2006/table">
            <a:tbl>
              <a:tblPr/>
              <a:tblGrid>
                <a:gridCol w="9225280"/>
              </a:tblGrid>
              <a:tr h="49729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292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(TM) &gt;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36613" y="4126312"/>
            <a:ext cx="4389387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매입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처리 대상 선택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공급업체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통화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환율 등을 확인하여 매입 송장 처리 대상을 선택하면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우측에 선택한 내역이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Display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매입 송장 처리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2.1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처리 금액이 일치하는지 확인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2.2.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세금코드와 세액의 일치하는지 확인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Font typeface="+mj-lt"/>
              <a:buAutoNum type="arabicPeriod" startAt="3"/>
            </a:pPr>
            <a:r>
              <a:rPr lang="ko-KR" altLang="en-US" b="1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 일괄 변경</a:t>
            </a:r>
            <a:endParaRPr lang="en-US" altLang="ko-KR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세금코드의 변경이 필요할 경우 </a:t>
            </a:r>
            <a:r>
              <a:rPr lang="en-US" altLang="ko-KR" sz="1100" dirty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              Icon</a:t>
            </a:r>
            <a:r>
              <a:rPr lang="ko-KR" altLang="en-US" sz="11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클릭하여 변경되어야 할 세금코드를 선택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 선택 후 </a:t>
            </a:r>
            <a:r>
              <a:rPr lang="en-US" altLang="ko-KR" sz="1100" b="1" dirty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2.2 </a:t>
            </a:r>
            <a:r>
              <a:rPr lang="ko-KR" altLang="en-US" sz="1100" b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세금코드 및 세액 변경 </a:t>
            </a:r>
            <a:r>
              <a:rPr lang="ko-KR" altLang="en-US" sz="1100" b="1" smtClean="0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확인</a:t>
            </a:r>
            <a:endParaRPr lang="en-US" altLang="ko-KR" sz="1100" b="1" dirty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007" y="1344171"/>
            <a:ext cx="9030493" cy="2751478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431007" y="352060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700625" y="3403600"/>
            <a:ext cx="3350675" cy="22500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003666" y="4126312"/>
            <a:ext cx="4389387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Font typeface="+mj-lt"/>
              <a:buAutoNum type="arabicPeriod" startAt="4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대체 수취인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세금계산서 발행처와 실제 지급처가 다를 경우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대체수취인 입력</a:t>
            </a:r>
            <a:endParaRPr lang="en-US" altLang="ko-KR" sz="1100" b="1" dirty="0" smtClean="0">
              <a:solidFill>
                <a:srgbClr val="FF0000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 startAt="4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환율</a:t>
            </a:r>
            <a:endParaRPr lang="en-US" altLang="ko-KR" b="1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외화 송장 처리 시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특정 환율을 적용해야 한다면 특정 환율 입력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 startAt="4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일자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송장일자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전기일자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세금계산서 발행일자와 동일하게 정의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기산일자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만기일자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실제 출금되는 일자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 startAt="4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송장전기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모든 데이터가 정상적으로 입력되었다면             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Icon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클릭하여 송장 생성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3894625" y="1863877"/>
            <a:ext cx="5566875" cy="1836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3835300" y="174148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4" name="Oval 33"/>
          <p:cNvSpPr/>
          <p:nvPr/>
        </p:nvSpPr>
        <p:spPr>
          <a:xfrm>
            <a:off x="7071259" y="296068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2.1</a:t>
            </a:r>
          </a:p>
        </p:txBody>
      </p:sp>
      <p:sp>
        <p:nvSpPr>
          <p:cNvPr id="35" name="Oval 34"/>
          <p:cNvSpPr/>
          <p:nvPr/>
        </p:nvSpPr>
        <p:spPr>
          <a:xfrm>
            <a:off x="3785405" y="226755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2.1</a:t>
            </a:r>
          </a:p>
        </p:txBody>
      </p:sp>
      <p:sp>
        <p:nvSpPr>
          <p:cNvPr id="36" name="Oval 35"/>
          <p:cNvSpPr/>
          <p:nvPr/>
        </p:nvSpPr>
        <p:spPr>
          <a:xfrm>
            <a:off x="7862105" y="296068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2.2</a:t>
            </a:r>
          </a:p>
        </p:txBody>
      </p:sp>
      <p:sp>
        <p:nvSpPr>
          <p:cNvPr id="37" name="Oval 36"/>
          <p:cNvSpPr/>
          <p:nvPr/>
        </p:nvSpPr>
        <p:spPr>
          <a:xfrm>
            <a:off x="3785405" y="246765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2.2</a:t>
            </a:r>
          </a:p>
        </p:txBody>
      </p:sp>
      <p:sp>
        <p:nvSpPr>
          <p:cNvPr id="38" name="Rectangle 37"/>
          <p:cNvSpPr/>
          <p:nvPr/>
        </p:nvSpPr>
        <p:spPr>
          <a:xfrm>
            <a:off x="2060400" y="1585808"/>
            <a:ext cx="973058" cy="2098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7264" y="5629402"/>
            <a:ext cx="950400" cy="180000"/>
          </a:xfrm>
          <a:prstGeom prst="rect">
            <a:avLst/>
          </a:prstGeom>
        </p:spPr>
      </p:pic>
      <p:sp>
        <p:nvSpPr>
          <p:cNvPr id="41" name="Oval 40"/>
          <p:cNvSpPr/>
          <p:nvPr/>
        </p:nvSpPr>
        <p:spPr>
          <a:xfrm>
            <a:off x="5926110" y="2187434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42" name="Oval 41"/>
          <p:cNvSpPr/>
          <p:nvPr/>
        </p:nvSpPr>
        <p:spPr>
          <a:xfrm>
            <a:off x="5951510" y="243275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43" name="Rectangle 42"/>
          <p:cNvSpPr/>
          <p:nvPr/>
        </p:nvSpPr>
        <p:spPr>
          <a:xfrm>
            <a:off x="1408262" y="1585808"/>
            <a:ext cx="527835" cy="20989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9" name="Oval 38"/>
          <p:cNvSpPr/>
          <p:nvPr/>
        </p:nvSpPr>
        <p:spPr>
          <a:xfrm>
            <a:off x="1955337" y="142668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44" name="Oval 43"/>
          <p:cNvSpPr/>
          <p:nvPr/>
        </p:nvSpPr>
        <p:spPr>
          <a:xfrm>
            <a:off x="1274290" y="142668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7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493" y="5863300"/>
            <a:ext cx="575549" cy="197106"/>
          </a:xfrm>
          <a:prstGeom prst="rect">
            <a:avLst/>
          </a:prstGeom>
        </p:spPr>
      </p:pic>
      <p:sp>
        <p:nvSpPr>
          <p:cNvPr id="46" name="Oval 45"/>
          <p:cNvSpPr/>
          <p:nvPr/>
        </p:nvSpPr>
        <p:spPr>
          <a:xfrm>
            <a:off x="5951510" y="2648753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40" name="Line Callout 2 39"/>
          <p:cNvSpPr/>
          <p:nvPr/>
        </p:nvSpPr>
        <p:spPr>
          <a:xfrm>
            <a:off x="6745076" y="1189752"/>
            <a:ext cx="2666057" cy="668425"/>
          </a:xfrm>
          <a:prstGeom prst="borderCallout2">
            <a:avLst>
              <a:gd name="adj1" fmla="val 37750"/>
              <a:gd name="adj2" fmla="val -4522"/>
              <a:gd name="adj3" fmla="val 39650"/>
              <a:gd name="adj4" fmla="val -12380"/>
              <a:gd name="adj5" fmla="val 199899"/>
              <a:gd name="adj6" fmla="val -19039"/>
            </a:avLst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dirty="0" smtClean="0">
                <a:solidFill>
                  <a:schemeClr val="tx1"/>
                </a:solidFill>
              </a:rPr>
              <a:t>대체 수취인을 사용하기 위해서는 세금계산서 발행처 공급업체 마스터에 대체수취인이 정의되어 있어야 함</a:t>
            </a:r>
            <a:endParaRPr lang="en-US" sz="11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79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005893"/>
              </p:ext>
            </p:extLst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</a:t>
                      </a:r>
                      <a:r>
                        <a:rPr kumimoji="0" lang="ko-KR" alt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처리 결과 조회 및 취소</a:t>
                      </a:r>
                      <a:endParaRPr kumimoji="0" lang="en-US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292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(TM) &gt;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62057" y="1320800"/>
            <a:ext cx="3008663" cy="1161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조회유형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처리 결과를 검색하기 위해서는 조회유형에서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“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송장처리 내역 조회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＂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를 선택하고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검색조건에 적절한 검색조건을 입력 후     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Icon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클릭하여 프로그램 실행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386" y="1615809"/>
            <a:ext cx="5990288" cy="443595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2133" y="1921645"/>
            <a:ext cx="241265" cy="24611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610133" y="5738706"/>
            <a:ext cx="1132866" cy="18491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394133" y="5720316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0682" y="2102443"/>
            <a:ext cx="188434" cy="170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086796"/>
              </p:ext>
            </p:extLst>
          </p:nvPr>
        </p:nvGraphicFramePr>
        <p:xfrm>
          <a:off x="345440" y="1313507"/>
          <a:ext cx="9225280" cy="4972993"/>
        </p:xfrm>
        <a:graphic>
          <a:graphicData uri="http://schemas.openxmlformats.org/drawingml/2006/table">
            <a:tbl>
              <a:tblPr/>
              <a:tblGrid>
                <a:gridCol w="9225280"/>
              </a:tblGrid>
              <a:tr h="497299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1529259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운송관리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(TM) &gt; </a:t>
                      </a:r>
                      <a:r>
                        <a:rPr kumimoji="1" lang="ko-KR" altLang="en-US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ZMME0010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송장입력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36613" y="2856312"/>
            <a:ext cx="4389387" cy="2669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처리 결과 조회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공급업체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BL, Charge Type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별 송장 처리 결과를 확인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lvl="1" algn="l">
              <a:spcAft>
                <a:spcPts val="300"/>
              </a:spcAft>
            </a:pP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송장문서 번호를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Double Click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하면 해당 송장 문서로 이동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177800" indent="-177800" algn="l">
              <a:spcAft>
                <a:spcPts val="300"/>
              </a:spcAft>
              <a:buAutoNum type="arabicPeriod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 전표 취소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2.1.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송장을 </a:t>
            </a:r>
            <a:r>
              <a:rPr lang="ko-KR" altLang="en-US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취소해야 할 경우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송장문서 번호를 클릭하고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 </a:t>
            </a:r>
            <a:b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</a:b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            Icon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2.2.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송장전표번포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취소하려고 선택한 송장문서가 자동으로 입력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2.3.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회계연도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해당 송장문서가 생성된 연도가 자동으로 입력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2.4.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역분개사유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(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무조건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03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입력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2.5.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전기일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송자문서의 전기일자 입력</a:t>
            </a:r>
            <a:endParaRPr lang="en-US" altLang="ko-KR" sz="1100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444500" lvl="1" indent="-266700" algn="l">
              <a:spcAft>
                <a:spcPts val="300"/>
              </a:spcAft>
            </a:pP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2.6. 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모든 데이터가 입력되었으면 저장 </a:t>
            </a:r>
            <a:r>
              <a:rPr lang="en-US" altLang="ko-KR" sz="1100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Icon</a:t>
            </a:r>
            <a:r>
              <a:rPr lang="ko-KR" altLang="en-US" sz="110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을 클릭하여 송장문서 취소</a:t>
            </a:r>
            <a:endParaRPr lang="en-US" altLang="ko-KR" sz="1100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0612" y="1345056"/>
            <a:ext cx="9159376" cy="13300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6261" y="3924005"/>
            <a:ext cx="831638" cy="191916"/>
          </a:xfrm>
          <a:prstGeom prst="rect">
            <a:avLst/>
          </a:prstGeom>
        </p:spPr>
      </p:pic>
      <p:sp>
        <p:nvSpPr>
          <p:cNvPr id="47" name="Rectangle 46"/>
          <p:cNvSpPr/>
          <p:nvPr/>
        </p:nvSpPr>
        <p:spPr>
          <a:xfrm>
            <a:off x="430499" y="1579772"/>
            <a:ext cx="723899" cy="20340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385980" y="1909889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45" name="Oval 44"/>
          <p:cNvSpPr/>
          <p:nvPr/>
        </p:nvSpPr>
        <p:spPr>
          <a:xfrm>
            <a:off x="1186080" y="1568840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2.1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95888" y="2790028"/>
            <a:ext cx="4305474" cy="2036468"/>
          </a:xfrm>
          <a:prstGeom prst="rect">
            <a:avLst/>
          </a:prstGeom>
        </p:spPr>
      </p:pic>
      <p:cxnSp>
        <p:nvCxnSpPr>
          <p:cNvPr id="48" name="Straight Arrow Connector 47"/>
          <p:cNvCxnSpPr/>
          <p:nvPr/>
        </p:nvCxnSpPr>
        <p:spPr>
          <a:xfrm>
            <a:off x="1135348" y="1805939"/>
            <a:ext cx="4139965" cy="125476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Oval 48"/>
          <p:cNvSpPr/>
          <p:nvPr/>
        </p:nvSpPr>
        <p:spPr>
          <a:xfrm>
            <a:off x="5059313" y="3689351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2.2</a:t>
            </a:r>
          </a:p>
        </p:txBody>
      </p:sp>
      <p:sp>
        <p:nvSpPr>
          <p:cNvPr id="50" name="Oval 49"/>
          <p:cNvSpPr/>
          <p:nvPr/>
        </p:nvSpPr>
        <p:spPr>
          <a:xfrm>
            <a:off x="5059313" y="3889774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2.3</a:t>
            </a:r>
          </a:p>
        </p:txBody>
      </p:sp>
      <p:sp>
        <p:nvSpPr>
          <p:cNvPr id="51" name="Oval 50"/>
          <p:cNvSpPr/>
          <p:nvPr/>
        </p:nvSpPr>
        <p:spPr>
          <a:xfrm>
            <a:off x="5059313" y="4306197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2.4</a:t>
            </a:r>
          </a:p>
        </p:txBody>
      </p:sp>
      <p:sp>
        <p:nvSpPr>
          <p:cNvPr id="52" name="Oval 51"/>
          <p:cNvSpPr/>
          <p:nvPr/>
        </p:nvSpPr>
        <p:spPr>
          <a:xfrm>
            <a:off x="5059313" y="4486376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2.5</a:t>
            </a:r>
          </a:p>
        </p:txBody>
      </p:sp>
      <p:sp>
        <p:nvSpPr>
          <p:cNvPr id="53" name="Rectangle 52"/>
          <p:cNvSpPr/>
          <p:nvPr/>
        </p:nvSpPr>
        <p:spPr>
          <a:xfrm>
            <a:off x="6658204" y="2811134"/>
            <a:ext cx="193855" cy="1897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4" name="Oval 53"/>
          <p:cNvSpPr/>
          <p:nvPr/>
        </p:nvSpPr>
        <p:spPr>
          <a:xfrm>
            <a:off x="6436351" y="2790028"/>
            <a:ext cx="216000" cy="216000"/>
          </a:xfrm>
          <a:prstGeom prst="ellipse">
            <a:avLst/>
          </a:prstGeom>
          <a:solidFill>
            <a:schemeClr val="bg1"/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2.6</a:t>
            </a:r>
          </a:p>
        </p:txBody>
      </p:sp>
    </p:spTree>
    <p:extLst>
      <p:ext uri="{BB962C8B-B14F-4D97-AF65-F5344CB8AC3E}">
        <p14:creationId xmlns:p14="http://schemas.microsoft.com/office/powerpoint/2010/main" val="284885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8173123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선사 및 항공사의 </a:t>
                      </a:r>
                      <a:r>
                        <a:rPr kumimoji="1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적하목록을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EDI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를 통해 세관에 전송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Air/Ocean EDI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전송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Air/Ocean </a:t>
                      </a:r>
                      <a:r>
                        <a:rPr kumimoji="1" lang="ko-KR" altLang="en-US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적하목록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전송 및 출력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Ocean AFR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Ocean Shipping Request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TM_07_04</a:t>
            </a:r>
            <a:br>
              <a:rPr lang="en-US" altLang="ko-KR" dirty="0" smtClean="0"/>
            </a:br>
            <a:r>
              <a:rPr lang="en-US" altLang="ko-KR" dirty="0" smtClean="0"/>
              <a:t>EDI </a:t>
            </a:r>
            <a:r>
              <a:rPr lang="ko-KR" altLang="en-US" dirty="0" smtClean="0"/>
              <a:t>관리</a:t>
            </a:r>
          </a:p>
        </p:txBody>
      </p:sp>
    </p:spTree>
    <p:extLst>
      <p:ext uri="{BB962C8B-B14F-4D97-AF65-F5344CB8AC3E}">
        <p14:creationId xmlns:p14="http://schemas.microsoft.com/office/powerpoint/2010/main" val="317604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TM_07_04</a:t>
            </a:r>
            <a:br>
              <a:rPr lang="en-US" altLang="ko-KR" dirty="0"/>
            </a:br>
            <a:r>
              <a:rPr lang="en-US" altLang="ko-KR" dirty="0"/>
              <a:t>EDI </a:t>
            </a:r>
            <a:r>
              <a:rPr lang="ko-KR" altLang="en-US" dirty="0"/>
              <a:t>관리</a:t>
            </a:r>
          </a:p>
        </p:txBody>
      </p:sp>
      <p:graphicFrame>
        <p:nvGraphicFramePr>
          <p:cNvPr id="8" name="Group 163"/>
          <p:cNvGraphicFramePr>
            <a:graphicFrameLocks noGrp="1"/>
          </p:cNvGraphicFramePr>
          <p:nvPr>
            <p:extLst/>
          </p:nvPr>
        </p:nvGraphicFramePr>
        <p:xfrm>
          <a:off x="484094" y="1385049"/>
          <a:ext cx="8915400" cy="4787152"/>
        </p:xfrm>
        <a:graphic>
          <a:graphicData uri="http://schemas.openxmlformats.org/drawingml/2006/table">
            <a:tbl>
              <a:tblPr/>
              <a:tblGrid>
                <a:gridCol w="615153"/>
                <a:gridCol w="8300247"/>
              </a:tblGrid>
              <a:tr h="49116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화주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175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익스프레스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10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주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창고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60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Final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Buyer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solidFill>
                  <a:schemeClr val="tx1"/>
                </a:solidFill>
              </a:rPr>
              <a:t>각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650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TM_07_04</a:t>
            </a:r>
            <a:br>
              <a:rPr lang="en-US" altLang="ko-KR" dirty="0"/>
            </a:br>
            <a:r>
              <a:rPr lang="en-US" altLang="ko-KR" dirty="0"/>
              <a:t>EDI </a:t>
            </a:r>
            <a:r>
              <a:rPr lang="ko-KR" altLang="en-US" dirty="0"/>
              <a:t>관리</a:t>
            </a:r>
          </a:p>
        </p:txBody>
      </p:sp>
      <p:graphicFrame>
        <p:nvGraphicFramePr>
          <p:cNvPr id="7" name="Group 53"/>
          <p:cNvGraphicFramePr>
            <a:graphicFrameLocks noGrp="1"/>
          </p:cNvGraphicFramePr>
          <p:nvPr>
            <p:extLst/>
          </p:nvPr>
        </p:nvGraphicFramePr>
        <p:xfrm>
          <a:off x="384176" y="1410724"/>
          <a:ext cx="9137649" cy="2196594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1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 rot="19701086">
            <a:off x="3705611" y="3167441"/>
            <a:ext cx="2937689" cy="1004311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smtClean="0">
                <a:solidFill>
                  <a:schemeClr val="tx1"/>
                </a:solidFill>
              </a:rPr>
              <a:t>각 매뉴얼 참조</a:t>
            </a:r>
            <a:endParaRPr lang="en-US" sz="16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923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TM_07_04</a:t>
            </a:r>
            <a:br>
              <a:rPr lang="en-US" altLang="ko-KR" dirty="0"/>
            </a:br>
            <a:r>
              <a:rPr lang="en-US" altLang="ko-KR" dirty="0"/>
              <a:t>EDI </a:t>
            </a:r>
            <a:r>
              <a:rPr lang="ko-KR" altLang="en-US" dirty="0"/>
              <a:t>관리</a:t>
            </a:r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5751862"/>
              </p:ext>
            </p:extLst>
          </p:nvPr>
        </p:nvGraphicFramePr>
        <p:xfrm>
          <a:off x="631825" y="1485815"/>
          <a:ext cx="8528050" cy="4813383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Send EDI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Correction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Air D/O Approval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Ocean Send EDI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AFR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Shipping Request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84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Import Manifest Print 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2631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Overview Air Freight Bookings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SEND EDI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Send EDI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99" y="1628770"/>
            <a:ext cx="6179507" cy="27936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2439" y="4657405"/>
            <a:ext cx="942974" cy="32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Connector 2"/>
          <p:cNvCxnSpPr/>
          <p:nvPr/>
        </p:nvCxnSpPr>
        <p:spPr>
          <a:xfrm flipH="1">
            <a:off x="4772977" y="2677152"/>
            <a:ext cx="900115" cy="2016449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205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99" y="1660525"/>
            <a:ext cx="6179507" cy="246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653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초기상태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‘Manifest Transfer’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에러 발생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281" y="1660525"/>
            <a:ext cx="6173926" cy="2734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아시아나 항공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352540" y="3248977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ular Callout 10"/>
          <p:cNvSpPr/>
          <p:nvPr/>
        </p:nvSpPr>
        <p:spPr bwMode="auto">
          <a:xfrm>
            <a:off x="5133023" y="2307747"/>
            <a:ext cx="1260161" cy="720092"/>
          </a:xfrm>
          <a:prstGeom prst="wedgeRectCallout">
            <a:avLst>
              <a:gd name="adj1" fmla="val -78136"/>
              <a:gd name="adj2" fmla="val -6163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989" y="4869184"/>
            <a:ext cx="1440184" cy="2618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603" y="3137228"/>
            <a:ext cx="1805466" cy="109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804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아시아나 항공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5779113" cy="4532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/>
          <p:cNvSpPr/>
          <p:nvPr/>
        </p:nvSpPr>
        <p:spPr bwMode="auto">
          <a:xfrm>
            <a:off x="1342055" y="3027839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전송완료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Rectangular Callout 9"/>
          <p:cNvSpPr/>
          <p:nvPr/>
        </p:nvSpPr>
        <p:spPr bwMode="auto">
          <a:xfrm>
            <a:off x="2972747" y="5229230"/>
            <a:ext cx="1260161" cy="720092"/>
          </a:xfrm>
          <a:prstGeom prst="wedgeRectCallout">
            <a:avLst>
              <a:gd name="adj1" fmla="val -112604"/>
              <a:gd name="adj2" fmla="val 5688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완료 메세지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950" y="4860405"/>
            <a:ext cx="2160276" cy="1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9836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대한항공의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EDI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통해 전송이 불가하며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en-US" altLang="ko-KR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hlinkClick r:id="rId2"/>
                        </a:rPr>
                        <a:t>www.ecplatform.co.kr</a:t>
                      </a:r>
                      <a:r>
                        <a:rPr kumimoji="0" lang="en-US" altLang="ko-KR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직접 접속하여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등록해야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대한항공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600" y="1659600"/>
            <a:ext cx="6173607" cy="2285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189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Correction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6.1. Manifest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Correction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적하목록 정정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0" y="1652904"/>
            <a:ext cx="6028572" cy="2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011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7.1. Air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‘Ocean ULOGISHUB’, ‘Air ULOGISHUB’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통해 </a:t>
                      </a:r>
                      <a:r>
                        <a:rPr kumimoji="0" lang="en-US" altLang="ko-KR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https://www.ulogishub.com/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 이동하여 수정할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Manifest Correction 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적하목록 정정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47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99" y="1660525"/>
            <a:ext cx="6179507" cy="35395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1445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D/O Approval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8.1. D/O Approval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D/O Approval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288" y="1628770"/>
            <a:ext cx="5850771" cy="2645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90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D/O Approval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- Issue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9.1. Issue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라디오버튼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9.2 Air D/O Transfer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9.3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후 전송 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메세지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9.5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후 상태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상태값 취소여부 필드 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Issued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로그인 사용자 연락처 없을 경우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D/O Approval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4701861"/>
            <a:ext cx="198120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5437514"/>
            <a:ext cx="21907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3266121"/>
            <a:ext cx="27146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79507" cy="1133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2701" y="2708908"/>
            <a:ext cx="2680205" cy="16202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6769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D/O Approval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– Issue Cancel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10.1. Issue cancel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라디오버튼 선택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10.2 Air D/O Transfer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10.3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후 전송 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10.4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메세지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10.5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성공 후 상태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상태값 취소여부 필드 값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Canceled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로그인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사용자 연락처 없을 경우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Management/Air/Overview Air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Air D/O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100" y="4689159"/>
            <a:ext cx="1981200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100" y="5404498"/>
            <a:ext cx="219075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6100" y="3249924"/>
            <a:ext cx="2714625" cy="31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74250" cy="1228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825" y="2708908"/>
            <a:ext cx="2680205" cy="162020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987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Overview Ocean Freight Bookings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으로 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1.1. SEND EDI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Send EDI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2" name="Group 1"/>
          <p:cNvGrpSpPr/>
          <p:nvPr/>
        </p:nvGrpSpPr>
        <p:grpSpPr>
          <a:xfrm>
            <a:off x="393700" y="1660525"/>
            <a:ext cx="6179507" cy="3352486"/>
            <a:chOff x="393700" y="1660525"/>
            <a:chExt cx="6179507" cy="3352486"/>
          </a:xfrm>
        </p:grpSpPr>
        <p:pic>
          <p:nvPicPr>
            <p:cNvPr id="1638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700" y="1660525"/>
              <a:ext cx="6179507" cy="24821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72439" y="4689161"/>
              <a:ext cx="942974" cy="3238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0" name="Straight Connector 9"/>
            <p:cNvCxnSpPr/>
            <p:nvPr/>
          </p:nvCxnSpPr>
          <p:spPr>
            <a:xfrm flipH="1">
              <a:off x="4772977" y="2708908"/>
              <a:ext cx="900115" cy="2016449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178860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2.1.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1" y="1660524"/>
            <a:ext cx="6179506" cy="272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936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초기상태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Forwarding Order(HBL)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Booking(MBL)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입력된 정보가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입력값이 누락된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왼쪽 아래에 에러메세지가 표시되며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 문서에서 수정한 후 다시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실행한다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‘Manifest Transfer’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1" y="1669219"/>
            <a:ext cx="6179506" cy="30699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/>
          <p:cNvSpPr/>
          <p:nvPr/>
        </p:nvSpPr>
        <p:spPr bwMode="auto">
          <a:xfrm>
            <a:off x="1172517" y="2708908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ular Callout 10"/>
          <p:cNvSpPr/>
          <p:nvPr/>
        </p:nvSpPr>
        <p:spPr bwMode="auto">
          <a:xfrm>
            <a:off x="3152770" y="2168839"/>
            <a:ext cx="1260161" cy="720092"/>
          </a:xfrm>
          <a:prstGeom prst="wedgeRectCallout">
            <a:avLst>
              <a:gd name="adj1" fmla="val -72364"/>
              <a:gd name="adj2" fmla="val -7029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860" y="4857760"/>
            <a:ext cx="1562100" cy="26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0899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0" y="1660525"/>
            <a:ext cx="6179506" cy="3257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/>
          <p:cNvSpPr/>
          <p:nvPr/>
        </p:nvSpPr>
        <p:spPr bwMode="auto">
          <a:xfrm>
            <a:off x="1172517" y="2569062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전송완료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Rectangular Callout 9"/>
          <p:cNvSpPr/>
          <p:nvPr/>
        </p:nvSpPr>
        <p:spPr bwMode="auto">
          <a:xfrm>
            <a:off x="1892609" y="3969069"/>
            <a:ext cx="1260161" cy="720092"/>
          </a:xfrm>
          <a:prstGeom prst="wedgeRectCallout">
            <a:avLst>
              <a:gd name="adj1" fmla="val -112604"/>
              <a:gd name="adj2" fmla="val 56881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완료 메세지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4917783"/>
            <a:ext cx="17621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8324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Correction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5.1. Manifest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1" y="1628770"/>
            <a:ext cx="6179506" cy="2722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92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6.1. Manifest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버전이 자동으로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6.2.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6.3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전송한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01" y="1660524"/>
            <a:ext cx="6179506" cy="35397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ular Callout 6"/>
          <p:cNvSpPr/>
          <p:nvPr/>
        </p:nvSpPr>
        <p:spPr bwMode="auto">
          <a:xfrm>
            <a:off x="2792724" y="2528885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Correction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버전</a:t>
            </a:r>
          </a:p>
        </p:txBody>
      </p:sp>
      <p:sp>
        <p:nvSpPr>
          <p:cNvPr id="8" name="Rectangular Callout 7"/>
          <p:cNvSpPr/>
          <p:nvPr/>
        </p:nvSpPr>
        <p:spPr bwMode="auto">
          <a:xfrm>
            <a:off x="1262997" y="5017786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Manifest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  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미전송</a:t>
            </a:r>
          </a:p>
        </p:txBody>
      </p:sp>
    </p:spTree>
    <p:extLst>
      <p:ext uri="{BB962C8B-B14F-4D97-AF65-F5344CB8AC3E}">
        <p14:creationId xmlns:p14="http://schemas.microsoft.com/office/powerpoint/2010/main" val="50544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814" y="1628770"/>
            <a:ext cx="6067661" cy="3960506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Add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7.1. Add 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추가가능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7.2. “MI” :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7.3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이미 전송한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추가가 발생한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상태가 미전송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인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라인만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7.4 ‘ADD HBL’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 사유를 입력하는 창이 뜬다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7.5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 입력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‘Confirm’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정정 내용이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ular Callout 6"/>
          <p:cNvSpPr/>
          <p:nvPr/>
        </p:nvSpPr>
        <p:spPr bwMode="auto">
          <a:xfrm rot="10800000" flipV="1">
            <a:off x="2174705" y="2372027"/>
            <a:ext cx="1800230" cy="516903"/>
          </a:xfrm>
          <a:prstGeom prst="wedgeRectCallout">
            <a:avLst>
              <a:gd name="adj1" fmla="val -45181"/>
              <a:gd name="adj2" fmla="val -11928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Add HBL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버튼 클릭</a:t>
            </a:r>
          </a:p>
        </p:txBody>
      </p:sp>
      <p:sp>
        <p:nvSpPr>
          <p:cNvPr id="8" name="Rectangular Callout 7"/>
          <p:cNvSpPr/>
          <p:nvPr/>
        </p:nvSpPr>
        <p:spPr bwMode="auto">
          <a:xfrm>
            <a:off x="1532563" y="4959194"/>
            <a:ext cx="1260161" cy="540070"/>
          </a:xfrm>
          <a:prstGeom prst="wedgeRectCallout">
            <a:avLst>
              <a:gd name="adj1" fmla="val -19634"/>
              <a:gd name="adj2" fmla="val -1011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라인선택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5853120"/>
            <a:ext cx="1419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5984" y="3065857"/>
            <a:ext cx="3199459" cy="1184575"/>
          </a:xfrm>
          <a:prstGeom prst="rect">
            <a:avLst/>
          </a:prstGeom>
          <a:ln>
            <a:solidFill>
              <a:srgbClr val="333333"/>
            </a:solidFill>
          </a:ln>
        </p:spPr>
      </p:pic>
    </p:spTree>
    <p:extLst>
      <p:ext uri="{BB962C8B-B14F-4D97-AF65-F5344CB8AC3E}">
        <p14:creationId xmlns:p14="http://schemas.microsoft.com/office/powerpoint/2010/main" val="1564010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Add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추가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7.6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정정내용이 표시됨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10~12.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단계로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추가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Rectangular Callout 5"/>
          <p:cNvSpPr/>
          <p:nvPr/>
        </p:nvSpPr>
        <p:spPr bwMode="auto">
          <a:xfrm>
            <a:off x="2432678" y="3528271"/>
            <a:ext cx="1260161" cy="540070"/>
          </a:xfrm>
          <a:prstGeom prst="wedgeRectCallout">
            <a:avLst>
              <a:gd name="adj1" fmla="val -19634"/>
              <a:gd name="adj2" fmla="val -1011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smtClean="0">
                <a:latin typeface="맑은 고딕" pitchFamily="50" charset="-127"/>
                <a:ea typeface="맑은 고딕" pitchFamily="50" charset="-127"/>
              </a:rPr>
              <a:t>정정내용 확인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226" y="1628770"/>
            <a:ext cx="6213860" cy="414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0829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Correct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수정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8.1. Correct 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내용정정 가능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이미 전송한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내용정정이 발생한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 한후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‘Correction HBL’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정정내용을 지정할 수 있는 창이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8.2. ‘MI’ :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8.3. ‘CO’ : Correction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 상태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미전송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0" y="1660525"/>
            <a:ext cx="6179507" cy="3089754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 bwMode="auto">
          <a:xfrm rot="10800000" flipV="1">
            <a:off x="2432678" y="2168839"/>
            <a:ext cx="1260161" cy="540069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Correct HBL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버튼 클릭</a:t>
            </a:r>
          </a:p>
        </p:txBody>
      </p:sp>
      <p:sp>
        <p:nvSpPr>
          <p:cNvPr id="8" name="Rectangular Callout 7"/>
          <p:cNvSpPr/>
          <p:nvPr/>
        </p:nvSpPr>
        <p:spPr bwMode="auto">
          <a:xfrm>
            <a:off x="1532563" y="4959194"/>
            <a:ext cx="1260161" cy="540070"/>
          </a:xfrm>
          <a:prstGeom prst="wedgeRectCallout">
            <a:avLst>
              <a:gd name="adj1" fmla="val -19634"/>
              <a:gd name="adj2" fmla="val -1011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라인선택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5061907"/>
            <a:ext cx="14192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559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Correct HBL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8.4.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 사유를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8.5 Item Correction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Drop Down 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단일정정항목과 정정사유를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‘Add’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‘Delete’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삭제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8.6 Container Correction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컨테이너정정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Drop Down 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컨테이너 정정항목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정정사유를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‘Add’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License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변경이 있는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컨테이너 정정항목의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수출신고번호변경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License No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8.7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입력이 완료되면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‘Confirm’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정정화면이 종료되고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정정내용이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10~12.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단계로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수정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699" y="1660525"/>
            <a:ext cx="6179507" cy="3807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3345493" y="2041839"/>
            <a:ext cx="2880368" cy="18002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719" y="5268404"/>
            <a:ext cx="2451733" cy="1214823"/>
          </a:xfrm>
          <a:prstGeom prst="rect">
            <a:avLst/>
          </a:prstGeom>
          <a:ln>
            <a:solidFill>
              <a:srgbClr val="333333"/>
            </a:solidFill>
          </a:ln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1711" y="5467713"/>
            <a:ext cx="2095500" cy="800100"/>
          </a:xfrm>
          <a:prstGeom prst="rect">
            <a:avLst/>
          </a:prstGeom>
          <a:ln>
            <a:solidFill>
              <a:srgbClr val="333333"/>
            </a:solidFill>
          </a:ln>
        </p:spPr>
      </p:pic>
    </p:spTree>
    <p:extLst>
      <p:ext uri="{BB962C8B-B14F-4D97-AF65-F5344CB8AC3E}">
        <p14:creationId xmlns:p14="http://schemas.microsoft.com/office/powerpoint/2010/main" val="375709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Delete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삭제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9.1. Delete 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삭제요청 가능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Manifest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이미 전송한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삭제가 발생한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‘Delete HBL’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전송내역 창이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702" y="1654170"/>
            <a:ext cx="6120782" cy="3357340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 bwMode="auto">
          <a:xfrm rot="10800000" flipV="1">
            <a:off x="3152770" y="2528885"/>
            <a:ext cx="1260161" cy="540069"/>
          </a:xfrm>
          <a:prstGeom prst="wedgeRectCallout">
            <a:avLst>
              <a:gd name="adj1" fmla="val -86401"/>
              <a:gd name="adj2" fmla="val -14288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Delete HBL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버튼 클릭</a:t>
            </a:r>
          </a:p>
        </p:txBody>
      </p:sp>
    </p:spTree>
    <p:extLst>
      <p:ext uri="{BB962C8B-B14F-4D97-AF65-F5344CB8AC3E}">
        <p14:creationId xmlns:p14="http://schemas.microsoft.com/office/powerpoint/2010/main" val="341124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Delete HBL(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삭제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9.2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정정사유를 입력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9.3 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전송이력 중 삭제할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HBL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‘Add’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아래쪽에 삭제할 정보가 추가된다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잘못 선택된 경우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아래쪽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Grid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삭제할 라인을 선택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‘Delete’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버튼일 이용해 삭제할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9.4 ‘Confirm’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HBL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삭제화면이 종료되고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정정내용이 표시된다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10~12.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단계로 이동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Rectangular Callout 6"/>
          <p:cNvSpPr/>
          <p:nvPr/>
        </p:nvSpPr>
        <p:spPr bwMode="auto">
          <a:xfrm rot="10800000" flipV="1">
            <a:off x="3152770" y="2528885"/>
            <a:ext cx="1260161" cy="540069"/>
          </a:xfrm>
          <a:prstGeom prst="wedgeRectCallout">
            <a:avLst>
              <a:gd name="adj1" fmla="val -86401"/>
              <a:gd name="adj2" fmla="val -14288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Delete HBL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버튼 클릭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237" y="1628770"/>
            <a:ext cx="6080407" cy="4140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55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-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정정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항목삭제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10.1. Manifest Correction Data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라인 선택 후 삭제버튼을 클릭하여 정정항목을 삭제할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(HBL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700" y="1660525"/>
            <a:ext cx="6148437" cy="2848613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 bwMode="auto">
          <a:xfrm>
            <a:off x="1172517" y="2348862"/>
            <a:ext cx="1260161" cy="540070"/>
          </a:xfrm>
          <a:prstGeom prst="wedgeRectCallout">
            <a:avLst>
              <a:gd name="adj1" fmla="val -71033"/>
              <a:gd name="adj2" fmla="val 4171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라인선택 후 삭제</a:t>
            </a:r>
          </a:p>
        </p:txBody>
      </p:sp>
    </p:spTree>
    <p:extLst>
      <p:ext uri="{BB962C8B-B14F-4D97-AF65-F5344CB8AC3E}">
        <p14:creationId xmlns:p14="http://schemas.microsoft.com/office/powerpoint/2010/main" val="97695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11. Manifest Correction  Manifest Correction Transfer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11.1 ‘Save’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 정정내용을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Correction Version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임시 저장할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전송전까지는 임시저장한 내용을 확인 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11.2 ‘Manifest Correction Transfer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클릭한 후 확인 팝업창의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99" y="1660525"/>
            <a:ext cx="6179507" cy="350744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84000" y="1920700"/>
            <a:ext cx="362269" cy="21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6" name="Rectangular Callout 5"/>
          <p:cNvSpPr/>
          <p:nvPr/>
        </p:nvSpPr>
        <p:spPr bwMode="auto">
          <a:xfrm>
            <a:off x="2753919" y="2483718"/>
            <a:ext cx="1260161" cy="540070"/>
          </a:xfrm>
          <a:prstGeom prst="wedgeRectCallout">
            <a:avLst>
              <a:gd name="adj1" fmla="val 12616"/>
              <a:gd name="adj2" fmla="val -105846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임시저장</a:t>
            </a:r>
          </a:p>
        </p:txBody>
      </p:sp>
    </p:spTree>
    <p:extLst>
      <p:ext uri="{BB962C8B-B14F-4D97-AF65-F5344CB8AC3E}">
        <p14:creationId xmlns:p14="http://schemas.microsoft.com/office/powerpoint/2010/main" val="4145571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Correction  Manifest Correction Transfer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12.1.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Manifest Correction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699" y="1655760"/>
            <a:ext cx="6179507" cy="3630516"/>
          </a:xfrm>
          <a:prstGeom prst="rect">
            <a:avLst/>
          </a:prstGeom>
        </p:spPr>
      </p:pic>
      <p:sp>
        <p:nvSpPr>
          <p:cNvPr id="7" name="Rectangular Callout 6"/>
          <p:cNvSpPr/>
          <p:nvPr/>
        </p:nvSpPr>
        <p:spPr bwMode="auto">
          <a:xfrm>
            <a:off x="1532563" y="4869184"/>
            <a:ext cx="1260161" cy="720092"/>
          </a:xfrm>
          <a:prstGeom prst="wedgeRectCallout">
            <a:avLst>
              <a:gd name="adj1" fmla="val -100510"/>
              <a:gd name="adj2" fmla="val -7248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Transfer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pPr algn="l"/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   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미전송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3230" y="4716784"/>
            <a:ext cx="14954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01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AFR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13.1. AFR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AFR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057" y="1628770"/>
            <a:ext cx="6159465" cy="3240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4093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625" y="1628770"/>
            <a:ext cx="6171582" cy="3690344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14. AFR Interface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초기상태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14.2.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‘AFT Transfer’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에러 발생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입력값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AFR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322303" y="2583527"/>
            <a:ext cx="1260161" cy="560850"/>
          </a:xfrm>
          <a:prstGeom prst="wedgeRectCallout">
            <a:avLst>
              <a:gd name="adj1" fmla="val -96479"/>
              <a:gd name="adj2" fmla="val -7721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ular Callout 10"/>
          <p:cNvSpPr/>
          <p:nvPr/>
        </p:nvSpPr>
        <p:spPr bwMode="auto">
          <a:xfrm>
            <a:off x="3240637" y="2583527"/>
            <a:ext cx="1260161" cy="396070"/>
          </a:xfrm>
          <a:prstGeom prst="wedgeRectCallout">
            <a:avLst>
              <a:gd name="adj1" fmla="val -57980"/>
              <a:gd name="adj2" fmla="val -19631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603" y="3137228"/>
            <a:ext cx="1805466" cy="109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9588" y="4893853"/>
            <a:ext cx="2373941" cy="267608"/>
          </a:xfrm>
          <a:prstGeom prst="rect">
            <a:avLst/>
          </a:prstGeom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588" y="4128034"/>
            <a:ext cx="1653849" cy="262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9588" y="5293715"/>
            <a:ext cx="2907317" cy="1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79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626" y="1627330"/>
            <a:ext cx="6146388" cy="3781923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15. AFR Interface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AFR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172517" y="2708908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전송완료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950" y="4860405"/>
            <a:ext cx="2160276" cy="1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169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Shipping Request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이동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16.1. Shipping Request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Shipping Request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25" y="1679570"/>
            <a:ext cx="5817272" cy="306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905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34" y="1713096"/>
            <a:ext cx="6160773" cy="3797821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S/R Interface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17.1.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초기상태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흰색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17.2.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‘S/R Transfer’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클릭하고 팝업창에서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‘Yes’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선택하면 전송된다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라인선택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에러 발생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입력값 확인 메시지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Shipping Request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347304" y="2856803"/>
            <a:ext cx="1260161" cy="560850"/>
          </a:xfrm>
          <a:prstGeom prst="wedgeRectCallout">
            <a:avLst>
              <a:gd name="adj1" fmla="val -96479"/>
              <a:gd name="adj2" fmla="val -77214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전송전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흰색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Rectangular Callout 10"/>
          <p:cNvSpPr/>
          <p:nvPr/>
        </p:nvSpPr>
        <p:spPr bwMode="auto">
          <a:xfrm>
            <a:off x="3245878" y="2658768"/>
            <a:ext cx="1260161" cy="396070"/>
          </a:xfrm>
          <a:prstGeom prst="wedgeRectCallout">
            <a:avLst>
              <a:gd name="adj1" fmla="val -57980"/>
              <a:gd name="adj2" fmla="val -19631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</a:t>
            </a:r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306" y="3734860"/>
            <a:ext cx="1805466" cy="1096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588" y="4128034"/>
            <a:ext cx="1653849" cy="262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76873" y="4884665"/>
            <a:ext cx="3136748" cy="252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90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26" y="1656197"/>
            <a:ext cx="6088156" cy="3753056"/>
          </a:xfrm>
          <a:prstGeom prst="rect">
            <a:avLst/>
          </a:prstGeom>
        </p:spPr>
      </p:pic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18. S/R Interface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전송후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18.1.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깃발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☞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전송완료 메세지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Shipping Request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Rectangular Callout 8"/>
          <p:cNvSpPr/>
          <p:nvPr/>
        </p:nvSpPr>
        <p:spPr bwMode="auto">
          <a:xfrm>
            <a:off x="1352540" y="2708908"/>
            <a:ext cx="1260161" cy="720092"/>
          </a:xfrm>
          <a:prstGeom prst="wedgeRectCallout">
            <a:avLst>
              <a:gd name="adj1" fmla="val -94463"/>
              <a:gd name="adj2" fmla="val -8174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xtLst/>
        </p:spPr>
        <p:txBody>
          <a:bodyPr wrap="square" rtlCol="0" anchor="ctr"/>
          <a:lstStyle/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상태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전송완료</a:t>
            </a:r>
            <a:endParaRPr lang="en-US" altLang="ko-KR" sz="11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깃발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초록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)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8950" y="4860405"/>
            <a:ext cx="2160276" cy="1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4569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19. Send EDI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Manifest Print (Import) MRN / MBL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19.1. Manifest Print(Import) MRN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또는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 Print(Import) MBL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클릭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Import Manifest Print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25" y="1628769"/>
            <a:ext cx="5817272" cy="3060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837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Print (Import)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양식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20.1.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해상수입의 경우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Manifest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출력이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Import Manifest Print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420" y="1635083"/>
            <a:ext cx="6057853" cy="431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39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5440" y="1313507"/>
          <a:ext cx="9225280" cy="4969598"/>
        </p:xfrm>
        <a:graphic>
          <a:graphicData uri="http://schemas.openxmlformats.org/drawingml/2006/table">
            <a:tbl>
              <a:tblPr/>
              <a:tblGrid>
                <a:gridCol w="6229794"/>
                <a:gridCol w="2995486"/>
              </a:tblGrid>
              <a:tr h="4969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21.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Manifest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정보 수정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21.1. MRN,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세관부서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MSN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Freight Booking Worklist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직접 수정이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63525" marR="0" lvl="0" indent="-26352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22.2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값을 수정한 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‘Update’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문서에 업데이트 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Management/Ocean/Overview Ocean Freight Bookings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Ocean Import Manifest Print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425" y="1708397"/>
            <a:ext cx="6120782" cy="4179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18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5220264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Management(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여신관리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)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는 거래선 별 여신 한도를 설정하고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Forwarding Order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/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변경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Forwarding Settlement Documents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,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입금 반제 시 여신 금액을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Update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하여 거래선별 여신 관리 이력을 관리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Business Partner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등록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Business Partner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삭제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Business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Partner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별 여신 한도 생성 및 수정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 Order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및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Forwarding Settlement </a:t>
                      </a:r>
                      <a:r>
                        <a:rPr kumimoji="1" lang="en-US" altLang="ko-KR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Docuement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 시 여신 가용성 점검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Business Partner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별 여신 현황 조회</a:t>
                      </a: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TM_07_05</a:t>
            </a:r>
            <a:br>
              <a:rPr lang="en-US" altLang="ko-KR" dirty="0" smtClean="0"/>
            </a:br>
            <a:r>
              <a:rPr lang="en-US" altLang="ko-KR" dirty="0" smtClean="0"/>
              <a:t>Credit Management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848254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TM_07_05</a:t>
            </a:r>
            <a:br>
              <a:rPr lang="en-US" altLang="ko-KR" dirty="0"/>
            </a:br>
            <a:r>
              <a:rPr lang="en-US" altLang="ko-KR" dirty="0"/>
              <a:t>Credit Management</a:t>
            </a:r>
            <a:endParaRPr lang="ko-KR" altLang="en-US" dirty="0"/>
          </a:p>
        </p:txBody>
      </p:sp>
      <p:graphicFrame>
        <p:nvGraphicFramePr>
          <p:cNvPr id="10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618168"/>
              </p:ext>
            </p:extLst>
          </p:nvPr>
        </p:nvGraphicFramePr>
        <p:xfrm>
          <a:off x="758638" y="1379446"/>
          <a:ext cx="8466149" cy="4800598"/>
        </p:xfrm>
        <a:graphic>
          <a:graphicData uri="http://schemas.openxmlformats.org/drawingml/2006/table">
            <a:tbl>
              <a:tblPr/>
              <a:tblGrid>
                <a:gridCol w="521413"/>
                <a:gridCol w="7944736"/>
              </a:tblGrid>
              <a:tr h="64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35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 내부 처리 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회계부서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11" name="직선 화살표 연결선 13"/>
          <p:cNvCxnSpPr/>
          <p:nvPr/>
        </p:nvCxnSpPr>
        <p:spPr>
          <a:xfrm flipH="1">
            <a:off x="3524250" y="2819400"/>
            <a:ext cx="9525" cy="600075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AutoShape 5"/>
          <p:cNvSpPr>
            <a:spLocks noChangeArrowheads="1"/>
          </p:cNvSpPr>
          <p:nvPr/>
        </p:nvSpPr>
        <p:spPr bwMode="auto">
          <a:xfrm>
            <a:off x="2895600" y="4458445"/>
            <a:ext cx="952500" cy="42788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+mn-ea"/>
                <a:ea typeface="+mn-ea"/>
              </a:rPr>
              <a:t>오더 취소</a:t>
            </a:r>
            <a:endParaRPr lang="en-US" altLang="ko-KR" sz="1000" dirty="0" smtClean="0">
              <a:latin typeface="+mn-ea"/>
              <a:ea typeface="+mn-ea"/>
            </a:endParaRPr>
          </a:p>
        </p:txBody>
      </p:sp>
      <p:sp>
        <p:nvSpPr>
          <p:cNvPr id="13" name="AutoShape 5"/>
          <p:cNvSpPr>
            <a:spLocks noChangeArrowheads="1"/>
          </p:cNvSpPr>
          <p:nvPr/>
        </p:nvSpPr>
        <p:spPr bwMode="auto">
          <a:xfrm>
            <a:off x="2857500" y="2286000"/>
            <a:ext cx="1181100" cy="514349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800" dirty="0" smtClean="0">
                <a:latin typeface="+mn-ea"/>
                <a:ea typeface="+mn-ea"/>
              </a:rPr>
              <a:t>오더 입력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cxnSp>
        <p:nvCxnSpPr>
          <p:cNvPr id="14" name="직선 화살표 연결선 49"/>
          <p:cNvCxnSpPr/>
          <p:nvPr/>
        </p:nvCxnSpPr>
        <p:spPr>
          <a:xfrm>
            <a:off x="3515459" y="3935970"/>
            <a:ext cx="8791" cy="55983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2855068" y="3936539"/>
            <a:ext cx="63108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실패</a:t>
            </a:r>
            <a:endParaRPr lang="ko-KR" altLang="en-US" sz="800" dirty="0">
              <a:latin typeface="+mn-ea"/>
              <a:ea typeface="+mn-ea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79018" y="3431714"/>
            <a:ext cx="835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성공</a:t>
            </a:r>
            <a:endParaRPr lang="ko-KR" altLang="en-US" sz="800" dirty="0">
              <a:latin typeface="+mn-ea"/>
              <a:ea typeface="+mn-ea"/>
            </a:endParaRPr>
          </a:p>
        </p:txBody>
      </p:sp>
      <p:cxnSp>
        <p:nvCxnSpPr>
          <p:cNvPr id="17" name="Shape 166"/>
          <p:cNvCxnSpPr/>
          <p:nvPr/>
        </p:nvCxnSpPr>
        <p:spPr>
          <a:xfrm flipV="1">
            <a:off x="4114800" y="2500312"/>
            <a:ext cx="2038350" cy="1127588"/>
          </a:xfrm>
          <a:prstGeom prst="bentConnector3">
            <a:avLst>
              <a:gd name="adj1" fmla="val 3271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AutoShape 5"/>
          <p:cNvSpPr>
            <a:spLocks noChangeArrowheads="1"/>
          </p:cNvSpPr>
          <p:nvPr/>
        </p:nvSpPr>
        <p:spPr bwMode="auto">
          <a:xfrm>
            <a:off x="6153150" y="2257425"/>
            <a:ext cx="1162050" cy="542924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800" dirty="0" smtClean="0">
                <a:latin typeface="+mn-ea"/>
                <a:ea typeface="+mn-ea"/>
              </a:rPr>
              <a:t>매출 청구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cxnSp>
        <p:nvCxnSpPr>
          <p:cNvPr id="19" name="직선 화살표 연결선 88"/>
          <p:cNvCxnSpPr/>
          <p:nvPr/>
        </p:nvCxnSpPr>
        <p:spPr>
          <a:xfrm flipH="1">
            <a:off x="6838950" y="2867025"/>
            <a:ext cx="9525" cy="600075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112743" y="3393614"/>
            <a:ext cx="835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성공</a:t>
            </a:r>
            <a:endParaRPr lang="ko-KR" altLang="en-US" sz="800" dirty="0">
              <a:latin typeface="+mn-ea"/>
              <a:ea typeface="+mn-ea"/>
            </a:endParaRPr>
          </a:p>
        </p:txBody>
      </p:sp>
      <p:cxnSp>
        <p:nvCxnSpPr>
          <p:cNvPr id="21" name="Shape 166"/>
          <p:cNvCxnSpPr>
            <a:stCxn id="39" idx="3"/>
          </p:cNvCxnSpPr>
          <p:nvPr/>
        </p:nvCxnSpPr>
        <p:spPr>
          <a:xfrm flipV="1">
            <a:off x="7458075" y="2638427"/>
            <a:ext cx="1028700" cy="1065673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103"/>
          <p:cNvCxnSpPr/>
          <p:nvPr/>
        </p:nvCxnSpPr>
        <p:spPr>
          <a:xfrm>
            <a:off x="2796159" y="5579857"/>
            <a:ext cx="704850" cy="11318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utoShape 5"/>
          <p:cNvSpPr>
            <a:spLocks noChangeArrowheads="1"/>
          </p:cNvSpPr>
          <p:nvPr/>
        </p:nvSpPr>
        <p:spPr bwMode="auto">
          <a:xfrm>
            <a:off x="7210425" y="4371975"/>
            <a:ext cx="819150" cy="42862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+mn-ea"/>
                <a:ea typeface="+mn-ea"/>
              </a:rPr>
              <a:t>Reject </a:t>
            </a:r>
            <a:r>
              <a:rPr lang="ko-KR" altLang="en-US" sz="1000" dirty="0" smtClean="0">
                <a:latin typeface="+mn-ea"/>
                <a:ea typeface="+mn-ea"/>
              </a:rPr>
              <a:t>사유 </a:t>
            </a:r>
            <a:endParaRPr lang="en-US" altLang="ko-KR" sz="1000" dirty="0" smtClean="0">
              <a:latin typeface="+mn-ea"/>
              <a:ea typeface="+mn-ea"/>
            </a:endParaRPr>
          </a:p>
          <a:p>
            <a:r>
              <a:rPr lang="ko-KR" altLang="en-US" sz="1000" dirty="0" smtClean="0">
                <a:latin typeface="+mn-ea"/>
                <a:ea typeface="+mn-ea"/>
              </a:rPr>
              <a:t>입력</a:t>
            </a:r>
            <a:endParaRPr lang="en-US" altLang="ko-KR" sz="1000" dirty="0" smtClean="0">
              <a:latin typeface="+mn-ea"/>
              <a:ea typeface="+mn-ea"/>
            </a:endParaRPr>
          </a:p>
        </p:txBody>
      </p:sp>
      <p:cxnSp>
        <p:nvCxnSpPr>
          <p:cNvPr id="24" name="직선 화살표 연결선 129"/>
          <p:cNvCxnSpPr/>
          <p:nvPr/>
        </p:nvCxnSpPr>
        <p:spPr>
          <a:xfrm>
            <a:off x="6877050" y="3924300"/>
            <a:ext cx="19050" cy="504825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6286500" y="3895725"/>
            <a:ext cx="548457" cy="221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실패</a:t>
            </a:r>
            <a:endParaRPr lang="ko-KR" altLang="en-US" sz="800" dirty="0">
              <a:latin typeface="+mn-ea"/>
              <a:ea typeface="+mn-ea"/>
            </a:endParaRPr>
          </a:p>
        </p:txBody>
      </p:sp>
      <p:cxnSp>
        <p:nvCxnSpPr>
          <p:cNvPr id="26" name="Shape 166"/>
          <p:cNvCxnSpPr>
            <a:stCxn id="23" idx="2"/>
          </p:cNvCxnSpPr>
          <p:nvPr/>
        </p:nvCxnSpPr>
        <p:spPr>
          <a:xfrm rot="5400000" flipH="1" flipV="1">
            <a:off x="7105649" y="3171825"/>
            <a:ext cx="2143125" cy="1114425"/>
          </a:xfrm>
          <a:prstGeom prst="bentConnector3">
            <a:avLst>
              <a:gd name="adj1" fmla="val -10667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AutoShape 5"/>
          <p:cNvSpPr>
            <a:spLocks noChangeArrowheads="1"/>
          </p:cNvSpPr>
          <p:nvPr/>
        </p:nvSpPr>
        <p:spPr bwMode="auto">
          <a:xfrm>
            <a:off x="3968825" y="4439395"/>
            <a:ext cx="907976" cy="44693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+mn-ea"/>
                <a:ea typeface="+mn-ea"/>
              </a:rPr>
              <a:t>Reject </a:t>
            </a:r>
            <a:r>
              <a:rPr lang="ko-KR" altLang="en-US" sz="1000" dirty="0" smtClean="0">
                <a:latin typeface="+mn-ea"/>
                <a:ea typeface="+mn-ea"/>
              </a:rPr>
              <a:t>사유입력</a:t>
            </a:r>
            <a:endParaRPr lang="en-US" altLang="ko-KR" sz="1000" dirty="0" smtClean="0">
              <a:latin typeface="+mn-ea"/>
              <a:ea typeface="+mn-ea"/>
            </a:endParaRPr>
          </a:p>
        </p:txBody>
      </p:sp>
      <p:cxnSp>
        <p:nvCxnSpPr>
          <p:cNvPr id="28" name="Shape 166"/>
          <p:cNvCxnSpPr/>
          <p:nvPr/>
        </p:nvCxnSpPr>
        <p:spPr>
          <a:xfrm>
            <a:off x="3543300" y="4162425"/>
            <a:ext cx="950278" cy="286908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화살표 연결선 161"/>
          <p:cNvCxnSpPr/>
          <p:nvPr/>
        </p:nvCxnSpPr>
        <p:spPr>
          <a:xfrm flipH="1" flipV="1">
            <a:off x="2352675" y="4714875"/>
            <a:ext cx="581025" cy="57150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hape 166"/>
          <p:cNvCxnSpPr>
            <a:endCxn id="23" idx="0"/>
          </p:cNvCxnSpPr>
          <p:nvPr/>
        </p:nvCxnSpPr>
        <p:spPr>
          <a:xfrm>
            <a:off x="6896100" y="4143375"/>
            <a:ext cx="723900" cy="271463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AutoShape 5"/>
          <p:cNvSpPr>
            <a:spLocks noChangeArrowheads="1"/>
          </p:cNvSpPr>
          <p:nvPr/>
        </p:nvSpPr>
        <p:spPr bwMode="auto">
          <a:xfrm>
            <a:off x="6448425" y="4410075"/>
            <a:ext cx="710816" cy="400050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+mn-ea"/>
                <a:ea typeface="+mn-ea"/>
              </a:rPr>
              <a:t>취소</a:t>
            </a:r>
            <a:endParaRPr lang="en-US" altLang="ko-KR" sz="1000" dirty="0" smtClean="0">
              <a:latin typeface="+mn-ea"/>
              <a:ea typeface="+mn-ea"/>
            </a:endParaRPr>
          </a:p>
        </p:txBody>
      </p:sp>
      <p:cxnSp>
        <p:nvCxnSpPr>
          <p:cNvPr id="32" name="직선 화살표 연결선 170"/>
          <p:cNvCxnSpPr/>
          <p:nvPr/>
        </p:nvCxnSpPr>
        <p:spPr>
          <a:xfrm flipH="1" flipV="1">
            <a:off x="6181725" y="4686300"/>
            <a:ext cx="266700" cy="1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AutoShape 29"/>
          <p:cNvSpPr>
            <a:spLocks noChangeArrowheads="1"/>
          </p:cNvSpPr>
          <p:nvPr/>
        </p:nvSpPr>
        <p:spPr bwMode="auto">
          <a:xfrm>
            <a:off x="6456617" y="5350606"/>
            <a:ext cx="1783651" cy="578515"/>
          </a:xfrm>
          <a:prstGeom prst="can">
            <a:avLst>
              <a:gd name="adj" fmla="val 25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여신한도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 Credit Limit )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4" name="AutoShape 5"/>
          <p:cNvSpPr>
            <a:spLocks noChangeArrowheads="1"/>
          </p:cNvSpPr>
          <p:nvPr/>
        </p:nvSpPr>
        <p:spPr bwMode="auto">
          <a:xfrm>
            <a:off x="1565148" y="5343813"/>
            <a:ext cx="1223772" cy="49310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BP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등록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5" name="AutoShape 41"/>
          <p:cNvSpPr>
            <a:spLocks noChangeArrowheads="1"/>
          </p:cNvSpPr>
          <p:nvPr/>
        </p:nvSpPr>
        <p:spPr bwMode="auto">
          <a:xfrm>
            <a:off x="1441450" y="4482435"/>
            <a:ext cx="933450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종료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AutoShape 41"/>
          <p:cNvSpPr>
            <a:spLocks noChangeArrowheads="1"/>
          </p:cNvSpPr>
          <p:nvPr/>
        </p:nvSpPr>
        <p:spPr bwMode="auto">
          <a:xfrm>
            <a:off x="5222875" y="4453860"/>
            <a:ext cx="933450" cy="414338"/>
          </a:xfrm>
          <a:prstGeom prst="homePlate">
            <a:avLst>
              <a:gd name="adj" fmla="val 56322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종료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AutoShape 46"/>
          <p:cNvSpPr>
            <a:spLocks noChangeArrowheads="1"/>
          </p:cNvSpPr>
          <p:nvPr/>
        </p:nvSpPr>
        <p:spPr bwMode="auto">
          <a:xfrm>
            <a:off x="8047038" y="2288034"/>
            <a:ext cx="993775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ECC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AutoShape 6"/>
          <p:cNvSpPr>
            <a:spLocks noChangeArrowheads="1"/>
          </p:cNvSpPr>
          <p:nvPr/>
        </p:nvSpPr>
        <p:spPr bwMode="auto">
          <a:xfrm>
            <a:off x="2946400" y="3400426"/>
            <a:ext cx="1168400" cy="512098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여신 한도 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점검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?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9" name="AutoShape 6"/>
          <p:cNvSpPr>
            <a:spLocks noChangeArrowheads="1"/>
          </p:cNvSpPr>
          <p:nvPr/>
        </p:nvSpPr>
        <p:spPr bwMode="auto">
          <a:xfrm>
            <a:off x="6289675" y="3448051"/>
            <a:ext cx="1168400" cy="512098"/>
          </a:xfrm>
          <a:prstGeom prst="flowChartDecision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여신 한도 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점검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?</a:t>
            </a:r>
            <a:endParaRPr lang="en-US" altLang="ko-KR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0" name="Shape 97"/>
          <p:cNvCxnSpPr>
            <a:stCxn id="27" idx="3"/>
          </p:cNvCxnSpPr>
          <p:nvPr/>
        </p:nvCxnSpPr>
        <p:spPr>
          <a:xfrm flipV="1">
            <a:off x="4876801" y="2686050"/>
            <a:ext cx="266699" cy="1976810"/>
          </a:xfrm>
          <a:prstGeom prst="bentConnector2">
            <a:avLst/>
          </a:prstGeom>
          <a:ln w="12700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화살표 연결선 105"/>
          <p:cNvCxnSpPr/>
          <p:nvPr/>
        </p:nvCxnSpPr>
        <p:spPr>
          <a:xfrm flipV="1">
            <a:off x="5133975" y="2647950"/>
            <a:ext cx="1009650" cy="9525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AutoShape 46"/>
          <p:cNvSpPr>
            <a:spLocks noChangeArrowheads="1"/>
          </p:cNvSpPr>
          <p:nvPr/>
        </p:nvSpPr>
        <p:spPr bwMode="auto">
          <a:xfrm>
            <a:off x="3532188" y="5469384"/>
            <a:ext cx="1411287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BP 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등록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3" name="직선 화살표 연결선 107"/>
          <p:cNvCxnSpPr/>
          <p:nvPr/>
        </p:nvCxnSpPr>
        <p:spPr>
          <a:xfrm>
            <a:off x="4996434" y="5589382"/>
            <a:ext cx="1432941" cy="1793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AutoShape 46"/>
          <p:cNvSpPr>
            <a:spLocks noChangeArrowheads="1"/>
          </p:cNvSpPr>
          <p:nvPr/>
        </p:nvSpPr>
        <p:spPr bwMode="auto">
          <a:xfrm>
            <a:off x="3541713" y="5812284"/>
            <a:ext cx="1411287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BP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삭제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45" name="직선 화살표 연결선 110"/>
          <p:cNvCxnSpPr/>
          <p:nvPr/>
        </p:nvCxnSpPr>
        <p:spPr>
          <a:xfrm flipV="1">
            <a:off x="2333625" y="5991225"/>
            <a:ext cx="1186434" cy="9525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113"/>
          <p:cNvCxnSpPr/>
          <p:nvPr/>
        </p:nvCxnSpPr>
        <p:spPr>
          <a:xfrm>
            <a:off x="2343150" y="5838825"/>
            <a:ext cx="0" cy="1714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 rot="10800000" flipV="1">
            <a:off x="5233607" y="5240591"/>
            <a:ext cx="9027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한도 설정</a:t>
            </a:r>
            <a:endParaRPr lang="ko-KR" altLang="en-US" sz="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83134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TM_07_05</a:t>
            </a:r>
            <a:br>
              <a:rPr lang="en-US" altLang="ko-KR" dirty="0"/>
            </a:br>
            <a:r>
              <a:rPr lang="en-US" altLang="ko-KR" dirty="0"/>
              <a:t>Credit Management</a:t>
            </a:r>
            <a:endParaRPr lang="ko-KR" altLang="en-US" dirty="0"/>
          </a:p>
        </p:txBody>
      </p:sp>
      <p:graphicFrame>
        <p:nvGraphicFramePr>
          <p:cNvPr id="48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7619228"/>
              </p:ext>
            </p:extLst>
          </p:nvPr>
        </p:nvGraphicFramePr>
        <p:xfrm>
          <a:off x="758638" y="1379446"/>
          <a:ext cx="8466149" cy="4800598"/>
        </p:xfrm>
        <a:graphic>
          <a:graphicData uri="http://schemas.openxmlformats.org/drawingml/2006/table">
            <a:tbl>
              <a:tblPr/>
              <a:tblGrid>
                <a:gridCol w="521413"/>
                <a:gridCol w="7944736"/>
              </a:tblGrid>
              <a:tr h="64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35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내부 처리 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회계부서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0" name="AutoShape 5"/>
          <p:cNvSpPr>
            <a:spLocks noChangeArrowheads="1"/>
          </p:cNvSpPr>
          <p:nvPr/>
        </p:nvSpPr>
        <p:spPr bwMode="auto">
          <a:xfrm>
            <a:off x="2036744" y="2168114"/>
            <a:ext cx="1201756" cy="67033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800" dirty="0" smtClean="0">
                <a:latin typeface="+mn-ea"/>
                <a:ea typeface="+mn-ea"/>
              </a:rPr>
              <a:t>오더 입력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807568" y="3250738"/>
            <a:ext cx="83531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  <a:ea typeface="+mn-ea"/>
              </a:rPr>
              <a:t>오더 금액 </a:t>
            </a:r>
            <a:endParaRPr lang="en-US" altLang="ko-KR" sz="1100" dirty="0" smtClean="0">
              <a:latin typeface="+mn-ea"/>
              <a:ea typeface="+mn-ea"/>
            </a:endParaRPr>
          </a:p>
          <a:p>
            <a:r>
              <a:rPr lang="en-US" altLang="ko-KR" sz="1100" b="1" dirty="0" smtClean="0">
                <a:latin typeface="+mn-ea"/>
                <a:ea typeface="+mn-ea"/>
              </a:rPr>
              <a:t>+</a:t>
            </a:r>
            <a:endParaRPr lang="ko-KR" altLang="en-US" sz="1100" b="1" dirty="0">
              <a:latin typeface="+mn-ea"/>
              <a:ea typeface="+mn-ea"/>
            </a:endParaRPr>
          </a:p>
        </p:txBody>
      </p:sp>
      <p:cxnSp>
        <p:nvCxnSpPr>
          <p:cNvPr id="52" name="Shape 166"/>
          <p:cNvCxnSpPr/>
          <p:nvPr/>
        </p:nvCxnSpPr>
        <p:spPr>
          <a:xfrm rot="16200000" flipH="1">
            <a:off x="2647950" y="3248025"/>
            <a:ext cx="2590804" cy="1409702"/>
          </a:xfrm>
          <a:prstGeom prst="bentConnector3">
            <a:avLst>
              <a:gd name="adj1" fmla="val 2206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AutoShape 5"/>
          <p:cNvSpPr>
            <a:spLocks noChangeArrowheads="1"/>
          </p:cNvSpPr>
          <p:nvPr/>
        </p:nvSpPr>
        <p:spPr bwMode="auto">
          <a:xfrm>
            <a:off x="5418119" y="2130014"/>
            <a:ext cx="1201756" cy="670335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800" dirty="0" smtClean="0">
                <a:latin typeface="+mn-ea"/>
                <a:ea typeface="+mn-ea"/>
              </a:rPr>
              <a:t>매출 청구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5041494" y="3215168"/>
            <a:ext cx="11559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err="1" smtClean="0">
                <a:latin typeface="+mn-ea"/>
                <a:ea typeface="+mn-ea"/>
              </a:rPr>
              <a:t>변경분</a:t>
            </a:r>
            <a:r>
              <a:rPr lang="ko-KR" altLang="en-US" sz="1100" dirty="0" smtClean="0">
                <a:latin typeface="+mn-ea"/>
                <a:ea typeface="+mn-ea"/>
              </a:rPr>
              <a:t>  반영</a:t>
            </a:r>
            <a:endParaRPr lang="ko-KR" altLang="en-US" sz="1100" dirty="0">
              <a:latin typeface="+mn-ea"/>
              <a:ea typeface="+mn-ea"/>
            </a:endParaRPr>
          </a:p>
        </p:txBody>
      </p:sp>
      <p:sp>
        <p:nvSpPr>
          <p:cNvPr id="55" name="순서도: 처리 99"/>
          <p:cNvSpPr/>
          <p:nvPr/>
        </p:nvSpPr>
        <p:spPr>
          <a:xfrm>
            <a:off x="8105776" y="2247900"/>
            <a:ext cx="895350" cy="571500"/>
          </a:xfrm>
          <a:prstGeom prst="flowChartProcess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922243" y="2222038"/>
            <a:ext cx="89778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800" dirty="0" err="1" smtClean="0">
                <a:latin typeface="+mn-ea"/>
                <a:ea typeface="+mn-ea"/>
              </a:rPr>
              <a:t>ECC</a:t>
            </a:r>
            <a:r>
              <a:rPr lang="ko-KR" altLang="en-US" sz="800" dirty="0" smtClean="0">
                <a:latin typeface="+mn-ea"/>
                <a:ea typeface="+mn-ea"/>
              </a:rPr>
              <a:t>로 전송</a:t>
            </a:r>
            <a:endParaRPr lang="ko-KR" altLang="en-US" sz="800" dirty="0">
              <a:latin typeface="+mn-ea"/>
              <a:ea typeface="+mn-ea"/>
            </a:endParaRPr>
          </a:p>
        </p:txBody>
      </p:sp>
      <p:cxnSp>
        <p:nvCxnSpPr>
          <p:cNvPr id="57" name="Shape 166"/>
          <p:cNvCxnSpPr/>
          <p:nvPr/>
        </p:nvCxnSpPr>
        <p:spPr>
          <a:xfrm rot="5400000">
            <a:off x="4076700" y="3657602"/>
            <a:ext cx="2466976" cy="790576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직선 화살표 연결선 38"/>
          <p:cNvCxnSpPr>
            <a:stCxn id="50" idx="3"/>
            <a:endCxn id="53" idx="1"/>
          </p:cNvCxnSpPr>
          <p:nvPr/>
        </p:nvCxnSpPr>
        <p:spPr>
          <a:xfrm flipV="1">
            <a:off x="3238500" y="2465182"/>
            <a:ext cx="2179619" cy="38100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화살표 연결선 45"/>
          <p:cNvCxnSpPr/>
          <p:nvPr/>
        </p:nvCxnSpPr>
        <p:spPr>
          <a:xfrm flipV="1">
            <a:off x="6667500" y="2447925"/>
            <a:ext cx="1438275" cy="19050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hape 166"/>
          <p:cNvCxnSpPr>
            <a:endCxn id="63" idx="4"/>
          </p:cNvCxnSpPr>
          <p:nvPr/>
        </p:nvCxnSpPr>
        <p:spPr>
          <a:xfrm rot="5400000">
            <a:off x="5805528" y="2949090"/>
            <a:ext cx="2753790" cy="2494409"/>
          </a:xfrm>
          <a:prstGeom prst="bentConnector2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8160493" y="2336339"/>
            <a:ext cx="83531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대금청구문서</a:t>
            </a:r>
            <a:endParaRPr lang="ko-KR" altLang="en-US" sz="800" dirty="0">
              <a:latin typeface="+mn-ea"/>
              <a:ea typeface="+mn-ea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7477677" y="3558068"/>
            <a:ext cx="171394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  <a:ea typeface="+mn-ea"/>
              </a:rPr>
              <a:t>세금  </a:t>
            </a:r>
            <a:r>
              <a:rPr lang="en-US" altLang="ko-KR" sz="1100" dirty="0" smtClean="0">
                <a:latin typeface="+mn-ea"/>
                <a:ea typeface="+mn-ea"/>
              </a:rPr>
              <a:t>+ </a:t>
            </a:r>
            <a:endParaRPr lang="en-US" altLang="ko-KR" sz="1100" dirty="0">
              <a:latin typeface="+mn-ea"/>
              <a:ea typeface="+mn-ea"/>
            </a:endParaRPr>
          </a:p>
        </p:txBody>
      </p:sp>
      <p:sp>
        <p:nvSpPr>
          <p:cNvPr id="63" name="AutoShape 29"/>
          <p:cNvSpPr>
            <a:spLocks noChangeArrowheads="1"/>
          </p:cNvSpPr>
          <p:nvPr/>
        </p:nvSpPr>
        <p:spPr bwMode="auto">
          <a:xfrm>
            <a:off x="4151567" y="5283931"/>
            <a:ext cx="1783651" cy="578515"/>
          </a:xfrm>
          <a:prstGeom prst="can">
            <a:avLst>
              <a:gd name="adj" fmla="val 25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신용 </a:t>
            </a:r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익스포저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 Credit  Exposure )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4" name="Shape 166"/>
          <p:cNvCxnSpPr/>
          <p:nvPr/>
        </p:nvCxnSpPr>
        <p:spPr>
          <a:xfrm rot="5400000">
            <a:off x="4533903" y="3419479"/>
            <a:ext cx="2514598" cy="1314447"/>
          </a:xfrm>
          <a:prstGeom prst="bentConnector3">
            <a:avLst>
              <a:gd name="adj1" fmla="val 65334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/>
          <p:cNvSpPr txBox="1"/>
          <p:nvPr/>
        </p:nvSpPr>
        <p:spPr>
          <a:xfrm>
            <a:off x="6481835" y="3319943"/>
            <a:ext cx="11559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+mn-ea"/>
                <a:ea typeface="+mn-ea"/>
              </a:rPr>
              <a:t>Credit Memo</a:t>
            </a:r>
          </a:p>
          <a:p>
            <a:r>
              <a:rPr lang="en-US" altLang="ko-KR" sz="1100" dirty="0" smtClean="0">
                <a:latin typeface="+mn-ea"/>
                <a:ea typeface="+mn-ea"/>
              </a:rPr>
              <a:t> </a:t>
            </a:r>
            <a:r>
              <a:rPr lang="ko-KR" altLang="en-US" sz="1100" dirty="0" smtClean="0">
                <a:latin typeface="+mn-ea"/>
                <a:ea typeface="+mn-ea"/>
              </a:rPr>
              <a:t>금액 </a:t>
            </a:r>
            <a:r>
              <a:rPr lang="en-US" altLang="ko-KR" sz="1100" dirty="0" smtClean="0">
                <a:latin typeface="+mn-ea"/>
                <a:ea typeface="+mn-ea"/>
              </a:rPr>
              <a:t>-   </a:t>
            </a:r>
            <a:endParaRPr lang="ko-KR" altLang="en-US" sz="1100" dirty="0">
              <a:latin typeface="+mn-ea"/>
              <a:ea typeface="+mn-ea"/>
            </a:endParaRPr>
          </a:p>
        </p:txBody>
      </p:sp>
      <p:sp>
        <p:nvSpPr>
          <p:cNvPr id="66" name="AutoShape 4"/>
          <p:cNvSpPr>
            <a:spLocks noChangeArrowheads="1"/>
          </p:cNvSpPr>
          <p:nvPr/>
        </p:nvSpPr>
        <p:spPr bwMode="auto">
          <a:xfrm>
            <a:off x="1696542" y="5345060"/>
            <a:ext cx="1042987" cy="381000"/>
          </a:xfrm>
          <a:prstGeom prst="flowChartProcess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입금 처리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67" name="직선 화살표 연결선 25"/>
          <p:cNvCxnSpPr/>
          <p:nvPr/>
        </p:nvCxnSpPr>
        <p:spPr>
          <a:xfrm flipV="1">
            <a:off x="2743659" y="5530812"/>
            <a:ext cx="1438275" cy="19050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2886418" y="5220921"/>
            <a:ext cx="12008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100" dirty="0" smtClean="0">
                <a:latin typeface="+mn-ea"/>
                <a:ea typeface="+mn-ea"/>
              </a:rPr>
              <a:t>입금 금액 </a:t>
            </a:r>
            <a:r>
              <a:rPr lang="en-US" altLang="ko-KR" sz="1100" dirty="0" smtClean="0">
                <a:latin typeface="+mn-ea"/>
                <a:ea typeface="+mn-ea"/>
              </a:rPr>
              <a:t>-</a:t>
            </a:r>
          </a:p>
          <a:p>
            <a:endParaRPr lang="ko-KR" altLang="en-US" sz="11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6827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TM_07_05</a:t>
            </a:r>
            <a:br>
              <a:rPr lang="en-US" altLang="ko-KR" dirty="0"/>
            </a:br>
            <a:r>
              <a:rPr lang="en-US" altLang="ko-KR" dirty="0"/>
              <a:t>Credit Management</a:t>
            </a:r>
            <a:endParaRPr lang="ko-KR" altLang="en-US" dirty="0"/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268498"/>
              </p:ext>
            </p:extLst>
          </p:nvPr>
        </p:nvGraphicFramePr>
        <p:xfrm>
          <a:off x="384176" y="1425883"/>
          <a:ext cx="9137649" cy="3602996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2997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비즈니스 파트너 등록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비즈니스 파트너 등록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비즈니스 파트너 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등록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비즈니스 파트너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삭제</a:t>
                      </a:r>
                      <a:endParaRPr lang="ko-KR" altLang="en-US" sz="105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비즈니스 파트너 삭제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비즈니스 파트너 삭제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ECC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03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0"/>
                      <a:r>
                        <a:rPr lang="ko-KR" altLang="en-US" sz="1050" b="0" dirty="0" smtClean="0"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여신 한도등록</a:t>
                      </a:r>
                      <a:endParaRPr lang="en-US" altLang="ko-KR" sz="105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거래선별 여신 한도 등록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여신 한도 등록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04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0" dirty="0" smtClean="0">
                          <a:latin typeface="맑은 고딕" pitchFamily="50" charset="-127"/>
                          <a:ea typeface="맑은 고딕" pitchFamily="50" charset="-127"/>
                        </a:rPr>
                        <a:t>가용성 점검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오더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매출 청구 시 가용성 조회 방법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오더 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/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매출 청구 등록 시 여신 가용성  점검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ECC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 smtClean="0">
                          <a:latin typeface="+mn-ea"/>
                          <a:ea typeface="+mn-ea"/>
                        </a:rPr>
                        <a:t>여신 한도 조회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여신 가용성 조회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여신 한도 및 가용성 조회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 영업팀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ECC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27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0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701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5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0444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TM_07_05</a:t>
            </a:r>
            <a:br>
              <a:rPr lang="en-US" altLang="ko-KR" dirty="0"/>
            </a:br>
            <a:r>
              <a:rPr lang="en-US" altLang="ko-KR" dirty="0"/>
              <a:t>Credit Management</a:t>
            </a:r>
            <a:endParaRPr lang="ko-KR" altLang="en-US" dirty="0"/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924033"/>
              </p:ext>
            </p:extLst>
          </p:nvPr>
        </p:nvGraphicFramePr>
        <p:xfrm>
          <a:off x="631825" y="1743075"/>
          <a:ext cx="8528050" cy="427990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생성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MDS_LOAD_COOKPIT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BP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삭제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삭제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BUPA_DEL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여신 한도 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여신 한도 등록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UKM_BP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가용성 점검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입력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 청구 화면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현황 조회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파트너별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여신 한도 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ZSDR0100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491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 회계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→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공급망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마스터 데이터로 이동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 프로세스에서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선택한후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더블 클릭을 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19425"/>
            <a:ext cx="24860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초기 화면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520" y="3343274"/>
            <a:ext cx="4481180" cy="238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9821" y="1352666"/>
            <a:ext cx="3961311" cy="1672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20734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아래 옵션으로 설정한다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백그라운드 설정 해제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필드이름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en-US" altLang="ko-KR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KUNNR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고객 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포함 제외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I –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지정값선택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      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lang="en-US" altLang="ko-KR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EQ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–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단일값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-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하한      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 No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*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앞의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‘0’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포함해서 입력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            버튼을  누른다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모니터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이동하여 작업 결과를 확인한다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실행 화면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0865" y="4451618"/>
            <a:ext cx="140878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 결과 화면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4874" y="1586429"/>
            <a:ext cx="5189318" cy="278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3" y="3276600"/>
            <a:ext cx="333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1716" y="2868976"/>
            <a:ext cx="3333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02643" y="4329628"/>
            <a:ext cx="3373781" cy="1633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87566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 회계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→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공급망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마스터 데이터로 이동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삭제할 비즈니스 파트너를 입력한다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&lt;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옵션 설명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 표시된 레코드만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TABLE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상으로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DEL =‘X’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BP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 삭제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 상태의 시스템만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내부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TABLE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의 상태가 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삭제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’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된것만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삭제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 실행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점검만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테스트로 실행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만한다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실제 삭제는 이루어 </a:t>
                      </a:r>
                      <a:r>
                        <a:rPr lang="ko-KR" altLang="en-US" sz="11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지지않는다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삭제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150" y="1495425"/>
            <a:ext cx="3190875" cy="1507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19425"/>
            <a:ext cx="24860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삭제 화면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3214" y="3450857"/>
            <a:ext cx="4369010" cy="2222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14509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 회계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→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재무 </a:t>
                      </a:r>
                      <a:r>
                        <a:rPr lang="ko-KR" altLang="en-US" sz="1100" b="1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공급망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여신관리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마스터 데이터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→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 마스터 데이터로 이동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 여신 한도를  변경할 비즈니스 파트너 선택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150" y="1495425"/>
            <a:ext cx="3190875" cy="1507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1525" y="3254569"/>
            <a:ext cx="4452937" cy="25747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19425"/>
            <a:ext cx="24860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상세 화면</a:t>
            </a:r>
          </a:p>
        </p:txBody>
      </p:sp>
    </p:spTree>
    <p:extLst>
      <p:ext uri="{BB962C8B-B14F-4D97-AF65-F5344CB8AC3E}">
        <p14:creationId xmlns:p14="http://schemas.microsoft.com/office/powerpoint/2010/main" val="188657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 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등록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32613" y="1344614"/>
            <a:ext cx="2627312" cy="38225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 latinLnBrk="1">
              <a:spcBef>
                <a:spcPct val="20000"/>
              </a:spcBef>
              <a:buAutoNum type="circleNumDbPlain" startAt="3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버튼을 클릭하고  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     UKM000 BP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역할 선택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  <a:buAutoNum type="circleNumDbPlain" startAt="4"/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‘0000’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주요 여신 세그먼트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신규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) </a:t>
            </a: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선택하고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한도정의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옵션및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여신 한도 금액 등록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endParaRPr kumimoji="1"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⑤  저장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버튼울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눌러 저장한다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064" y="1303929"/>
            <a:ext cx="3741553" cy="1524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342900" y="1371600"/>
            <a:ext cx="10001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초기화면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1850" y="1357314"/>
            <a:ext cx="266700" cy="259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8201" y="2918785"/>
            <a:ext cx="5143501" cy="23956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97933" y="2713296"/>
            <a:ext cx="19594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확대 화면</a:t>
            </a: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49385" y="5082361"/>
            <a:ext cx="2302844" cy="843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5953124" y="4775348"/>
            <a:ext cx="92015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⑤ </a:t>
            </a:r>
            <a:r>
              <a:rPr lang="ko-KR" altLang="en-US" sz="9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저장 버튼</a:t>
            </a:r>
          </a:p>
        </p:txBody>
      </p:sp>
    </p:spTree>
    <p:extLst>
      <p:ext uri="{BB962C8B-B14F-4D97-AF65-F5344CB8AC3E}">
        <p14:creationId xmlns:p14="http://schemas.microsoft.com/office/powerpoint/2010/main" val="105053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932613" y="1344614"/>
            <a:ext cx="2627312" cy="3674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l" latinLnBrk="1">
              <a:spcBef>
                <a:spcPct val="20000"/>
              </a:spcBef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여신 가용성  점검은  오더 </a:t>
            </a:r>
            <a:r>
              <a:rPr kumimoji="1"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생성및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r>
              <a:rPr kumimoji="1"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매출 청구 시 실행이 된다</a:t>
            </a:r>
            <a:r>
              <a:rPr kumimoji="1"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</a:p>
          <a:p>
            <a:pPr lvl="0" algn="l" latinLnBrk="1">
              <a:spcBef>
                <a:spcPct val="20000"/>
              </a:spcBef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  <a:buFontTx/>
              <a:buChar char="-"/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가용성 점검이 정상적으로 처리가 </a:t>
            </a: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되었을경우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,</a:t>
            </a:r>
          </a:p>
          <a:p>
            <a:pPr lvl="0" algn="l" latinLnBrk="1">
              <a:spcBef>
                <a:spcPct val="20000"/>
              </a:spcBef>
            </a:pPr>
            <a:endParaRPr lang="en-US" altLang="ko-KR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오더화면에서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‘Save’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실행시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‘Credit Limit successful’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라고 나오면 여신 가용성 점검이 성공적으로 처리가 된것이다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  <a:buAutoNum type="circleNumDbPlain" startAt="2"/>
            </a:pP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금액 </a:t>
            </a:r>
            <a:r>
              <a:rPr lang="ko-KR" altLang="en-US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변경시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가용성 점검 방법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 -&gt; Business Partner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 안의</a:t>
            </a:r>
            <a:endParaRPr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228600" indent="-228600" algn="l" latinLnBrk="1">
              <a:spcBef>
                <a:spcPct val="20000"/>
              </a:spcBef>
            </a:pP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‘Check Credit Limit </a:t>
            </a:r>
            <a:r>
              <a:rPr lang="ko-KR" altLang="en-US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버튼을 실행한다</a:t>
            </a:r>
            <a:r>
              <a:rPr lang="en-US" altLang="ko-KR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.</a:t>
            </a:r>
            <a:endParaRPr lang="ko-KR" altLang="en-US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endParaRPr kumimoji="1" lang="en-US" altLang="ko-KR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lvl="0" algn="l" latinLnBrk="1">
              <a:spcBef>
                <a:spcPct val="20000"/>
              </a:spcBef>
            </a:pPr>
            <a:endParaRPr kumimoji="1" lang="en-US" altLang="ko-KR" dirty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150" y="1528954"/>
            <a:ext cx="3548899" cy="2147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00049" y="1304925"/>
            <a:ext cx="26384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 오더 화면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9196" y="3699908"/>
            <a:ext cx="182060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비즈니스 파트너 탭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8979" y="3875345"/>
            <a:ext cx="3611283" cy="2009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5782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실행하면 여신한도 대비 가용성 백분율로 환산이 </a:t>
                      </a:r>
                      <a:r>
                        <a:rPr lang="ko-KR" altLang="en-US" sz="1200" b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되서</a:t>
                      </a: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조회가 된다</a:t>
                      </a:r>
                      <a:r>
                        <a:rPr lang="en-US" altLang="ko-KR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ko-KR" altLang="en-US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“Credit utilization is 9.8 %”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-&gt;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대비 가용한도가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9.%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임을 표시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 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1656" y="1658126"/>
            <a:ext cx="409575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19100" y="1371600"/>
            <a:ext cx="2190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메시지 화면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1219" y="3583173"/>
            <a:ext cx="4417940" cy="237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162425" y="3225210"/>
            <a:ext cx="281253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&lt; </a:t>
            </a:r>
            <a:r>
              <a:rPr lang="ko-KR" altLang="en-US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비즈니스 파트너  조회 화면</a:t>
            </a:r>
            <a:r>
              <a:rPr lang="en-US" altLang="ko-KR" sz="1000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&gt;</a:t>
            </a:r>
            <a:endParaRPr lang="ko-KR" altLang="en-US" sz="1000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3018751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lvl="0" algn="l" latinLnBrk="1">
                        <a:spcBef>
                          <a:spcPct val="20000"/>
                        </a:spcBef>
                        <a:buFontTx/>
                        <a:buChar char="-"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가용성 점검이  실패 했을 경우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lvl="0" algn="l" latinLnBrk="1"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옆과 같은  </a:t>
                      </a:r>
                      <a:r>
                        <a:rPr lang="ko-KR" altLang="en-US" sz="1200" b="0" baseline="0" dirty="0" err="1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팦업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창이 뜬다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lvl="0" algn="l" latinLnBrk="1">
                        <a:spcBef>
                          <a:spcPct val="20000"/>
                        </a:spcBef>
                        <a:buFontTx/>
                        <a:buNone/>
                      </a:pP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lang="ko-KR" altLang="en-US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정산 화면과 동일하다</a:t>
                      </a:r>
                      <a:r>
                        <a:rPr lang="en-US" altLang="ko-KR" sz="1200" b="0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200" b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 해당 오더에 대해서 아래와</a:t>
                      </a:r>
                      <a:endParaRPr lang="en-US" altLang="ko-KR" sz="1200" b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같은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가지 방법으로 처리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가능한다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#1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사유를 입력하고  오더를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릴리즈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하여 오더를 생성한다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#2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취소한다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( Reject 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# 3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잠시 블록을 해 놓는다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9100" y="1371600"/>
            <a:ext cx="3105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가용성 점검 실패 화면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 Pop-up )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059" y="1745291"/>
            <a:ext cx="6072556" cy="2317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2443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#1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‘Release of </a:t>
                      </a:r>
                      <a:r>
                        <a:rPr kumimoji="0" lang="en-US" altLang="ko-KR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Rejecte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Reason’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사유를 입력하고 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‘Release Order’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 눌러서 오더를 생성한다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7802" y="1568302"/>
            <a:ext cx="6596079" cy="3031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19100" y="1371600"/>
            <a:ext cx="3105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가용성 점검 실패 화면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 Pop-up )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310455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#2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‘Reject Order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눌러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취소한다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※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이후 해당 오더 매출 청구를 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생성할수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없다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조회만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8699" y="1927373"/>
            <a:ext cx="5928161" cy="2997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38150" y="1476375"/>
            <a:ext cx="3105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가용성 점검 실패 화면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 Pop-up )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528673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방법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#3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‘Leave Blocked and Close’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눌러서 오더를 임시 저장하고 화면을 닫는다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입력 화면으로 되돌아 간다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마스터 데이터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비즈니스 파트너 마스터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데이타</a:t>
                      </a:r>
                      <a:r>
                        <a:rPr lang="en-US" sz="1000" baseline="0" dirty="0" smtClean="0">
                          <a:effectLst/>
                        </a:rPr>
                        <a:t>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가용성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800" y="1888962"/>
            <a:ext cx="5326469" cy="3092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19100" y="1371600"/>
            <a:ext cx="31051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가용성 점검 실패 화면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( Pop-up )</a:t>
            </a:r>
            <a:endParaRPr lang="ko-KR" altLang="en-US" b="1" dirty="0" smtClean="0">
              <a:solidFill>
                <a:schemeClr val="tx1"/>
              </a:solidFill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:p14="http://schemas.microsoft.com/office/powerpoint/2010/main" val="295056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269454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T-code :  ZSDR0100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실행한다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하고자 하는 비즈니스  파트너를 입력한다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</a:pP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내용이 조회된다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라인을 더블 클릭하면 상세 화면으로 이동된다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&lt;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 설명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여신한도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회계팀에서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설정한   비즈니스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파너트의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여신한도금액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※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Local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통화로만 관리한다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신용 </a:t>
                      </a:r>
                      <a:r>
                        <a:rPr kumimoji="0" lang="ko-KR" altLang="en-US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익스포저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매출 채권 총액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통화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 채권 통화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(Currency)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이용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(%):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대비 신용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익스포져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금액에 대한 백분율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화면상의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Utilization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값과 동일하다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반제금액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입금된 금액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한도 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9100" y="1323975"/>
            <a:ext cx="18669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초기화면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5065" y="1596041"/>
            <a:ext cx="3476846" cy="1595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22643" y="3470866"/>
            <a:ext cx="173953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Summary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575" y="3843338"/>
            <a:ext cx="6553200" cy="206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2327644" y="3889966"/>
            <a:ext cx="762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</a:t>
            </a:r>
          </a:p>
        </p:txBody>
      </p:sp>
    </p:spTree>
    <p:extLst>
      <p:ext uri="{BB962C8B-B14F-4D97-AF65-F5344CB8AC3E}">
        <p14:creationId xmlns:p14="http://schemas.microsoft.com/office/powerpoint/2010/main" val="99879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여신에 대한 상세 내용을 조회한다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&lt;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필드 설명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범주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 /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미결오더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기초금액으로 조회된다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Credit Memo :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파트너에게 발행된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금액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미결 오더 </a:t>
                      </a: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기준 매출 금액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       (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처리건별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입금 반제 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비즈니스 파트너로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부터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받은 입금 금액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처리건별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한도 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419100" y="1371600"/>
            <a:ext cx="4267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여신 조회 상세 화면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638300"/>
            <a:ext cx="5600700" cy="375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13813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각각의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트랜잭션별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신용 </a:t>
                      </a:r>
                      <a:r>
                        <a:rPr kumimoji="0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익스포저는</a:t>
                      </a: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옆과 같이 금액이 증감이 된다</a:t>
                      </a: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</a:t>
                      </a:r>
                      <a:r>
                        <a:rPr lang="ko-KR" altLang="en-US" sz="1000" baseline="0" dirty="0" smtClean="0">
                          <a:effectLst/>
                        </a:rPr>
                        <a:t>회계 </a:t>
                      </a:r>
                      <a:r>
                        <a:rPr lang="en-US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err="1" smtClean="0">
                          <a:effectLst/>
                        </a:rPr>
                        <a:t>재무공급망</a:t>
                      </a:r>
                      <a:r>
                        <a:rPr lang="ko-KR" altLang="en-US" sz="1000" baseline="0" dirty="0" smtClean="0">
                          <a:effectLst/>
                        </a:rPr>
                        <a:t>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관리 </a:t>
                      </a:r>
                      <a:r>
                        <a:rPr lang="en-US" altLang="ko-KR" sz="1000" baseline="0" dirty="0" smtClean="0">
                          <a:effectLst/>
                        </a:rPr>
                        <a:t>&gt; </a:t>
                      </a:r>
                      <a:r>
                        <a:rPr lang="ko-KR" altLang="en-US" sz="1000" baseline="0" dirty="0" smtClean="0">
                          <a:effectLst/>
                        </a:rPr>
                        <a:t>여신 한도 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여신 한도 조회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9704" y="1509311"/>
            <a:ext cx="6310225" cy="245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34320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3991831"/>
              </p:ext>
            </p:extLst>
          </p:nvPr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채권 및 채무에 대한 전표 생성 후 일부 금액에 대한 반제가 필요할 경우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Memo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기능을 사용하여 처리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매출 채권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(AR, Account Receivable)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에서의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Memo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발행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매입 채무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(AP, Account Payable)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에서의 </a:t>
                      </a:r>
                      <a:r>
                        <a:rPr kumimoji="1" lang="en-US" altLang="ko-KR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Credit Memo </a:t>
                      </a:r>
                      <a:r>
                        <a:rPr kumimoji="1" lang="ko-KR" altLang="en-US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발행</a:t>
                      </a: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9644" name="텍스트 개체 틀 3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 smtClean="0"/>
              <a:t>TM_07_06</a:t>
            </a:r>
            <a:br>
              <a:rPr lang="en-US" altLang="ko-KR" dirty="0" smtClean="0"/>
            </a:br>
            <a:r>
              <a:rPr lang="en-US" altLang="ko-KR" dirty="0" smtClean="0"/>
              <a:t>Credit Memo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410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TM_07_06</a:t>
            </a:r>
            <a:br>
              <a:rPr lang="en-US" altLang="ko-KR" dirty="0"/>
            </a:br>
            <a:r>
              <a:rPr lang="en-US" altLang="ko-KR" dirty="0"/>
              <a:t>Credit </a:t>
            </a:r>
            <a:r>
              <a:rPr lang="en-US" altLang="ko-KR" dirty="0" smtClean="0"/>
              <a:t>Memo</a:t>
            </a:r>
            <a:endParaRPr lang="ko-KR" altLang="en-US" dirty="0"/>
          </a:p>
        </p:txBody>
      </p:sp>
      <p:graphicFrame>
        <p:nvGraphicFramePr>
          <p:cNvPr id="9" name="Group 16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599202"/>
              </p:ext>
            </p:extLst>
          </p:nvPr>
        </p:nvGraphicFramePr>
        <p:xfrm>
          <a:off x="758638" y="1379446"/>
          <a:ext cx="8466149" cy="4800598"/>
        </p:xfrm>
        <a:graphic>
          <a:graphicData uri="http://schemas.openxmlformats.org/drawingml/2006/table">
            <a:tbl>
              <a:tblPr/>
              <a:tblGrid>
                <a:gridCol w="521413"/>
                <a:gridCol w="7944736"/>
              </a:tblGrid>
              <a:tr h="640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조직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To-Be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프로세스 흐름도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35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영업부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03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회계부서</a:t>
                      </a:r>
                    </a:p>
                  </a:txBody>
                  <a:tcPr marL="36002" marR="36002" marT="46800" marB="468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>
                          <a:tab pos="1028700" algn="l"/>
                        </a:tabLst>
                      </a:pPr>
                      <a:endParaRPr kumimoji="1" 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36002" marR="36002" marT="46800" marB="468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" name="AutoShape 5"/>
          <p:cNvSpPr>
            <a:spLocks noChangeArrowheads="1"/>
          </p:cNvSpPr>
          <p:nvPr/>
        </p:nvSpPr>
        <p:spPr bwMode="auto">
          <a:xfrm>
            <a:off x="3674355" y="3678601"/>
            <a:ext cx="1162050" cy="542924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800" dirty="0" smtClean="0">
                <a:latin typeface="+mn-ea"/>
                <a:ea typeface="+mn-ea"/>
              </a:rPr>
              <a:t>CREDIT Memo </a:t>
            </a:r>
            <a:r>
              <a:rPr lang="ko-KR" altLang="en-US" sz="800" dirty="0" smtClean="0">
                <a:latin typeface="+mn-ea"/>
                <a:ea typeface="+mn-ea"/>
              </a:rPr>
              <a:t>발행</a:t>
            </a:r>
            <a:endParaRPr lang="en-US" altLang="ko-KR" sz="800" dirty="0" smtClean="0">
              <a:latin typeface="+mn-ea"/>
              <a:ea typeface="+mn-ea"/>
            </a:endParaRPr>
          </a:p>
        </p:txBody>
      </p:sp>
      <p:sp>
        <p:nvSpPr>
          <p:cNvPr id="12" name="AutoShape 29"/>
          <p:cNvSpPr>
            <a:spLocks noChangeArrowheads="1"/>
          </p:cNvSpPr>
          <p:nvPr/>
        </p:nvSpPr>
        <p:spPr bwMode="auto">
          <a:xfrm>
            <a:off x="6214246" y="5273488"/>
            <a:ext cx="1783651" cy="578515"/>
          </a:xfrm>
          <a:prstGeom prst="can">
            <a:avLst>
              <a:gd name="adj" fmla="val 25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ko-KR" altLang="en-US" sz="1000" dirty="0" err="1" smtClean="0">
                <a:latin typeface="맑은 고딕" pitchFamily="50" charset="-127"/>
                <a:ea typeface="맑은 고딕" pitchFamily="50" charset="-127"/>
              </a:rPr>
              <a:t>여신익스포저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 Credit Exposure )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AutoShape 46"/>
          <p:cNvSpPr>
            <a:spLocks noChangeArrowheads="1"/>
          </p:cNvSpPr>
          <p:nvPr/>
        </p:nvSpPr>
        <p:spPr bwMode="auto">
          <a:xfrm>
            <a:off x="7077553" y="2335107"/>
            <a:ext cx="993775" cy="442674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ECC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전송</a:t>
            </a:r>
            <a:endParaRPr lang="en-US" altLang="ko-KR" sz="1000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 rot="10800000" flipV="1">
            <a:off x="4958185" y="4370258"/>
            <a:ext cx="9027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금액 차감</a:t>
            </a:r>
            <a:endParaRPr lang="ko-KR" altLang="en-US" sz="800" dirty="0">
              <a:latin typeface="+mn-ea"/>
              <a:ea typeface="+mn-ea"/>
            </a:endParaRPr>
          </a:p>
        </p:txBody>
      </p:sp>
      <p:sp>
        <p:nvSpPr>
          <p:cNvPr id="15" name="AutoShape 5"/>
          <p:cNvSpPr>
            <a:spLocks noChangeArrowheads="1"/>
          </p:cNvSpPr>
          <p:nvPr/>
        </p:nvSpPr>
        <p:spPr bwMode="auto">
          <a:xfrm>
            <a:off x="3766685" y="2367422"/>
            <a:ext cx="1223772" cy="493107"/>
          </a:xfrm>
          <a:prstGeom prst="flowChartManualInpu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CREDIT Memo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발행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AutoShape 46"/>
          <p:cNvSpPr>
            <a:spLocks noChangeArrowheads="1"/>
          </p:cNvSpPr>
          <p:nvPr/>
        </p:nvSpPr>
        <p:spPr bwMode="auto">
          <a:xfrm>
            <a:off x="1773850" y="2474632"/>
            <a:ext cx="993775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매출 청구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7" name="AutoShape 46"/>
          <p:cNvSpPr>
            <a:spLocks noChangeArrowheads="1"/>
          </p:cNvSpPr>
          <p:nvPr/>
        </p:nvSpPr>
        <p:spPr bwMode="auto">
          <a:xfrm>
            <a:off x="1926250" y="3882955"/>
            <a:ext cx="993775" cy="272415"/>
          </a:xfrm>
          <a:prstGeom prst="flowChartAlternateProcess">
            <a:avLst/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매입 청구</a:t>
            </a:r>
            <a:endParaRPr lang="ko-KR" altLang="en-US" sz="1000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8" name="직선 화살표 연결선 57"/>
          <p:cNvCxnSpPr/>
          <p:nvPr/>
        </p:nvCxnSpPr>
        <p:spPr>
          <a:xfrm flipV="1">
            <a:off x="5005615" y="2555913"/>
            <a:ext cx="2012130" cy="1994"/>
          </a:xfrm>
          <a:prstGeom prst="straightConnector1">
            <a:avLst/>
          </a:prstGeom>
          <a:ln cmpd="sng">
            <a:solidFill>
              <a:schemeClr val="tx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hape 166"/>
          <p:cNvCxnSpPr/>
          <p:nvPr/>
        </p:nvCxnSpPr>
        <p:spPr>
          <a:xfrm rot="5400000">
            <a:off x="6121192" y="3737992"/>
            <a:ext cx="2468694" cy="565420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hape 166"/>
          <p:cNvCxnSpPr/>
          <p:nvPr/>
        </p:nvCxnSpPr>
        <p:spPr>
          <a:xfrm rot="16200000" flipH="1">
            <a:off x="4946573" y="3327094"/>
            <a:ext cx="2721166" cy="1112703"/>
          </a:xfrm>
          <a:prstGeom prst="bentConnector3">
            <a:avLst>
              <a:gd name="adj1" fmla="val 31781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hape 166"/>
          <p:cNvCxnSpPr/>
          <p:nvPr/>
        </p:nvCxnSpPr>
        <p:spPr>
          <a:xfrm flipV="1">
            <a:off x="4891489" y="2699133"/>
            <a:ext cx="2137272" cy="1266939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hape 166"/>
          <p:cNvCxnSpPr/>
          <p:nvPr/>
        </p:nvCxnSpPr>
        <p:spPr>
          <a:xfrm rot="16200000" flipH="1">
            <a:off x="5600242" y="4278218"/>
            <a:ext cx="1356910" cy="706914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 rot="10800000" flipV="1">
            <a:off x="6024985" y="3520123"/>
            <a:ext cx="90278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 smtClean="0">
                <a:latin typeface="+mn-ea"/>
                <a:ea typeface="+mn-ea"/>
              </a:rPr>
              <a:t>금액 차감</a:t>
            </a:r>
            <a:endParaRPr lang="ko-KR" altLang="en-US" sz="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4341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>
                <a:latin typeface="맑은 고딕" pitchFamily="50" charset="-127"/>
                <a:ea typeface="맑은 고딕" pitchFamily="50" charset="-127"/>
              </a:rPr>
              <a:t>업무 </a:t>
            </a:r>
            <a:r>
              <a:rPr lang="ko-KR" altLang="en-US" sz="1600" b="1" smtClean="0">
                <a:latin typeface="맑은 고딕" pitchFamily="50" charset="-127"/>
                <a:ea typeface="맑은 고딕" pitchFamily="50" charset="-127"/>
              </a:rPr>
              <a:t>절차 설명</a:t>
            </a:r>
            <a:endParaRPr lang="ko-KR" altLang="en-US" sz="1600" b="1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TM_07_06</a:t>
            </a:r>
            <a:br>
              <a:rPr lang="en-US" altLang="ko-KR" dirty="0"/>
            </a:br>
            <a:r>
              <a:rPr lang="en-US" altLang="ko-KR" dirty="0"/>
              <a:t>Credit </a:t>
            </a:r>
            <a:r>
              <a:rPr lang="en-US" altLang="ko-KR" dirty="0" smtClean="0"/>
              <a:t>Memo</a:t>
            </a:r>
            <a:endParaRPr lang="ko-KR" altLang="en-US" dirty="0"/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3109"/>
              </p:ext>
            </p:extLst>
          </p:nvPr>
        </p:nvGraphicFramePr>
        <p:xfrm>
          <a:off x="384176" y="1425883"/>
          <a:ext cx="9137649" cy="3763016"/>
        </p:xfrm>
        <a:graphic>
          <a:graphicData uri="http://schemas.openxmlformats.org/drawingml/2006/table">
            <a:tbl>
              <a:tblPr/>
              <a:tblGrid>
                <a:gridCol w="617848"/>
                <a:gridCol w="1502346"/>
                <a:gridCol w="1706129"/>
                <a:gridCol w="3167284"/>
                <a:gridCol w="1120799"/>
                <a:gridCol w="1023243"/>
              </a:tblGrid>
              <a:tr h="29976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관련 시스템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 AR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(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매출 채권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endParaRPr lang="en-US" altLang="ko-KR" sz="105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 </a:t>
                      </a:r>
                      <a:r>
                        <a:rPr lang="ko-KR" altLang="en-US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발행</a:t>
                      </a:r>
                      <a:endParaRPr lang="ko-KR" altLang="en-US" sz="105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발행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매출 청구에서  거래선에게 돌려줄 금액에 대해서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발행한다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영업팀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02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AP (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매입채권</a:t>
                      </a:r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r>
                        <a:rPr lang="en-US" altLang="ko-KR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lang="ko-KR" altLang="en-US" sz="1050" dirty="0" smtClean="0">
                          <a:latin typeface="맑은 고딕" pitchFamily="50" charset="-127"/>
                          <a:ea typeface="맑은 고딕" pitchFamily="50" charset="-127"/>
                        </a:rPr>
                        <a:t>발행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발행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매입 청구에서  벤더에게 돌려줄 금액에 대해서 </a:t>
                      </a: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lang="en-US" altLang="ko-KR" sz="105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를 발행한다</a:t>
                      </a: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세방</a:t>
                      </a:r>
                      <a:r>
                        <a:rPr kumimoji="1" lang="ko-KR" altLang="en-US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05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회계팀</a:t>
                      </a: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en-US" altLang="ko-KR" sz="105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Times New Roman" pitchFamily="18" charset="0"/>
                          <a:sym typeface="Wingdings" pitchFamily="2" charset="2"/>
                        </a:rPr>
                        <a:t>TM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747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0"/>
                      <a:endParaRPr lang="en-US" altLang="ko-KR" sz="1050" b="0" dirty="0" smtClean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ko-KR" altLang="en-US" sz="1050" b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953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05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3273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lang="en-US" altLang="ko-KR" sz="105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7015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altLang="ko-KR" sz="1050" baseline="0" dirty="0" smtClean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  <a:defRPr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ko-KR" altLang="en-US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endParaRPr kumimoji="1" lang="en-US" altLang="ko-KR" sz="105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778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en-US" altLang="ko-KR" dirty="0"/>
              <a:t>TM_07_06</a:t>
            </a:r>
            <a:br>
              <a:rPr lang="en-US" altLang="ko-KR" dirty="0"/>
            </a:br>
            <a:r>
              <a:rPr lang="en-US" altLang="ko-KR" dirty="0"/>
              <a:t>Credit </a:t>
            </a:r>
            <a:r>
              <a:rPr lang="en-US" altLang="ko-KR" dirty="0" smtClean="0"/>
              <a:t>Memo</a:t>
            </a:r>
            <a:endParaRPr lang="ko-KR" altLang="en-US" dirty="0"/>
          </a:p>
        </p:txBody>
      </p:sp>
      <p:graphicFrame>
        <p:nvGraphicFramePr>
          <p:cNvPr id="8" name="Group 181"/>
          <p:cNvGraphicFramePr>
            <a:graphicFrameLocks noGrp="1"/>
          </p:cNvGraphicFramePr>
          <p:nvPr>
            <p:extLst/>
          </p:nvPr>
        </p:nvGraphicFramePr>
        <p:xfrm>
          <a:off x="631825" y="1743075"/>
          <a:ext cx="8528050" cy="4279904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953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AR  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발행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Management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AP </a:t>
                      </a:r>
                      <a:r>
                        <a:rPr lang="en-US" altLang="ko-KR" sz="12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발행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070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Order Management -&gt; Display Forwarding Order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②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Order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및 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74509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Order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23719" y="1365006"/>
            <a:ext cx="2754217" cy="1646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81348" y="3427028"/>
            <a:ext cx="5133862" cy="2406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4105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③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Forwarding Settlement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 후 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Edit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누른다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4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Follow up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 아래에 있는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Credit Memo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버튼을 클릭한다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60543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</a:t>
            </a:r>
            <a:r>
              <a:rPr lang="en-US" altLang="ko-KR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Settlem,ent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Document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899" y="3074509"/>
            <a:ext cx="656467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Forwarding Settlement Document  - Follow-up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43203" y="1531344"/>
            <a:ext cx="3260993" cy="1427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8468" y="3435681"/>
            <a:ext cx="3801221" cy="1756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6310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⑤ 신규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Memo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화면이 실행된다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⑥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Charges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탭으로 이동한다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⑤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Credit Memo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화면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53916" y="4032977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⑥  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Charges 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탭으로 이동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2059" y="1619478"/>
            <a:ext cx="5019177" cy="2126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52528" y="4380414"/>
            <a:ext cx="3004277" cy="14227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52547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⑦   발행할  금액을 입력한다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⑧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입력한  금액을  확인 후  저장 버튼을 누른다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⑨  발행된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확인한다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AR(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48314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⑦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Credit Memo -&gt; Charges -&gt; Detail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0865" y="3217729"/>
            <a:ext cx="58706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⑧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Credit Memo -&gt; Charges -&gt; Detail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탭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&gt; Amount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화면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2082" y="1597447"/>
            <a:ext cx="5615668" cy="1584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68636" y="3509727"/>
            <a:ext cx="4297955" cy="2442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0674" y="4671152"/>
            <a:ext cx="2577299" cy="1279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5555714" y="4284529"/>
            <a:ext cx="14179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⑨  결과 화면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18424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① 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Freight Order Management &gt;  Edit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Air Booking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선택한다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* Credit Memo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발행할 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Booking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찾는다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2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Follow-up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&gt; Create Credit Memo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실행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ko-KR" altLang="en-US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Ocean 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20002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① </a:t>
            </a:r>
            <a:r>
              <a:rPr lang="ko-KR" altLang="en-US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매뉴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9849" y="3471116"/>
            <a:ext cx="435028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②   </a:t>
            </a:r>
            <a:r>
              <a:rPr lang="en-US" altLang="ko-KR" b="1" dirty="0" err="1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Follo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-up  &gt;  Credit Memo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선택화면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95646" y="3844887"/>
            <a:ext cx="4739633" cy="2269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7957" y="1302326"/>
            <a:ext cx="3281764" cy="2190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71608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/>
          </p:nvPr>
        </p:nvGraphicFramePr>
        <p:xfrm>
          <a:off x="344488" y="1295400"/>
          <a:ext cx="9215437" cy="5078506"/>
        </p:xfrm>
        <a:graphic>
          <a:graphicData uri="http://schemas.openxmlformats.org/drawingml/2006/table">
            <a:tbl>
              <a:tblPr/>
              <a:tblGrid>
                <a:gridCol w="6607641"/>
                <a:gridCol w="2607796"/>
              </a:tblGrid>
              <a:tr h="4594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Charges 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탭을 선택한 후   발행할 금액을 입력한다</a:t>
                      </a: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AutoNum type="circleNumDbPlain" startAt="3"/>
                        <a:tabLst/>
                        <a:defRPr/>
                      </a:pP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④ 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 후  발행된 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확인한다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endParaRPr lang="en-US" altLang="ko-KR" sz="1100" b="1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  <a:defRPr/>
                      </a:pPr>
                      <a:endParaRPr lang="en-US" altLang="ko-KR" sz="1100" b="1" baseline="0" dirty="0" smtClean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409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/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aseline="0" dirty="0" smtClean="0">
                          <a:effectLst/>
                        </a:rPr>
                        <a:t>  Forwarding Order Management &gt; Display Forwarding Order 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업무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Credit Memo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단원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AP(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매입채권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lang="en-US" altLang="ko-KR" sz="1000" baseline="0" dirty="0" smtClean="0">
                          <a:latin typeface="맑은 고딕" pitchFamily="50" charset="-127"/>
                          <a:ea typeface="맑은 고딕" pitchFamily="50" charset="-127"/>
                        </a:rPr>
                        <a:t>Credit Memo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발행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 Ocean )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90525" y="1304925"/>
            <a:ext cx="40052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③ </a:t>
            </a:r>
            <a:r>
              <a:rPr lang="en-US" altLang="ko-KR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Credit Memo </a:t>
            </a:r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생성 화면    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3336" y="1586428"/>
            <a:ext cx="6105709" cy="3316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1512" y="5057876"/>
            <a:ext cx="2447409" cy="1098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377672" y="4784418"/>
            <a:ext cx="400520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l"/>
            <a:r>
              <a:rPr lang="ko-KR" altLang="en-US" b="1" dirty="0" smtClean="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  <a:cs typeface="윤고딕130"/>
              </a:rPr>
              <a:t>④  결과  화면    </a:t>
            </a:r>
          </a:p>
        </p:txBody>
      </p:sp>
    </p:spTree>
    <p:extLst>
      <p:ext uri="{BB962C8B-B14F-4D97-AF65-F5344CB8AC3E}">
        <p14:creationId xmlns:p14="http://schemas.microsoft.com/office/powerpoint/2010/main" val="2507530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YFIZOvL.rE67YI8TI8Kdb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marL="228600" indent="-228600" algn="l">
          <a:buAutoNum type="arabicPeriod"/>
          <a:defRPr dirty="0" smtClean="0">
            <a:solidFill>
              <a:schemeClr val="tx1"/>
            </a:solidFill>
            <a:latin typeface="맑은 고딕" pitchFamily="50" charset="-127"/>
            <a:ea typeface="맑은 고딕" pitchFamily="50" charset="-127"/>
            <a:cs typeface="윤고딕13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15004</TotalTime>
  <Words>6223</Words>
  <Application>Microsoft Office PowerPoint</Application>
  <PresentationFormat>A4 Paper (210x297 mm)</PresentationFormat>
  <Paragraphs>2346</Paragraphs>
  <Slides>103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103</vt:i4>
      </vt:variant>
    </vt:vector>
  </HeadingPairs>
  <TitlesOfParts>
    <vt:vector size="115" baseType="lpstr">
      <vt:lpstr>MS PGothic</vt:lpstr>
      <vt:lpstr>굴림</vt:lpstr>
      <vt:lpstr>맑은 고딕</vt:lpstr>
      <vt:lpstr>윤고딕130</vt:lpstr>
      <vt:lpstr>윤고딕150</vt:lpstr>
      <vt:lpstr>Arial</vt:lpstr>
      <vt:lpstr>Calibri</vt:lpstr>
      <vt:lpstr>Times New Roman</vt:lpstr>
      <vt:lpstr>Wingdings</vt:lpstr>
      <vt:lpstr>Office Theme</vt:lpstr>
      <vt:lpstr>1_Office Theme</vt:lpstr>
      <vt:lpstr>2_Office Theme</vt:lpstr>
      <vt:lpstr>PowerPoint Presentation</vt:lpstr>
      <vt:lpstr>문서 개정 이력</vt:lpstr>
      <vt:lpstr>사용자 교육 개요</vt:lpstr>
      <vt:lpstr>사용자 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교육 개요</vt:lpstr>
      <vt:lpstr>교육 개요</vt:lpstr>
      <vt:lpstr>교육 개요</vt:lpstr>
      <vt:lpstr>교육 개요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doosan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Kim, So-Yeon A.</cp:lastModifiedBy>
  <cp:revision>463</cp:revision>
  <cp:lastPrinted>2006-08-30T13:33:06Z</cp:lastPrinted>
  <dcterms:created xsi:type="dcterms:W3CDTF">2008-05-17T00:48:54Z</dcterms:created>
  <dcterms:modified xsi:type="dcterms:W3CDTF">2015-11-26T02:40:40Z</dcterms:modified>
</cp:coreProperties>
</file>