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41"/>
  </p:notesMasterIdLst>
  <p:handoutMasterIdLst>
    <p:handoutMasterId r:id="rId42"/>
  </p:handoutMasterIdLst>
  <p:sldIdLst>
    <p:sldId id="374" r:id="rId3"/>
    <p:sldId id="375" r:id="rId4"/>
    <p:sldId id="543" r:id="rId5"/>
    <p:sldId id="544" r:id="rId6"/>
    <p:sldId id="527" r:id="rId7"/>
    <p:sldId id="515" r:id="rId8"/>
    <p:sldId id="545" r:id="rId9"/>
    <p:sldId id="547" r:id="rId10"/>
    <p:sldId id="453" r:id="rId11"/>
    <p:sldId id="454" r:id="rId12"/>
    <p:sldId id="524" r:id="rId13"/>
    <p:sldId id="564" r:id="rId14"/>
    <p:sldId id="565" r:id="rId15"/>
    <p:sldId id="525" r:id="rId16"/>
    <p:sldId id="474" r:id="rId17"/>
    <p:sldId id="488" r:id="rId18"/>
    <p:sldId id="526" r:id="rId19"/>
    <p:sldId id="471" r:id="rId20"/>
    <p:sldId id="477" r:id="rId21"/>
    <p:sldId id="549" r:id="rId22"/>
    <p:sldId id="550" r:id="rId23"/>
    <p:sldId id="551" r:id="rId24"/>
    <p:sldId id="528" r:id="rId25"/>
    <p:sldId id="537" r:id="rId26"/>
    <p:sldId id="536" r:id="rId27"/>
    <p:sldId id="538" r:id="rId28"/>
    <p:sldId id="552" r:id="rId29"/>
    <p:sldId id="553" r:id="rId30"/>
    <p:sldId id="554" r:id="rId31"/>
    <p:sldId id="555" r:id="rId32"/>
    <p:sldId id="562" r:id="rId33"/>
    <p:sldId id="556" r:id="rId34"/>
    <p:sldId id="563" r:id="rId35"/>
    <p:sldId id="557" r:id="rId36"/>
    <p:sldId id="558" r:id="rId37"/>
    <p:sldId id="559" r:id="rId38"/>
    <p:sldId id="560" r:id="rId39"/>
    <p:sldId id="561" r:id="rId40"/>
  </p:sldIdLst>
  <p:sldSz cx="9906000" cy="6858000" type="A4"/>
  <p:notesSz cx="9923463" cy="678815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103991"/>
    <a:srgbClr val="FF0000"/>
    <a:srgbClr val="0083CD"/>
    <a:srgbClr val="FFCCFF"/>
    <a:srgbClr val="003399"/>
    <a:srgbClr val="333333"/>
    <a:srgbClr val="EAEAEA"/>
    <a:srgbClr val="808080"/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98692" autoAdjust="0"/>
  </p:normalViewPr>
  <p:slideViewPr>
    <p:cSldViewPr snapToGrid="0" showGuides="1">
      <p:cViewPr varScale="1">
        <p:scale>
          <a:sx n="117" d="100"/>
          <a:sy n="117" d="100"/>
        </p:scale>
        <p:origin x="-1428" y="-102"/>
      </p:cViewPr>
      <p:guideLst>
        <p:guide orient="horz" pos="1027"/>
        <p:guide pos="623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38"/>
        <p:guide pos="3125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0749" cy="37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2715" y="0"/>
            <a:ext cx="4300749" cy="37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0855"/>
            <a:ext cx="4300749" cy="37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2715" y="6410855"/>
            <a:ext cx="4300749" cy="37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0749" cy="339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1127" y="0"/>
            <a:ext cx="4300749" cy="339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4200" y="509588"/>
            <a:ext cx="3676650" cy="25447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457" y="3224451"/>
            <a:ext cx="7936549" cy="3054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47317"/>
            <a:ext cx="4300749" cy="339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1127" y="6447317"/>
            <a:ext cx="4300749" cy="339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1127" y="6447317"/>
            <a:ext cx="4300749" cy="339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30" tIns="45614" rIns="91230" bIns="45614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1BFCC33-D580-4B6D-9DC1-94D49FD16D59}" type="slidenum">
              <a:rPr lang="ko-KR" altLang="en-US" smtClean="0"/>
              <a:pPr>
                <a:defRPr/>
              </a:pPr>
              <a:t>9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9818201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1BFCC33-D580-4B6D-9DC1-94D49FD16D59}" type="slidenum">
              <a:rPr lang="ko-KR" altLang="en-US" smtClean="0"/>
              <a:pPr>
                <a:defRPr/>
              </a:pPr>
              <a:t>10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9818201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1BFCC33-D580-4B6D-9DC1-94D49FD16D59}" type="slidenum">
              <a:rPr lang="ko-KR" altLang="en-US" smtClean="0"/>
              <a:pPr>
                <a:defRPr/>
              </a:pPr>
              <a:t>11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9818201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1BFCC33-D580-4B6D-9DC1-94D49FD16D59}" type="slidenum">
              <a:rPr lang="ko-KR" altLang="en-US" smtClean="0"/>
              <a:pPr>
                <a:defRPr/>
              </a:pPr>
              <a:t>12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9818201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1BFCC33-D580-4B6D-9DC1-94D49FD16D59}" type="slidenum">
              <a:rPr lang="ko-KR" altLang="en-US" smtClean="0"/>
              <a:pPr>
                <a:defRPr/>
              </a:pPr>
              <a:t>13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9818201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png"/><Relationship Id="rId4" Type="http://schemas.openxmlformats.org/officeDocument/2006/relationships/oleObject" Target="../embeddings/oleObject3.bin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2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2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2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2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8.vml"/><Relationship Id="rId4" Type="http://schemas.openxmlformats.org/officeDocument/2006/relationships/image" Target="../media/image2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9.vml"/><Relationship Id="rId4" Type="http://schemas.openxmlformats.org/officeDocument/2006/relationships/image" Target="../media/image2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0.vml"/><Relationship Id="rId4" Type="http://schemas.openxmlformats.org/officeDocument/2006/relationships/image" Target="../media/image2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2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2.vml"/><Relationship Id="rId4" Type="http://schemas.openxmlformats.org/officeDocument/2006/relationships/image" Target="../media/image2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3.vml"/><Relationship Id="rId4" Type="http://schemas.openxmlformats.org/officeDocument/2006/relationships/image" Target="../media/image2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4.vml"/><Relationship Id="rId4" Type="http://schemas.openxmlformats.org/officeDocument/2006/relationships/image" Target="../media/image2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5.vml"/><Relationship Id="rId4" Type="http://schemas.openxmlformats.org/officeDocument/2006/relationships/image" Target="../media/image2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6.vml"/><Relationship Id="rId4" Type="http://schemas.openxmlformats.org/officeDocument/2006/relationships/image" Target="../media/image2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7.vml"/><Relationship Id="rId4" Type="http://schemas.openxmlformats.org/officeDocument/2006/relationships/image" Target="../media/image2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8.vml"/><Relationship Id="rId4" Type="http://schemas.openxmlformats.org/officeDocument/2006/relationships/image" Target="../media/image2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9.vml"/><Relationship Id="rId4" Type="http://schemas.openxmlformats.org/officeDocument/2006/relationships/image" Target="../media/image2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0.vml"/><Relationship Id="rId4" Type="http://schemas.openxmlformats.org/officeDocument/2006/relationships/image" Target="../media/image2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1.vml"/><Relationship Id="rId4" Type="http://schemas.openxmlformats.org/officeDocument/2006/relationships/image" Target="../media/image2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2.vml"/><Relationship Id="rId4" Type="http://schemas.openxmlformats.org/officeDocument/2006/relationships/image" Target="../media/image2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3.vml"/><Relationship Id="rId4" Type="http://schemas.openxmlformats.org/officeDocument/2006/relationships/image" Target="../media/image2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4.vml"/><Relationship Id="rId4" Type="http://schemas.openxmlformats.org/officeDocument/2006/relationships/image" Target="../media/image2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5.vml"/><Relationship Id="rId4" Type="http://schemas.openxmlformats.org/officeDocument/2006/relationships/image" Target="../media/image2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6.vml"/><Relationship Id="rId4" Type="http://schemas.openxmlformats.org/officeDocument/2006/relationships/image" Target="../media/image2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7.vml"/><Relationship Id="rId4" Type="http://schemas.openxmlformats.org/officeDocument/2006/relationships/image" Target="../media/image2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8.vml"/><Relationship Id="rId4" Type="http://schemas.openxmlformats.org/officeDocument/2006/relationships/image" Target="../media/image2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9.vml"/><Relationship Id="rId4" Type="http://schemas.openxmlformats.org/officeDocument/2006/relationships/image" Target="../media/image2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0.vml"/><Relationship Id="rId4" Type="http://schemas.openxmlformats.org/officeDocument/2006/relationships/image" Target="../media/image2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1.vml"/><Relationship Id="rId4" Type="http://schemas.openxmlformats.org/officeDocument/2006/relationships/image" Target="../media/image2.pn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2.vml"/><Relationship Id="rId4" Type="http://schemas.openxmlformats.org/officeDocument/2006/relationships/image" Target="../media/image2.pn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3.vml"/><Relationship Id="rId4" Type="http://schemas.openxmlformats.org/officeDocument/2006/relationships/image" Target="../media/image2.pn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4.vml"/><Relationship Id="rId4" Type="http://schemas.openxmlformats.org/officeDocument/2006/relationships/image" Target="../media/image2.pn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46.vml"/><Relationship Id="rId5" Type="http://schemas.openxmlformats.org/officeDocument/2006/relationships/oleObject" Target="../embeddings/oleObject48.bin"/><Relationship Id="rId4" Type="http://schemas.openxmlformats.org/officeDocument/2006/relationships/image" Target="../media/image10.pn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9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47.vml"/><Relationship Id="rId4" Type="http://schemas.openxmlformats.org/officeDocument/2006/relationships/image" Target="../media/image10.png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0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48.v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89836" name="비트맵 이미지" r:id="rId3" imgW="4029637" imgH="1228571" progId="PBrush">
              <p:embed/>
            </p:oleObj>
          </a:graphicData>
        </a:graphic>
      </p:graphicFrame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89837" name="비트맵 이미지" r:id="rId4" imgW="4029637" imgH="1228571" progId="PBrush">
              <p:embed/>
            </p:oleObj>
          </a:graphicData>
        </a:graphic>
      </p:graphicFrame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5900" y="1185863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96288" y="6373813"/>
            <a:ext cx="1509712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0663" name="비트맵 이미지" r:id="rId3" imgW="4029637" imgH="1228571" progId="PBrush">
              <p:embed/>
            </p:oleObj>
          </a:graphicData>
        </a:graphic>
      </p:graphicFrame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1687" name="비트맵 이미지" r:id="rId3" imgW="4029637" imgH="1228571" progId="PBrush">
              <p:embed/>
            </p:oleObj>
          </a:graphicData>
        </a:graphic>
      </p:graphicFrame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2711" name="비트맵 이미지" r:id="rId3" imgW="4029637" imgH="1228571" progId="PBrush">
              <p:embed/>
            </p:oleObj>
          </a:graphicData>
        </a:graphic>
      </p:graphicFrame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4759" name="비트맵 이미지" r:id="rId3" imgW="4029637" imgH="1228571" progId="PBrush">
              <p:embed/>
            </p:oleObj>
          </a:graphicData>
        </a:graphic>
      </p:graphicFrame>
      <p:pic>
        <p:nvPicPr>
          <p:cNvPr id="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5783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6807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7831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68358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8855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768316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9879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945064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0903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252063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1927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681366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2951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641733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0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3975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029735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4999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460893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6023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705165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7047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171538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8071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920978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9095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951586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0119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526486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1143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7372866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2167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153853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3191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218150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0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4215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215930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5239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74126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6263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3213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7287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4195966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8311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8050682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9335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0263872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0359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6330338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1383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21789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2407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382834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3431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9621754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0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4455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6960919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5479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2431521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6503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3234837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7527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6183275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8551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11550067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9575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79661149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0599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1745446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1623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4498807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2647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2947828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3671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3698085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5900" y="1185863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96288" y="6373813"/>
            <a:ext cx="1509712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4892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4893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5719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674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oleObject" Target="../embeddings/oleObject1.bin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47.xml"/><Relationship Id="rId7" Type="http://schemas.openxmlformats.org/officeDocument/2006/relationships/oleObject" Target="../embeddings/oleObject46.bin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vmlDrawing" Target="../drawings/vmlDrawing45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227" name="비트맵 이미지" r:id="rId47" imgW="4029637" imgH="1228571" progId="PBrush">
              <p:embed/>
            </p:oleObj>
          </a:graphicData>
        </a:graphic>
      </p:graphicFrame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7" r:id="rId6"/>
    <p:sldLayoutId id="2147484628" r:id="rId7"/>
    <p:sldLayoutId id="2147484629" r:id="rId8"/>
    <p:sldLayoutId id="2147484630" r:id="rId9"/>
    <p:sldLayoutId id="2147484631" r:id="rId10"/>
    <p:sldLayoutId id="2147484632" r:id="rId11"/>
    <p:sldLayoutId id="2147484633" r:id="rId12"/>
    <p:sldLayoutId id="2147484634" r:id="rId13"/>
    <p:sldLayoutId id="2147484635" r:id="rId14"/>
    <p:sldLayoutId id="2147484636" r:id="rId15"/>
    <p:sldLayoutId id="2147484637" r:id="rId16"/>
    <p:sldLayoutId id="2147484638" r:id="rId17"/>
    <p:sldLayoutId id="2147484639" r:id="rId18"/>
    <p:sldLayoutId id="2147484640" r:id="rId19"/>
    <p:sldLayoutId id="2147484641" r:id="rId20"/>
    <p:sldLayoutId id="2147484642" r:id="rId21"/>
    <p:sldLayoutId id="2147484643" r:id="rId22"/>
    <p:sldLayoutId id="2147484644" r:id="rId23"/>
    <p:sldLayoutId id="2147484645" r:id="rId24"/>
    <p:sldLayoutId id="2147484646" r:id="rId25"/>
    <p:sldLayoutId id="2147484647" r:id="rId26"/>
    <p:sldLayoutId id="2147484648" r:id="rId27"/>
    <p:sldLayoutId id="2147484649" r:id="rId28"/>
    <p:sldLayoutId id="2147484650" r:id="rId29"/>
    <p:sldLayoutId id="2147484651" r:id="rId30"/>
    <p:sldLayoutId id="2147484652" r:id="rId31"/>
    <p:sldLayoutId id="2147484653" r:id="rId32"/>
    <p:sldLayoutId id="2147484654" r:id="rId33"/>
    <p:sldLayoutId id="2147484655" r:id="rId34"/>
    <p:sldLayoutId id="2147484656" r:id="rId35"/>
    <p:sldLayoutId id="2147484657" r:id="rId36"/>
    <p:sldLayoutId id="2147484658" r:id="rId37"/>
    <p:sldLayoutId id="2147484659" r:id="rId38"/>
    <p:sldLayoutId id="2147484660" r:id="rId39"/>
    <p:sldLayoutId id="2147484661" r:id="rId40"/>
    <p:sldLayoutId id="2147484662" r:id="rId41"/>
    <p:sldLayoutId id="2147484663" r:id="rId42"/>
    <p:sldLayoutId id="2147484664" r:id="rId43"/>
    <p:sldLayoutId id="2147484665" r:id="rId44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2051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51" name="비트맵 이미지" r:id="rId7" imgW="4029637" imgH="1228571" progId="PBrush">
              <p:embed/>
            </p:oleObj>
          </a:graphicData>
        </a:graphic>
      </p:graphicFrame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3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073400"/>
            <a:ext cx="6759575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2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2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2012.09.03</a:t>
            </a:r>
          </a:p>
          <a:p>
            <a:pPr algn="r" eaLnBrk="0" hangingPunct="0"/>
            <a:r>
              <a:rPr lang="en-US" altLang="ko-KR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ERP </a:t>
            </a:r>
            <a:r>
              <a:rPr lang="ko-KR" altLang="en-US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구축 </a:t>
            </a:r>
            <a:r>
              <a:rPr lang="en-US" altLang="ko-KR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4169024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MM_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자재 입고 관리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249887010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2013.02.26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 입고 관리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이상철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987238" y="836613"/>
            <a:ext cx="7918638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과정개요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01220845"/>
              </p:ext>
            </p:extLst>
          </p:nvPr>
        </p:nvGraphicFramePr>
        <p:xfrm>
          <a:off x="344488" y="1336675"/>
          <a:ext cx="9288462" cy="5202348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52023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SRM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공급사 포털에서 공급업체는 발주 접수 및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ASN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생성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발행 업무를 수행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(ASN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관리 대상외 업체는 발주접수만 처리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입고의 실적처리는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MM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에서 입고처리를 수행하여 실적 관리 및 관련 회계 기능에 자동 연계되도록 함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  <p:grpSp>
        <p:nvGrpSpPr>
          <p:cNvPr id="2" name="Group 1"/>
          <p:cNvGrpSpPr/>
          <p:nvPr/>
        </p:nvGrpSpPr>
        <p:grpSpPr>
          <a:xfrm>
            <a:off x="980765" y="1921573"/>
            <a:ext cx="7918650" cy="4525486"/>
            <a:chOff x="346879" y="1483631"/>
            <a:chExt cx="8151880" cy="4753677"/>
          </a:xfrm>
        </p:grpSpPr>
        <p:sp>
          <p:nvSpPr>
            <p:cNvPr id="7" name="角丸四角形 8"/>
            <p:cNvSpPr>
              <a:spLocks noChangeArrowheads="1"/>
            </p:cNvSpPr>
            <p:nvPr/>
          </p:nvSpPr>
          <p:spPr bwMode="auto">
            <a:xfrm>
              <a:off x="346879" y="1945771"/>
              <a:ext cx="464236" cy="2874451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단가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8" name="フローチャート : 書類 86"/>
            <p:cNvSpPr>
              <a:spLocks noChangeArrowheads="1"/>
            </p:cNvSpPr>
            <p:nvPr/>
          </p:nvSpPr>
          <p:spPr bwMode="auto">
            <a:xfrm>
              <a:off x="3172271" y="1955355"/>
              <a:ext cx="553084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견적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9" name="フローチャート : 複数書類 88"/>
            <p:cNvSpPr>
              <a:spLocks noChangeArrowheads="1"/>
            </p:cNvSpPr>
            <p:nvPr/>
          </p:nvSpPr>
          <p:spPr bwMode="auto">
            <a:xfrm>
              <a:off x="3936370" y="1947685"/>
              <a:ext cx="553084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견적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회답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10" name="図形 96"/>
            <p:cNvCxnSpPr>
              <a:cxnSpLocks noChangeShapeType="1"/>
              <a:stCxn id="8" idx="3"/>
              <a:endCxn id="9" idx="1"/>
            </p:cNvCxnSpPr>
            <p:nvPr/>
          </p:nvCxnSpPr>
          <p:spPr bwMode="auto">
            <a:xfrm flipV="1">
              <a:off x="3725355" y="2078080"/>
              <a:ext cx="211015" cy="767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11" name="角丸四角形 10"/>
            <p:cNvSpPr>
              <a:spLocks noChangeArrowheads="1"/>
            </p:cNvSpPr>
            <p:nvPr/>
          </p:nvSpPr>
          <p:spPr bwMode="auto">
            <a:xfrm>
              <a:off x="1379750" y="1945771"/>
              <a:ext cx="553083" cy="3720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ja-JP" sz="1000" dirty="0">
                  <a:solidFill>
                    <a:prstClr val="black"/>
                  </a:solidFill>
                  <a:latin typeface="+mn-ea"/>
                  <a:ea typeface="+mn-ea"/>
                </a:rPr>
                <a:t>SRM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12" name="角丸四角形 10"/>
            <p:cNvSpPr>
              <a:spLocks noChangeArrowheads="1"/>
            </p:cNvSpPr>
            <p:nvPr/>
          </p:nvSpPr>
          <p:spPr bwMode="auto">
            <a:xfrm>
              <a:off x="1379750" y="2361886"/>
              <a:ext cx="553083" cy="37201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ERP</a:t>
              </a: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（</a:t>
              </a: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MM</a:t>
              </a: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）</a:t>
              </a:r>
            </a:p>
          </p:txBody>
        </p:sp>
        <p:sp>
          <p:nvSpPr>
            <p:cNvPr id="13" name="角丸四角形 10"/>
            <p:cNvSpPr>
              <a:spLocks noChangeArrowheads="1"/>
            </p:cNvSpPr>
            <p:nvPr/>
          </p:nvSpPr>
          <p:spPr bwMode="auto">
            <a:xfrm>
              <a:off x="857759" y="1945771"/>
              <a:ext cx="464236" cy="788126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신규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체결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14" name="角丸四角形 10"/>
            <p:cNvSpPr>
              <a:spLocks noChangeArrowheads="1"/>
            </p:cNvSpPr>
            <p:nvPr/>
          </p:nvSpPr>
          <p:spPr bwMode="auto">
            <a:xfrm>
              <a:off x="857759" y="2801007"/>
              <a:ext cx="464236" cy="765115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갱신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15" name="フローチャート : 書類 129"/>
            <p:cNvSpPr>
              <a:spLocks noChangeArrowheads="1"/>
            </p:cNvSpPr>
            <p:nvPr/>
          </p:nvSpPr>
          <p:spPr bwMode="auto">
            <a:xfrm>
              <a:off x="4676038" y="1940015"/>
              <a:ext cx="553083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  <a:t/>
              </a:r>
              <a:b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</a:br>
              <a: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#100</a:t>
              </a:r>
              <a:endParaRPr kumimoji="1" lang="en-US" altLang="ko-KR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16" name="図形 96"/>
            <p:cNvCxnSpPr>
              <a:cxnSpLocks noChangeShapeType="1"/>
              <a:stCxn id="9" idx="3"/>
              <a:endCxn id="15" idx="1"/>
            </p:cNvCxnSpPr>
            <p:nvPr/>
          </p:nvCxnSpPr>
          <p:spPr bwMode="auto">
            <a:xfrm flipV="1">
              <a:off x="4489456" y="2070410"/>
              <a:ext cx="186582" cy="767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17" name="図形 96"/>
            <p:cNvCxnSpPr>
              <a:cxnSpLocks noChangeShapeType="1"/>
              <a:stCxn id="15" idx="2"/>
              <a:endCxn id="28" idx="0"/>
            </p:cNvCxnSpPr>
            <p:nvPr/>
          </p:nvCxnSpPr>
          <p:spPr bwMode="auto">
            <a:xfrm rot="16200000" flipH="1">
              <a:off x="4891978" y="2262521"/>
              <a:ext cx="132312" cy="8886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18" name="角丸四角形 10"/>
            <p:cNvSpPr>
              <a:spLocks noChangeArrowheads="1"/>
            </p:cNvSpPr>
            <p:nvPr/>
          </p:nvSpPr>
          <p:spPr bwMode="auto">
            <a:xfrm>
              <a:off x="1379750" y="2778000"/>
              <a:ext cx="553083" cy="3720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SRM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19" name="角丸四角形 10"/>
            <p:cNvSpPr>
              <a:spLocks noChangeArrowheads="1"/>
            </p:cNvSpPr>
            <p:nvPr/>
          </p:nvSpPr>
          <p:spPr bwMode="auto">
            <a:xfrm>
              <a:off x="1379750" y="3203699"/>
              <a:ext cx="553083" cy="37201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ERP</a:t>
              </a: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（</a:t>
              </a: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MM</a:t>
              </a: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）</a:t>
              </a:r>
            </a:p>
          </p:txBody>
        </p:sp>
        <p:sp>
          <p:nvSpPr>
            <p:cNvPr id="20" name="フローチャート : 書類 171"/>
            <p:cNvSpPr>
              <a:spLocks noChangeArrowheads="1"/>
            </p:cNvSpPr>
            <p:nvPr/>
          </p:nvSpPr>
          <p:spPr bwMode="auto">
            <a:xfrm>
              <a:off x="4676038" y="2797172"/>
              <a:ext cx="553083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21" name="図形 96"/>
            <p:cNvCxnSpPr>
              <a:cxnSpLocks noChangeShapeType="1"/>
              <a:stCxn id="20" idx="2"/>
              <a:endCxn id="29" idx="0"/>
            </p:cNvCxnSpPr>
            <p:nvPr/>
          </p:nvCxnSpPr>
          <p:spPr bwMode="auto">
            <a:xfrm rot="16200000" flipH="1">
              <a:off x="4893895" y="3117760"/>
              <a:ext cx="128478" cy="8886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22" name="ホームベース 6"/>
            <p:cNvSpPr>
              <a:spLocks noChangeArrowheads="1"/>
            </p:cNvSpPr>
            <p:nvPr/>
          </p:nvSpPr>
          <p:spPr bwMode="auto">
            <a:xfrm>
              <a:off x="2019460" y="1483631"/>
              <a:ext cx="1057301" cy="391186"/>
            </a:xfrm>
            <a:prstGeom prst="homePlate">
              <a:avLst>
                <a:gd name="adj" fmla="val 25235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구매요청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3" name="ホームベース 6"/>
            <p:cNvSpPr>
              <a:spLocks noChangeArrowheads="1"/>
            </p:cNvSpPr>
            <p:nvPr/>
          </p:nvSpPr>
          <p:spPr bwMode="auto">
            <a:xfrm>
              <a:off x="3123405" y="1483635"/>
              <a:ext cx="1259433" cy="172582"/>
            </a:xfrm>
            <a:prstGeom prst="homePlate">
              <a:avLst>
                <a:gd name="adj" fmla="val 2523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견적의뢰</a:t>
              </a:r>
              <a: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  <a:t>~</a:t>
              </a: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회답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4" name="ホームベース 6"/>
            <p:cNvSpPr>
              <a:spLocks noChangeArrowheads="1"/>
            </p:cNvSpPr>
            <p:nvPr/>
          </p:nvSpPr>
          <p:spPr bwMode="auto">
            <a:xfrm>
              <a:off x="4425039" y="1483635"/>
              <a:ext cx="1259433" cy="172582"/>
            </a:xfrm>
            <a:prstGeom prst="homePlate">
              <a:avLst>
                <a:gd name="adj" fmla="val 2523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r>
                <a:rPr kumimoji="1" lang="en-US" altLang="zh-TW" sz="1000" dirty="0">
                  <a:solidFill>
                    <a:prstClr val="black"/>
                  </a:solidFill>
                  <a:latin typeface="+mn-ea"/>
                  <a:ea typeface="+mn-ea"/>
                </a:rPr>
                <a:t>/</a:t>
              </a: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발주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5" name="ホームベース 6"/>
            <p:cNvSpPr>
              <a:spLocks noChangeArrowheads="1"/>
            </p:cNvSpPr>
            <p:nvPr/>
          </p:nvSpPr>
          <p:spPr bwMode="auto">
            <a:xfrm>
              <a:off x="5757773" y="1483631"/>
              <a:ext cx="1410476" cy="391186"/>
            </a:xfrm>
            <a:prstGeom prst="homePlate">
              <a:avLst>
                <a:gd name="adj" fmla="val 25235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입고 및 검수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6" name="ホームベース 6"/>
            <p:cNvSpPr>
              <a:spLocks noChangeArrowheads="1"/>
            </p:cNvSpPr>
            <p:nvPr/>
          </p:nvSpPr>
          <p:spPr bwMode="auto">
            <a:xfrm>
              <a:off x="7208228" y="1483631"/>
              <a:ext cx="1057301" cy="391186"/>
            </a:xfrm>
            <a:prstGeom prst="homePlate">
              <a:avLst>
                <a:gd name="adj" fmla="val 25235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금액정산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7" name="ホームベース 6"/>
            <p:cNvSpPr>
              <a:spLocks noChangeArrowheads="1"/>
            </p:cNvSpPr>
            <p:nvPr/>
          </p:nvSpPr>
          <p:spPr bwMode="auto">
            <a:xfrm>
              <a:off x="3123403" y="1698400"/>
              <a:ext cx="2567731" cy="174499"/>
            </a:xfrm>
            <a:prstGeom prst="homePlate">
              <a:avLst>
                <a:gd name="adj" fmla="val 25233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납입지시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8" name="フローチャート : 書類 89"/>
            <p:cNvSpPr>
              <a:spLocks noChangeArrowheads="1"/>
            </p:cNvSpPr>
            <p:nvPr/>
          </p:nvSpPr>
          <p:spPr bwMode="auto">
            <a:xfrm>
              <a:off x="4684925" y="2333118"/>
              <a:ext cx="553083" cy="260791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  <a:t/>
              </a:r>
              <a:b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</a:br>
              <a: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#100</a:t>
              </a:r>
              <a:endParaRPr kumimoji="1" lang="en-US" altLang="ko-KR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9" name="フローチャート : 書類 149"/>
            <p:cNvSpPr>
              <a:spLocks noChangeArrowheads="1"/>
            </p:cNvSpPr>
            <p:nvPr/>
          </p:nvSpPr>
          <p:spPr bwMode="auto">
            <a:xfrm>
              <a:off x="4684925" y="3186443"/>
              <a:ext cx="553083" cy="26270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30" name="角丸四角形 8"/>
            <p:cNvSpPr>
              <a:spLocks noChangeArrowheads="1"/>
            </p:cNvSpPr>
            <p:nvPr/>
          </p:nvSpPr>
          <p:spPr bwMode="auto">
            <a:xfrm>
              <a:off x="857759" y="3619817"/>
              <a:ext cx="464236" cy="1200404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납입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지시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31" name="フローチャート : 書類 78"/>
            <p:cNvSpPr>
              <a:spLocks noChangeArrowheads="1"/>
            </p:cNvSpPr>
            <p:nvPr/>
          </p:nvSpPr>
          <p:spPr bwMode="auto">
            <a:xfrm>
              <a:off x="1999468" y="4505735"/>
              <a:ext cx="604172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PR</a:t>
              </a:r>
            </a:p>
          </p:txBody>
        </p:sp>
        <p:sp>
          <p:nvSpPr>
            <p:cNvPr id="32" name="フローチャート : 書類 89"/>
            <p:cNvSpPr>
              <a:spLocks noChangeArrowheads="1"/>
            </p:cNvSpPr>
            <p:nvPr/>
          </p:nvSpPr>
          <p:spPr bwMode="auto">
            <a:xfrm>
              <a:off x="4740451" y="4503817"/>
              <a:ext cx="604172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발주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33" name="フローチャート : 書類 90"/>
            <p:cNvSpPr>
              <a:spLocks noChangeArrowheads="1"/>
            </p:cNvSpPr>
            <p:nvPr/>
          </p:nvSpPr>
          <p:spPr bwMode="auto">
            <a:xfrm>
              <a:off x="6288645" y="4503817"/>
              <a:ext cx="604172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입고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34" name="フローチャート : 書類 91"/>
            <p:cNvSpPr>
              <a:spLocks noChangeArrowheads="1"/>
            </p:cNvSpPr>
            <p:nvPr/>
          </p:nvSpPr>
          <p:spPr bwMode="auto">
            <a:xfrm>
              <a:off x="7410361" y="4499982"/>
              <a:ext cx="655261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36000" rIns="3600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송장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마감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35" name="図形 96"/>
            <p:cNvCxnSpPr>
              <a:cxnSpLocks noChangeShapeType="1"/>
              <a:stCxn id="33" idx="3"/>
              <a:endCxn id="34" idx="1"/>
            </p:cNvCxnSpPr>
            <p:nvPr/>
          </p:nvCxnSpPr>
          <p:spPr bwMode="auto">
            <a:xfrm flipV="1">
              <a:off x="6892816" y="4630381"/>
              <a:ext cx="517543" cy="3835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36" name="フローチャート : 書類 117"/>
            <p:cNvSpPr>
              <a:spLocks noChangeArrowheads="1"/>
            </p:cNvSpPr>
            <p:nvPr/>
          </p:nvSpPr>
          <p:spPr bwMode="auto">
            <a:xfrm>
              <a:off x="5402379" y="3704187"/>
              <a:ext cx="655261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발주접수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37" name="図形 96"/>
            <p:cNvCxnSpPr>
              <a:cxnSpLocks noChangeShapeType="1"/>
              <a:stCxn id="32" idx="3"/>
              <a:endCxn id="36" idx="2"/>
            </p:cNvCxnSpPr>
            <p:nvPr/>
          </p:nvCxnSpPr>
          <p:spPr bwMode="auto">
            <a:xfrm flipV="1">
              <a:off x="5344627" y="3964982"/>
              <a:ext cx="386492" cy="669234"/>
            </a:xfrm>
            <a:prstGeom prst="bentConnector2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38" name="角丸四角形 10"/>
            <p:cNvSpPr>
              <a:spLocks noChangeArrowheads="1"/>
            </p:cNvSpPr>
            <p:nvPr/>
          </p:nvSpPr>
          <p:spPr bwMode="auto">
            <a:xfrm>
              <a:off x="1379750" y="4035928"/>
              <a:ext cx="553083" cy="37009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SRM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39" name="図形 96"/>
            <p:cNvCxnSpPr>
              <a:cxnSpLocks noChangeShapeType="1"/>
              <a:stCxn id="31" idx="3"/>
              <a:endCxn id="32" idx="1"/>
            </p:cNvCxnSpPr>
            <p:nvPr/>
          </p:nvCxnSpPr>
          <p:spPr bwMode="auto">
            <a:xfrm flipV="1">
              <a:off x="2603639" y="4634212"/>
              <a:ext cx="2136814" cy="1918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40" name="フローチャート : 書類 117"/>
            <p:cNvSpPr>
              <a:spLocks noChangeArrowheads="1"/>
            </p:cNvSpPr>
            <p:nvPr/>
          </p:nvSpPr>
          <p:spPr bwMode="auto">
            <a:xfrm>
              <a:off x="6261988" y="3704187"/>
              <a:ext cx="655259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ASN</a:t>
              </a: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입력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41" name="図形 96"/>
            <p:cNvCxnSpPr>
              <a:cxnSpLocks noChangeShapeType="1"/>
              <a:stCxn id="36" idx="3"/>
              <a:endCxn id="40" idx="1"/>
            </p:cNvCxnSpPr>
            <p:nvPr/>
          </p:nvCxnSpPr>
          <p:spPr bwMode="auto">
            <a:xfrm>
              <a:off x="6057637" y="3834583"/>
              <a:ext cx="204352" cy="15341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42" name="図形 96"/>
            <p:cNvCxnSpPr>
              <a:cxnSpLocks noChangeShapeType="1"/>
              <a:stCxn id="40" idx="2"/>
              <a:endCxn id="33" idx="0"/>
            </p:cNvCxnSpPr>
            <p:nvPr/>
          </p:nvCxnSpPr>
          <p:spPr bwMode="auto">
            <a:xfrm rot="16200000" flipH="1">
              <a:off x="6321312" y="4234398"/>
              <a:ext cx="538839" cy="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43" name="角丸四角形 10"/>
            <p:cNvSpPr>
              <a:spLocks noChangeArrowheads="1"/>
            </p:cNvSpPr>
            <p:nvPr/>
          </p:nvSpPr>
          <p:spPr bwMode="auto">
            <a:xfrm>
              <a:off x="1379750" y="3619814"/>
              <a:ext cx="553083" cy="372010"/>
            </a:xfrm>
            <a:prstGeom prst="rect">
              <a:avLst/>
            </a:prstGeom>
            <a:solidFill>
              <a:srgbClr val="6699FF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공급사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포털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44" name="角丸四角形 8"/>
            <p:cNvSpPr>
              <a:spLocks noChangeArrowheads="1"/>
            </p:cNvSpPr>
            <p:nvPr/>
          </p:nvSpPr>
          <p:spPr bwMode="auto">
            <a:xfrm>
              <a:off x="353542" y="4864322"/>
              <a:ext cx="966230" cy="1372986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입찰</a:t>
              </a:r>
              <a: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~</a:t>
              </a: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구매등록</a:t>
              </a:r>
              <a:endParaRPr kumimoji="1" lang="en-US" altLang="ko-KR" sz="1000" dirty="0" smtClean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45" name="フローチャート : 書類 78"/>
            <p:cNvSpPr>
              <a:spLocks noChangeArrowheads="1"/>
            </p:cNvSpPr>
            <p:nvPr/>
          </p:nvSpPr>
          <p:spPr bwMode="auto">
            <a:xfrm>
              <a:off x="2037228" y="5884474"/>
              <a:ext cx="530870" cy="26270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PR</a:t>
              </a:r>
            </a:p>
          </p:txBody>
        </p:sp>
        <p:sp>
          <p:nvSpPr>
            <p:cNvPr id="46" name="フローチャート : 書類 85"/>
            <p:cNvSpPr>
              <a:spLocks noChangeArrowheads="1"/>
            </p:cNvSpPr>
            <p:nvPr/>
          </p:nvSpPr>
          <p:spPr bwMode="auto">
            <a:xfrm>
              <a:off x="2452598" y="5470277"/>
              <a:ext cx="530872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SHC</a:t>
              </a:r>
            </a:p>
          </p:txBody>
        </p:sp>
        <p:cxnSp>
          <p:nvCxnSpPr>
            <p:cNvPr id="49" name="図形 93"/>
            <p:cNvCxnSpPr>
              <a:cxnSpLocks noChangeShapeType="1"/>
              <a:stCxn id="45" idx="0"/>
              <a:endCxn id="46" idx="1"/>
            </p:cNvCxnSpPr>
            <p:nvPr/>
          </p:nvCxnSpPr>
          <p:spPr bwMode="auto">
            <a:xfrm rot="5400000" flipH="1" flipV="1">
              <a:off x="2236284" y="5668163"/>
              <a:ext cx="283802" cy="148821"/>
            </a:xfrm>
            <a:prstGeom prst="bentConnector2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50" name="図形 96"/>
            <p:cNvCxnSpPr>
              <a:cxnSpLocks noChangeShapeType="1"/>
              <a:stCxn id="46" idx="3"/>
            </p:cNvCxnSpPr>
            <p:nvPr/>
          </p:nvCxnSpPr>
          <p:spPr bwMode="auto">
            <a:xfrm flipV="1">
              <a:off x="2983470" y="5598759"/>
              <a:ext cx="175476" cy="1917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51" name="図形 96"/>
            <p:cNvCxnSpPr>
              <a:cxnSpLocks noChangeShapeType="1"/>
            </p:cNvCxnSpPr>
            <p:nvPr/>
          </p:nvCxnSpPr>
          <p:spPr bwMode="auto">
            <a:xfrm flipV="1">
              <a:off x="3687594" y="5594924"/>
              <a:ext cx="171035" cy="3835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55" name="角丸四角形 10"/>
            <p:cNvSpPr>
              <a:spLocks noChangeArrowheads="1"/>
            </p:cNvSpPr>
            <p:nvPr/>
          </p:nvSpPr>
          <p:spPr bwMode="auto">
            <a:xfrm>
              <a:off x="1379750" y="5349474"/>
              <a:ext cx="553083" cy="3720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SRM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56" name="角丸四角形 10"/>
            <p:cNvSpPr>
              <a:spLocks noChangeArrowheads="1"/>
            </p:cNvSpPr>
            <p:nvPr/>
          </p:nvSpPr>
          <p:spPr bwMode="auto">
            <a:xfrm>
              <a:off x="1379750" y="5811606"/>
              <a:ext cx="553083" cy="370093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ERP</a:t>
              </a: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（</a:t>
              </a: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MM</a:t>
              </a: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）</a:t>
              </a:r>
            </a:p>
          </p:txBody>
        </p:sp>
        <p:cxnSp>
          <p:nvCxnSpPr>
            <p:cNvPr id="58" name="図形 96"/>
            <p:cNvCxnSpPr>
              <a:cxnSpLocks noChangeShapeType="1"/>
            </p:cNvCxnSpPr>
            <p:nvPr/>
          </p:nvCxnSpPr>
          <p:spPr bwMode="auto">
            <a:xfrm rot="16200000" flipH="1">
              <a:off x="4206963" y="5641310"/>
              <a:ext cx="289554" cy="457571"/>
            </a:xfrm>
            <a:prstGeom prst="bentConnector2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62" name="角丸四角形 10"/>
            <p:cNvSpPr>
              <a:spLocks noChangeArrowheads="1"/>
            </p:cNvSpPr>
            <p:nvPr/>
          </p:nvSpPr>
          <p:spPr bwMode="auto">
            <a:xfrm>
              <a:off x="1379750" y="4898842"/>
              <a:ext cx="553083" cy="372010"/>
            </a:xfrm>
            <a:prstGeom prst="rect">
              <a:avLst/>
            </a:prstGeom>
            <a:solidFill>
              <a:srgbClr val="6699FF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공급사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포털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63" name="フローチャート : 書類 86"/>
            <p:cNvSpPr>
              <a:spLocks noChangeArrowheads="1"/>
            </p:cNvSpPr>
            <p:nvPr/>
          </p:nvSpPr>
          <p:spPr bwMode="auto">
            <a:xfrm>
              <a:off x="3125628" y="5468360"/>
              <a:ext cx="555305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견적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64" name="フローチャート : 複数書類 88"/>
            <p:cNvSpPr>
              <a:spLocks noChangeArrowheads="1"/>
            </p:cNvSpPr>
            <p:nvPr/>
          </p:nvSpPr>
          <p:spPr bwMode="auto">
            <a:xfrm>
              <a:off x="3889726" y="5460690"/>
              <a:ext cx="555305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견적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회답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66" name="フローチャート : 書類 129"/>
            <p:cNvSpPr>
              <a:spLocks noChangeArrowheads="1"/>
            </p:cNvSpPr>
            <p:nvPr/>
          </p:nvSpPr>
          <p:spPr bwMode="auto">
            <a:xfrm>
              <a:off x="4580525" y="5878725"/>
              <a:ext cx="555305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발주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67" name="角丸四角形 10"/>
            <p:cNvSpPr>
              <a:spLocks noChangeArrowheads="1"/>
            </p:cNvSpPr>
            <p:nvPr/>
          </p:nvSpPr>
          <p:spPr bwMode="auto">
            <a:xfrm>
              <a:off x="1375307" y="4453964"/>
              <a:ext cx="555305" cy="37201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ERP</a:t>
              </a: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（</a:t>
              </a: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MM</a:t>
              </a: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）</a:t>
              </a:r>
            </a:p>
          </p:txBody>
        </p:sp>
        <p:grpSp>
          <p:nvGrpSpPr>
            <p:cNvPr id="68" name="Group 3"/>
            <p:cNvGrpSpPr>
              <a:grpSpLocks/>
            </p:cNvGrpSpPr>
            <p:nvPr/>
          </p:nvGrpSpPr>
          <p:grpSpPr bwMode="auto">
            <a:xfrm>
              <a:off x="1652959" y="2333121"/>
              <a:ext cx="6845800" cy="3863922"/>
              <a:chOff x="1729833" y="2059401"/>
              <a:chExt cx="7884000" cy="3198267"/>
            </a:xfrm>
          </p:grpSpPr>
          <p:cxnSp>
            <p:nvCxnSpPr>
              <p:cNvPr id="69" name="直線コネクタ 116"/>
              <p:cNvCxnSpPr/>
              <p:nvPr/>
            </p:nvCxnSpPr>
            <p:spPr bwMode="auto">
              <a:xfrm>
                <a:off x="1729833" y="2059401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0" name="直線コネクタ 138"/>
              <p:cNvCxnSpPr/>
              <p:nvPr/>
            </p:nvCxnSpPr>
            <p:spPr bwMode="auto">
              <a:xfrm flipV="1">
                <a:off x="1729833" y="2403830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1" name="直線コネクタ 156"/>
              <p:cNvCxnSpPr/>
              <p:nvPr/>
            </p:nvCxnSpPr>
            <p:spPr bwMode="auto">
              <a:xfrm>
                <a:off x="1729833" y="2719688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2" name="直線コネクタ 85"/>
              <p:cNvCxnSpPr/>
              <p:nvPr/>
            </p:nvCxnSpPr>
            <p:spPr bwMode="auto">
              <a:xfrm>
                <a:off x="1729833" y="3776783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3" name="直線コネクタ 116"/>
              <p:cNvCxnSpPr/>
              <p:nvPr/>
            </p:nvCxnSpPr>
            <p:spPr bwMode="auto">
              <a:xfrm>
                <a:off x="1729833" y="4876733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4" name="直線コネクタ 138"/>
              <p:cNvCxnSpPr/>
              <p:nvPr/>
            </p:nvCxnSpPr>
            <p:spPr bwMode="auto">
              <a:xfrm flipV="1">
                <a:off x="1729833" y="3081576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5" name="直線コネクタ 138"/>
              <p:cNvCxnSpPr/>
              <p:nvPr/>
            </p:nvCxnSpPr>
            <p:spPr bwMode="auto">
              <a:xfrm flipV="1">
                <a:off x="1729833" y="4137084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6" name="直線コネクタ 156"/>
              <p:cNvCxnSpPr/>
              <p:nvPr/>
            </p:nvCxnSpPr>
            <p:spPr bwMode="auto">
              <a:xfrm>
                <a:off x="1729833" y="3438704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7" name="直線コネクタ 156"/>
              <p:cNvCxnSpPr/>
              <p:nvPr/>
            </p:nvCxnSpPr>
            <p:spPr bwMode="auto">
              <a:xfrm>
                <a:off x="1729833" y="4518019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8" name="直線コネクタ 116"/>
              <p:cNvCxnSpPr/>
              <p:nvPr/>
            </p:nvCxnSpPr>
            <p:spPr bwMode="auto">
              <a:xfrm>
                <a:off x="1729833" y="5257668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79" name="フローチャート : 書類 117"/>
            <p:cNvSpPr>
              <a:spLocks noChangeArrowheads="1"/>
            </p:cNvSpPr>
            <p:nvPr/>
          </p:nvSpPr>
          <p:spPr bwMode="auto">
            <a:xfrm>
              <a:off x="7208228" y="3673510"/>
              <a:ext cx="1057301" cy="3164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prstDash val="dash"/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입고</a:t>
              </a:r>
              <a:r>
                <a:rPr kumimoji="1" lang="en-US" altLang="ko-KR" sz="1000">
                  <a:solidFill>
                    <a:prstClr val="black"/>
                  </a:solidFill>
                  <a:latin typeface="+mn-ea"/>
                  <a:ea typeface="+mn-ea"/>
                </a:rPr>
                <a:t>,</a:t>
              </a: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마감정보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Status </a:t>
              </a: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업데이트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80" name="フローチャート : 書類 117"/>
            <p:cNvSpPr>
              <a:spLocks noChangeArrowheads="1"/>
            </p:cNvSpPr>
            <p:nvPr/>
          </p:nvSpPr>
          <p:spPr bwMode="auto">
            <a:xfrm>
              <a:off x="7206008" y="4967871"/>
              <a:ext cx="1057301" cy="31448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prstDash val="dash"/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입고</a:t>
              </a:r>
              <a:r>
                <a:rPr kumimoji="1" lang="en-US" altLang="ko-KR" sz="1000">
                  <a:solidFill>
                    <a:prstClr val="black"/>
                  </a:solidFill>
                  <a:latin typeface="+mn-ea"/>
                  <a:ea typeface="+mn-ea"/>
                </a:rPr>
                <a:t>,</a:t>
              </a: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마감정보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Status </a:t>
              </a: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업데이트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81" name="Curved Connector 80"/>
            <p:cNvCxnSpPr>
              <a:stCxn id="34" idx="0"/>
              <a:endCxn id="79" idx="2"/>
            </p:cNvCxnSpPr>
            <p:nvPr/>
          </p:nvCxnSpPr>
          <p:spPr>
            <a:xfrm rot="16200000" flipV="1">
              <a:off x="7481842" y="4244945"/>
              <a:ext cx="510076" cy="0"/>
            </a:xfrm>
            <a:prstGeom prst="curvedConnector3">
              <a:avLst>
                <a:gd name="adj1" fmla="val 50000"/>
              </a:avLst>
            </a:prstGeom>
            <a:ln>
              <a:solidFill>
                <a:schemeClr val="bg1">
                  <a:lumMod val="65000"/>
                </a:schemeClr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Curved Connector 81"/>
            <p:cNvCxnSpPr>
              <a:endCxn id="80" idx="2"/>
            </p:cNvCxnSpPr>
            <p:nvPr/>
          </p:nvCxnSpPr>
          <p:spPr>
            <a:xfrm rot="16200000" flipV="1">
              <a:off x="7437585" y="5579427"/>
              <a:ext cx="596368" cy="2222"/>
            </a:xfrm>
            <a:prstGeom prst="curvedConnector3">
              <a:avLst>
                <a:gd name="adj1" fmla="val 50000"/>
              </a:avLst>
            </a:prstGeom>
            <a:ln>
              <a:solidFill>
                <a:schemeClr val="bg1">
                  <a:lumMod val="65000"/>
                </a:schemeClr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フローチャート : 書類 91"/>
            <p:cNvSpPr>
              <a:spLocks noChangeArrowheads="1"/>
            </p:cNvSpPr>
            <p:nvPr/>
          </p:nvSpPr>
          <p:spPr bwMode="auto">
            <a:xfrm>
              <a:off x="6695174" y="5878725"/>
              <a:ext cx="604172" cy="26270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36000" rIns="3600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분할</a:t>
              </a:r>
              <a: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  <a:t/>
              </a:r>
              <a:b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</a:b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정</a:t>
              </a: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산</a:t>
              </a:r>
              <a:endParaRPr kumimoji="1" lang="en-US" altLang="ko-KR" sz="1000" dirty="0" smtClean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88" name="フローチャート : 書類 91"/>
            <p:cNvSpPr>
              <a:spLocks noChangeArrowheads="1"/>
            </p:cNvSpPr>
            <p:nvPr/>
          </p:nvSpPr>
          <p:spPr bwMode="auto">
            <a:xfrm>
              <a:off x="7178266" y="5811606"/>
              <a:ext cx="604172" cy="26270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36000" rIns="3600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분할</a:t>
              </a:r>
              <a: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/>
              </a:r>
              <a:b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</a:b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정산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89" name="フローチャート : 書類 91"/>
            <p:cNvSpPr>
              <a:spLocks noChangeArrowheads="1"/>
            </p:cNvSpPr>
            <p:nvPr/>
          </p:nvSpPr>
          <p:spPr bwMode="auto">
            <a:xfrm>
              <a:off x="7661357" y="5744351"/>
              <a:ext cx="604172" cy="26270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36000" rIns="3600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분할</a:t>
              </a:r>
              <a: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/>
              </a:r>
              <a:b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</a:b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정산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90" name="図形 96"/>
            <p:cNvCxnSpPr>
              <a:cxnSpLocks noChangeShapeType="1"/>
              <a:stCxn id="66" idx="3"/>
              <a:endCxn id="87" idx="1"/>
            </p:cNvCxnSpPr>
            <p:nvPr/>
          </p:nvCxnSpPr>
          <p:spPr bwMode="auto">
            <a:xfrm>
              <a:off x="5135830" y="6009120"/>
              <a:ext cx="1559345" cy="959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  <p:sp>
        <p:nvSpPr>
          <p:cNvPr id="84" name="正方形/長方形 21"/>
          <p:cNvSpPr>
            <a:spLocks noChangeArrowheads="1"/>
          </p:cNvSpPr>
          <p:nvPr/>
        </p:nvSpPr>
        <p:spPr bwMode="auto">
          <a:xfrm>
            <a:off x="5820457" y="3955213"/>
            <a:ext cx="1631304" cy="396139"/>
          </a:xfrm>
          <a:prstGeom prst="rect">
            <a:avLst/>
          </a:prstGeom>
          <a:noFill/>
          <a:ln w="28575" algn="ctr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ja-JP" altLang="en-US" sz="1000">
              <a:latin typeface="+mn-ea"/>
              <a:ea typeface="+mn-ea"/>
            </a:endParaRPr>
          </a:p>
        </p:txBody>
      </p:sp>
      <p:sp>
        <p:nvSpPr>
          <p:cNvPr id="8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83" name="正方形/長方形 21"/>
          <p:cNvSpPr>
            <a:spLocks noChangeArrowheads="1"/>
          </p:cNvSpPr>
          <p:nvPr/>
        </p:nvSpPr>
        <p:spPr bwMode="auto">
          <a:xfrm>
            <a:off x="6627387" y="4749321"/>
            <a:ext cx="843850" cy="396139"/>
          </a:xfrm>
          <a:prstGeom prst="rect">
            <a:avLst/>
          </a:prstGeom>
          <a:noFill/>
          <a:ln w="28575" algn="ctr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ja-JP" altLang="en-US" sz="1000">
              <a:latin typeface="+mn-ea"/>
              <a:ea typeface="+mn-ea"/>
            </a:endParaRPr>
          </a:p>
        </p:txBody>
      </p:sp>
      <p:sp>
        <p:nvSpPr>
          <p:cNvPr id="3" name="Rectangular Callout 2"/>
          <p:cNvSpPr/>
          <p:nvPr/>
        </p:nvSpPr>
        <p:spPr>
          <a:xfrm>
            <a:off x="6528138" y="3126425"/>
            <a:ext cx="1206180" cy="609723"/>
          </a:xfrm>
          <a:prstGeom prst="wedgeRectCallout">
            <a:avLst>
              <a:gd name="adj1" fmla="val -29858"/>
              <a:gd name="adj2" fmla="val 76783"/>
            </a:avLst>
          </a:prstGeom>
          <a:solidFill>
            <a:srgbClr val="FFCC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SRM </a:t>
            </a:r>
            <a:r>
              <a:rPr lang="ko-KR" altLang="en-US" sz="1000" dirty="0" smtClean="0">
                <a:solidFill>
                  <a:schemeClr val="tx1"/>
                </a:solidFill>
              </a:rPr>
              <a:t>구매발주</a:t>
            </a:r>
            <a:r>
              <a:rPr lang="en-US" altLang="ko-KR" sz="1000" dirty="0" smtClean="0">
                <a:solidFill>
                  <a:schemeClr val="tx1"/>
                </a:solidFill>
              </a:rPr>
              <a:t>_</a:t>
            </a:r>
            <a:r>
              <a:rPr lang="ko-KR" altLang="en-US" sz="1000" dirty="0" smtClean="0">
                <a:solidFill>
                  <a:schemeClr val="tx1"/>
                </a:solidFill>
              </a:rPr>
              <a:t>협업 매뉴얼 참조</a:t>
            </a:r>
          </a:p>
        </p:txBody>
      </p:sp>
      <p:sp>
        <p:nvSpPr>
          <p:cNvPr id="86" name="Rectangular Callout 85"/>
          <p:cNvSpPr/>
          <p:nvPr/>
        </p:nvSpPr>
        <p:spPr>
          <a:xfrm>
            <a:off x="5930509" y="5346270"/>
            <a:ext cx="1206180" cy="609723"/>
          </a:xfrm>
          <a:prstGeom prst="wedgeRectCallout">
            <a:avLst>
              <a:gd name="adj1" fmla="val 17974"/>
              <a:gd name="adj2" fmla="val -83899"/>
            </a:avLst>
          </a:prstGeom>
          <a:solidFill>
            <a:srgbClr val="FFCC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본 매뉴얼에서 설명 </a:t>
            </a:r>
            <a:r>
              <a:rPr lang="en-US" altLang="ko-KR" sz="1000" dirty="0" smtClean="0">
                <a:solidFill>
                  <a:schemeClr val="tx1"/>
                </a:solidFill>
              </a:rPr>
              <a:t>(MM </a:t>
            </a:r>
            <a:r>
              <a:rPr lang="ko-KR" altLang="en-US" sz="1000" dirty="0" smtClean="0">
                <a:solidFill>
                  <a:schemeClr val="tx1"/>
                </a:solidFill>
              </a:rPr>
              <a:t>입고</a:t>
            </a:r>
            <a:r>
              <a:rPr lang="en-US" altLang="ko-KR" sz="1000" dirty="0" smtClean="0">
                <a:solidFill>
                  <a:schemeClr val="tx1"/>
                </a:solidFill>
              </a:rPr>
              <a:t>)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5146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987238" y="836613"/>
            <a:ext cx="7918638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과정범위</a:t>
            </a:r>
            <a:endParaRPr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59781237"/>
              </p:ext>
            </p:extLst>
          </p:nvPr>
        </p:nvGraphicFramePr>
        <p:xfrm>
          <a:off x="344488" y="1336675"/>
          <a:ext cx="9288462" cy="5202348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52023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xxx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  <p:sp>
        <p:nvSpPr>
          <p:cNvPr id="8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37569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4472" y="1289502"/>
            <a:ext cx="9447714" cy="5225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48522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88129243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공급업체는 공급사포털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(SRM)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통해 세방전지로부터의 구매발주를 확인하여 접수를 수행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 중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ASN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 관리를 하는 업체는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상기의 구매접수 후 납품의 시점에 입하전표 생성을 수행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 현물을 납품할 시에는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입하전표 출력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(ASN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통해 거래명세서를 출력하여 전달함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세방전지의 입고담당자는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(1)ASN </a:t>
                      </a:r>
                      <a:r>
                        <a:rPr kumimoji="0" lang="ko-KR" alt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연계의 경우 </a:t>
                      </a:r>
                      <a:r>
                        <a:rPr kumimoji="0" lang="en-US" altLang="ko-KR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구매입고처리 </a:t>
                      </a:r>
                      <a:r>
                        <a:rPr kumimoji="0" lang="en-US" altLang="ko-KR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 </a:t>
                      </a:r>
                      <a:r>
                        <a:rPr kumimoji="0" lang="ko-KR" alt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기능에서 입하전표를 참조하여 구매입고 처리 수행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/>
                      </a:r>
                      <a:b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</a:b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MIGO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기능에서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통해 출력한 거래명세서를 바코드리더로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scan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 연계하는 업무효율성은 유지함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(2)ASN </a:t>
                      </a:r>
                      <a:r>
                        <a:rPr kumimoji="0" lang="ko-KR" alt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연계하지 않는 경우 </a:t>
                      </a:r>
                      <a:r>
                        <a:rPr kumimoji="0" lang="en-US" altLang="ko-KR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구매입고처리 </a:t>
                      </a:r>
                      <a:r>
                        <a:rPr kumimoji="0" lang="en-US" altLang="ko-KR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 </a:t>
                      </a:r>
                      <a:r>
                        <a:rPr kumimoji="0" lang="ko-KR" alt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기능에서 구매발주전표를 참조하여 구매입고 처리 수행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/>
                      </a:r>
                      <a:b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</a:b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(SRM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연계없이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 자체시스템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혹은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작성하는 거래명세서에 세방전지로 부터의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/>
                      </a:r>
                      <a:b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</a:b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번호를 출력하도록 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후 재고의 유형은 가용재고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품질재고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보류재고로 구분됨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창원의 경우만 품질재고를 관리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광주의 경우는 가용재고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보류재고만 관리 수행함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불량 등의 이유로 보류재고 판정이 난 재고에 대해서는 업체에 불량내역 등 공지하여 그에따른 반품처리를 수행하도록 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가용재고에 한해서만 불출이 가능함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029450" y="80963"/>
            <a:ext cx="2819400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납품서 기반의 내자 입고 처리 </a:t>
            </a:r>
            <a:r>
              <a:rPr lang="en-US" altLang="ko-KR" dirty="0"/>
              <a:t>(</a:t>
            </a:r>
            <a:r>
              <a:rPr lang="ko-KR" altLang="en-US" dirty="0"/>
              <a:t>바코드</a:t>
            </a:r>
            <a:r>
              <a:rPr lang="en-US" altLang="ko-KR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xmlns="" val="397845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60139153"/>
              </p:ext>
            </p:extLst>
          </p:nvPr>
        </p:nvGraphicFramePr>
        <p:xfrm>
          <a:off x="391892" y="1295400"/>
          <a:ext cx="9033782" cy="5238750"/>
        </p:xfrm>
        <a:graphic>
          <a:graphicData uri="http://schemas.openxmlformats.org/drawingml/2006/table">
            <a:tbl>
              <a:tblPr/>
              <a:tblGrid>
                <a:gridCol w="9033782"/>
              </a:tblGrid>
              <a:tr h="5238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>
                <a:cs typeface="Arial" pitchFamily="34" charset="0"/>
              </a:rPr>
              <a:t>교육 개요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graphicFrame>
        <p:nvGraphicFramePr>
          <p:cNvPr id="9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01314003"/>
              </p:ext>
            </p:extLst>
          </p:nvPr>
        </p:nvGraphicFramePr>
        <p:xfrm>
          <a:off x="346868" y="1276691"/>
          <a:ext cx="9240838" cy="5292943"/>
        </p:xfrm>
        <a:graphic>
          <a:graphicData uri="http://schemas.openxmlformats.org/drawingml/2006/table">
            <a:tbl>
              <a:tblPr/>
              <a:tblGrid>
                <a:gridCol w="284563"/>
                <a:gridCol w="284563"/>
                <a:gridCol w="8671712"/>
              </a:tblGrid>
              <a:tr h="67200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79188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협력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업체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6695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공장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6210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품질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AutoShape 41"/>
          <p:cNvSpPr>
            <a:spLocks noChangeArrowheads="1"/>
          </p:cNvSpPr>
          <p:nvPr/>
        </p:nvSpPr>
        <p:spPr bwMode="auto">
          <a:xfrm>
            <a:off x="1348580" y="2127144"/>
            <a:ext cx="1714500" cy="414338"/>
          </a:xfrm>
          <a:prstGeom prst="round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01</a:t>
            </a:r>
            <a:r>
              <a:rPr lang="en-US" altLang="ko-KR" sz="10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MM.02.01.01 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납품서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(SRM)</a:t>
            </a:r>
            <a:endParaRPr lang="en-US" altLang="ko-KR" sz="10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AutoShape 5"/>
          <p:cNvSpPr>
            <a:spLocks noChangeArrowheads="1"/>
          </p:cNvSpPr>
          <p:nvPr/>
        </p:nvSpPr>
        <p:spPr bwMode="auto">
          <a:xfrm>
            <a:off x="3648868" y="3951847"/>
            <a:ext cx="1014412" cy="369887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04.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검사의뢰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2" name="직선 화살표 연결선 82"/>
          <p:cNvCxnSpPr>
            <a:endCxn id="11" idx="1"/>
          </p:cNvCxnSpPr>
          <p:nvPr/>
        </p:nvCxnSpPr>
        <p:spPr>
          <a:xfrm>
            <a:off x="2882105" y="4135996"/>
            <a:ext cx="766763" cy="79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화살표 연결선 89"/>
          <p:cNvCxnSpPr>
            <a:stCxn id="11" idx="2"/>
            <a:endCxn id="17" idx="0"/>
          </p:cNvCxnSpPr>
          <p:nvPr/>
        </p:nvCxnSpPr>
        <p:spPr>
          <a:xfrm>
            <a:off x="4156074" y="4321734"/>
            <a:ext cx="0" cy="112442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96"/>
          <p:cNvCxnSpPr/>
          <p:nvPr/>
        </p:nvCxnSpPr>
        <p:spPr>
          <a:xfrm>
            <a:off x="2089148" y="2541482"/>
            <a:ext cx="1" cy="58010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화살표 연결선 102"/>
          <p:cNvCxnSpPr>
            <a:stCxn id="17" idx="3"/>
          </p:cNvCxnSpPr>
          <p:nvPr/>
        </p:nvCxnSpPr>
        <p:spPr>
          <a:xfrm flipV="1">
            <a:off x="4663280" y="5593321"/>
            <a:ext cx="581025" cy="79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AutoShape 46"/>
          <p:cNvSpPr>
            <a:spLocks noChangeArrowheads="1"/>
          </p:cNvSpPr>
          <p:nvPr/>
        </p:nvSpPr>
        <p:spPr bwMode="auto">
          <a:xfrm>
            <a:off x="5244305" y="5332476"/>
            <a:ext cx="1590675" cy="525779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36000" rIns="36000" anchor="ctr">
            <a:no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06.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검사 결과 입력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입하증 바코드 스캔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MB1B </a:t>
            </a:r>
          </a:p>
        </p:txBody>
      </p:sp>
      <p:sp>
        <p:nvSpPr>
          <p:cNvPr id="17" name="AutoShape 5"/>
          <p:cNvSpPr>
            <a:spLocks noChangeArrowheads="1"/>
          </p:cNvSpPr>
          <p:nvPr/>
        </p:nvSpPr>
        <p:spPr bwMode="auto">
          <a:xfrm>
            <a:off x="3648867" y="5409172"/>
            <a:ext cx="1014413" cy="369887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05.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수입검사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8" name="직선 화살표 연결선 131"/>
          <p:cNvCxnSpPr>
            <a:stCxn id="16" idx="0"/>
            <a:endCxn id="19" idx="2"/>
          </p:cNvCxnSpPr>
          <p:nvPr/>
        </p:nvCxnSpPr>
        <p:spPr>
          <a:xfrm flipH="1" flipV="1">
            <a:off x="6037782" y="4312209"/>
            <a:ext cx="1861" cy="102026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AutoShape 5"/>
          <p:cNvSpPr>
            <a:spLocks noChangeArrowheads="1"/>
          </p:cNvSpPr>
          <p:nvPr/>
        </p:nvSpPr>
        <p:spPr bwMode="auto">
          <a:xfrm>
            <a:off x="5349080" y="3940734"/>
            <a:ext cx="1377403" cy="371475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07.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자재창고 이동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AutoShape 4"/>
          <p:cNvSpPr>
            <a:spLocks noChangeArrowheads="1"/>
          </p:cNvSpPr>
          <p:nvPr/>
        </p:nvSpPr>
        <p:spPr bwMode="auto">
          <a:xfrm>
            <a:off x="8450651" y="3935972"/>
            <a:ext cx="1045614" cy="381000"/>
          </a:xfrm>
          <a:prstGeom prst="round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09. MM.02.02.01 </a:t>
            </a: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생산출고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21" name="직선 화살표 연결선 134"/>
          <p:cNvCxnSpPr>
            <a:stCxn id="19" idx="3"/>
            <a:endCxn id="22" idx="1"/>
          </p:cNvCxnSpPr>
          <p:nvPr/>
        </p:nvCxnSpPr>
        <p:spPr>
          <a:xfrm>
            <a:off x="6726483" y="4126472"/>
            <a:ext cx="202221" cy="158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utoShape 6"/>
          <p:cNvSpPr>
            <a:spLocks noChangeArrowheads="1"/>
          </p:cNvSpPr>
          <p:nvPr/>
        </p:nvSpPr>
        <p:spPr bwMode="auto">
          <a:xfrm>
            <a:off x="6928704" y="3867710"/>
            <a:ext cx="1020701" cy="520700"/>
          </a:xfrm>
          <a:prstGeom prst="flowChartDecis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재고 상태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?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23" name="직선 화살표 연결선 172"/>
          <p:cNvCxnSpPr>
            <a:stCxn id="22" idx="3"/>
          </p:cNvCxnSpPr>
          <p:nvPr/>
        </p:nvCxnSpPr>
        <p:spPr>
          <a:xfrm flipV="1">
            <a:off x="7949405" y="4126472"/>
            <a:ext cx="501246" cy="158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173"/>
          <p:cNvSpPr/>
          <p:nvPr/>
        </p:nvSpPr>
        <p:spPr>
          <a:xfrm>
            <a:off x="7987506" y="3881074"/>
            <a:ext cx="40005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OK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25" name="직선 화살표 연결선 181"/>
          <p:cNvCxnSpPr>
            <a:stCxn id="22" idx="0"/>
            <a:endCxn id="27" idx="2"/>
          </p:cNvCxnSpPr>
          <p:nvPr/>
        </p:nvCxnSpPr>
        <p:spPr>
          <a:xfrm flipH="1" flipV="1">
            <a:off x="7435413" y="3371950"/>
            <a:ext cx="3642" cy="49576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182"/>
          <p:cNvSpPr/>
          <p:nvPr/>
        </p:nvSpPr>
        <p:spPr>
          <a:xfrm>
            <a:off x="7082631" y="3603311"/>
            <a:ext cx="43815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NG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AutoShape 4"/>
          <p:cNvSpPr>
            <a:spLocks noChangeArrowheads="1"/>
          </p:cNvSpPr>
          <p:nvPr/>
        </p:nvSpPr>
        <p:spPr bwMode="auto">
          <a:xfrm>
            <a:off x="6682938" y="2937610"/>
            <a:ext cx="1504949" cy="434340"/>
          </a:xfrm>
          <a:prstGeom prst="round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08.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MM.02.04.01</a:t>
            </a:r>
            <a:br>
              <a:rPr lang="en-US" altLang="ko-KR" sz="1000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내자반품출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고</a:t>
            </a:r>
          </a:p>
        </p:txBody>
      </p:sp>
      <p:sp>
        <p:nvSpPr>
          <p:cNvPr id="28" name="AutoShape 46"/>
          <p:cNvSpPr>
            <a:spLocks noChangeArrowheads="1"/>
          </p:cNvSpPr>
          <p:nvPr/>
        </p:nvSpPr>
        <p:spPr bwMode="auto">
          <a:xfrm>
            <a:off x="1296193" y="3121583"/>
            <a:ext cx="1585912" cy="390525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36000" rIns="36000" anchor="ctr">
            <a:noAutofit/>
          </a:bodyPr>
          <a:lstStyle/>
          <a:p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02. 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출발정보접수</a:t>
            </a:r>
            <a:endParaRPr lang="en-US" altLang="ko-KR" sz="1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(SRM)</a:t>
            </a:r>
            <a:endParaRPr lang="en-US" altLang="ko-KR" sz="10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AutoShape 46"/>
          <p:cNvSpPr>
            <a:spLocks noChangeArrowheads="1"/>
          </p:cNvSpPr>
          <p:nvPr/>
        </p:nvSpPr>
        <p:spPr bwMode="auto">
          <a:xfrm>
            <a:off x="1296193" y="3940733"/>
            <a:ext cx="1585912" cy="390525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36000" rIns="36000" anchor="ctr">
            <a:noAutofit/>
          </a:bodyPr>
          <a:lstStyle/>
          <a:p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03. 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공장 입</a:t>
            </a:r>
            <a:r>
              <a:rPr lang="ko-KR" altLang="en-US" sz="10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고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바코드</a:t>
            </a:r>
            <a:endParaRPr lang="en-US" altLang="ko-KR" sz="1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MIGO (QI)</a:t>
            </a:r>
            <a:endParaRPr lang="en-US" altLang="ko-KR" sz="10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30" name="직선 화살표 연결선 38"/>
          <p:cNvCxnSpPr/>
          <p:nvPr/>
        </p:nvCxnSpPr>
        <p:spPr>
          <a:xfrm>
            <a:off x="2089149" y="3512108"/>
            <a:ext cx="0" cy="42862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직사각형 62"/>
          <p:cNvSpPr/>
          <p:nvPr/>
        </p:nvSpPr>
        <p:spPr>
          <a:xfrm>
            <a:off x="3563143" y="5795599"/>
            <a:ext cx="114776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장기검사 품목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algn="l"/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포함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Rectangular Callout 31"/>
          <p:cNvSpPr/>
          <p:nvPr/>
        </p:nvSpPr>
        <p:spPr>
          <a:xfrm>
            <a:off x="6928704" y="5245459"/>
            <a:ext cx="1742500" cy="695723"/>
          </a:xfrm>
          <a:prstGeom prst="wedgeRectCallout">
            <a:avLst>
              <a:gd name="adj1" fmla="val -61031"/>
              <a:gd name="adj2" fmla="val -21473"/>
            </a:avLst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창원의 경우 일부 선정한 자재에 한해서 적용함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광주는 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QI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중 재고 없음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2233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18265759"/>
              </p:ext>
            </p:extLst>
          </p:nvPr>
        </p:nvGraphicFramePr>
        <p:xfrm>
          <a:off x="631825" y="2060575"/>
          <a:ext cx="8528050" cy="2305052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입고관리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455606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업무처리 구분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62883852"/>
              </p:ext>
            </p:extLst>
          </p:nvPr>
        </p:nvGraphicFramePr>
        <p:xfrm>
          <a:off x="391892" y="1295400"/>
          <a:ext cx="9033782" cy="5238750"/>
        </p:xfrm>
        <a:graphic>
          <a:graphicData uri="http://schemas.openxmlformats.org/drawingml/2006/table">
            <a:tbl>
              <a:tblPr/>
              <a:tblGrid>
                <a:gridCol w="9033782"/>
              </a:tblGrid>
              <a:tr h="5238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>
                <a:cs typeface="Arial" pitchFamily="34" charset="0"/>
              </a:rPr>
              <a:t>교육 개요</a:t>
            </a:r>
          </a:p>
        </p:txBody>
      </p:sp>
      <p:graphicFrame>
        <p:nvGraphicFramePr>
          <p:cNvPr id="57" name="표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24574440"/>
              </p:ext>
            </p:extLst>
          </p:nvPr>
        </p:nvGraphicFramePr>
        <p:xfrm>
          <a:off x="523670" y="1408212"/>
          <a:ext cx="8825808" cy="51764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5855"/>
                <a:gridCol w="5504082"/>
                <a:gridCol w="949108"/>
                <a:gridCol w="766763"/>
              </a:tblGrid>
              <a:tr h="288032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bg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입고</a:t>
                      </a:r>
                      <a:r>
                        <a:rPr lang="en-US" altLang="ko-KR" sz="1200" b="0" dirty="0" smtClean="0">
                          <a:solidFill>
                            <a:schemeClr val="bg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( MIGO)</a:t>
                      </a:r>
                      <a:endParaRPr lang="ko-KR" altLang="en-US" sz="1200" b="0" dirty="0">
                        <a:solidFill>
                          <a:schemeClr val="bg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9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bg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기타</a:t>
                      </a:r>
                      <a:endParaRPr lang="ko-KR" altLang="en-US" sz="1000" dirty="0">
                        <a:solidFill>
                          <a:schemeClr val="bg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99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/>
                          </a:solidFill>
                        </a:rPr>
                        <a:t>이동유형</a:t>
                      </a:r>
                      <a:endParaRPr lang="ko-KR" altLang="en-US" sz="10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99"/>
                    </a:solidFill>
                  </a:tcPr>
                </a:tc>
              </a:tr>
              <a:tr h="324036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A01</a:t>
                      </a:r>
                      <a:r>
                        <a:rPr lang="en-US" altLang="ko-KR" sz="1000" b="1" baseline="0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r>
                        <a:rPr lang="ko-KR" altLang="en-US" sz="1000" b="1" baseline="0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입고</a:t>
                      </a:r>
                      <a:endParaRPr lang="ko-KR" altLang="en-US" sz="1000" b="1" dirty="0">
                        <a:solidFill>
                          <a:srgbClr val="0000FF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R01 </a:t>
                      </a:r>
                      <a:r>
                        <a:rPr lang="ko-KR" altLang="en-US" sz="1000" b="1" dirty="0" err="1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구매오더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R02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자재전표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R04 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입하</a:t>
                      </a:r>
                      <a:endParaRPr lang="en-US" altLang="ko-KR" sz="1000" b="1" dirty="0" smtClean="0">
                        <a:solidFill>
                          <a:srgbClr val="0000FF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R05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출하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R06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운송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R07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운송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ID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코드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R08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오더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R09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예약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R10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기타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정상 입고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반품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101</a:t>
                      </a:r>
                    </a:p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161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85529">
                <a:tc rowSpan="2"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A02</a:t>
                      </a:r>
                      <a:r>
                        <a:rPr lang="en-US" altLang="ko-KR" sz="1000" b="1" baseline="0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r>
                        <a:rPr lang="ko-KR" altLang="en-US" sz="1000" b="1" baseline="0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반품</a:t>
                      </a:r>
                      <a:endParaRPr lang="ko-KR" altLang="en-US" sz="1000" b="1" dirty="0">
                        <a:solidFill>
                          <a:srgbClr val="0000FF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R02 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자재전표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입고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,R03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납품서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입고후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반품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122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855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※) PO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는 나중에 사용가능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(1,000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개중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500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개를 반품의 경우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7160"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A03 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취소</a:t>
                      </a:r>
                      <a:endParaRPr lang="ko-KR" altLang="en-US" sz="1000" b="1" dirty="0">
                        <a:solidFill>
                          <a:srgbClr val="0000FF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R02 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자재전표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입고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입고후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취소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102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371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※) PO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는 나중에 사용가능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(1,000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개중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1000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개를 전량 취소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반품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의 경우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2538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MIGO(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취소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):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 입고일자로 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R02 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자재전표 취소 하라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이전 전기일 기준으로 연계 취소됨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MBST(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취소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):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현행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증빙일≠전기일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일자로 취소되니 되도록이면 사용 하지 말라</a:t>
                      </a:r>
                      <a:endParaRPr lang="en-US" altLang="ko-KR" sz="1000" b="1" baseline="0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          </a:t>
                      </a:r>
                      <a:r>
                        <a:rPr lang="ko-KR" altLang="en-US" sz="1000" b="1" baseline="0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불피하게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취소의 경우만 사용하되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반드시 기존 전기일 기준으로 취소하라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A04 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조회</a:t>
                      </a:r>
                      <a:endParaRPr lang="ko-KR" altLang="en-US" sz="1000" b="1" dirty="0">
                        <a:solidFill>
                          <a:srgbClr val="0000FF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R02 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자재전표</a:t>
                      </a:r>
                      <a:endParaRPr lang="ko-KR" altLang="en-US" sz="1000" b="1" dirty="0">
                        <a:solidFill>
                          <a:srgbClr val="0000FF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A05 GR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보류 재고 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릴리즈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R02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자재전표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A06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차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후  납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품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R02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자재전표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R03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납품서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A07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출고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R01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구매오더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R02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자재전표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R08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오더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R09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예약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R10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기타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A08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대체전기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R02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자재전표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R09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예약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,R10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기타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371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A09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저장소에서 반출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R02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자재전표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R10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기타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A10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저장소에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반입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R02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자재전표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R10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기타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463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A11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차후조정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R02 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구매오더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60020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MB03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 입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.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출고전표조회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00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ME2L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공급업체 입고 정보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00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Rectangle 8"/>
          <p:cNvSpPr/>
          <p:nvPr/>
        </p:nvSpPr>
        <p:spPr>
          <a:xfrm>
            <a:off x="7577819" y="304575"/>
            <a:ext cx="2144485" cy="718569"/>
          </a:xfrm>
          <a:prstGeom prst="rect">
            <a:avLst/>
          </a:prstGeom>
          <a:solidFill>
            <a:srgbClr val="FFCCFF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MIGO </a:t>
            </a:r>
            <a:r>
              <a:rPr lang="ko-KR" altLang="en-US" sz="1200" dirty="0" smtClean="0">
                <a:solidFill>
                  <a:schemeClr val="tx1"/>
                </a:solidFill>
              </a:rPr>
              <a:t>기능 처리구분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5067054" y="3825339"/>
            <a:ext cx="2294164" cy="2686049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92075" indent="-92075"/>
            <a:r>
              <a:rPr lang="ko-KR" altLang="en-US" sz="1000" b="1" dirty="0" smtClean="0">
                <a:solidFill>
                  <a:schemeClr val="tx1"/>
                </a:solidFill>
              </a:rPr>
              <a:t>반품 프로세스</a:t>
            </a:r>
            <a:endParaRPr lang="en-US" altLang="ko-KR" sz="1000" b="1" dirty="0" smtClean="0">
              <a:solidFill>
                <a:schemeClr val="tx1"/>
              </a:solidFill>
            </a:endParaRPr>
          </a:p>
          <a:p>
            <a:pPr marL="92075" indent="-92075"/>
            <a:endParaRPr lang="en-US" altLang="ko-KR" sz="1000" b="1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최우선적으로 불량 발생시 현물이 창고에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존재의 경우는 업체와 협의하여 상호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현물 교환을 실시한다 </a:t>
            </a:r>
            <a:r>
              <a:rPr lang="en-US" altLang="ko-KR" sz="800" dirty="0" smtClean="0">
                <a:solidFill>
                  <a:schemeClr val="tx1"/>
                </a:solidFill>
              </a:rPr>
              <a:t>(</a:t>
            </a:r>
            <a:r>
              <a:rPr lang="ko-KR" altLang="en-US" sz="800" dirty="0" smtClean="0">
                <a:solidFill>
                  <a:schemeClr val="tx1"/>
                </a:solidFill>
              </a:rPr>
              <a:t>사양 오류</a:t>
            </a:r>
            <a:r>
              <a:rPr lang="en-US" altLang="ko-KR" sz="800" dirty="0" smtClean="0">
                <a:solidFill>
                  <a:schemeClr val="tx1"/>
                </a:solidFill>
              </a:rPr>
              <a:t>)</a:t>
            </a: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 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반품 시스템으로 처리의 경우</a:t>
            </a:r>
            <a:r>
              <a:rPr lang="en-US" altLang="ko-KR" sz="800" dirty="0" smtClean="0">
                <a:solidFill>
                  <a:schemeClr val="tx1"/>
                </a:solidFill>
              </a:rPr>
              <a:t>(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전월분</a:t>
            </a:r>
            <a:r>
              <a:rPr lang="en-US" altLang="ko-KR" sz="800" dirty="0" smtClean="0">
                <a:solidFill>
                  <a:schemeClr val="tx1"/>
                </a:solidFill>
              </a:rPr>
              <a:t> 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당월처리</a:t>
            </a:r>
            <a:r>
              <a:rPr lang="en-US" altLang="ko-KR" sz="800" dirty="0" smtClean="0">
                <a:solidFill>
                  <a:schemeClr val="tx1"/>
                </a:solidFill>
              </a:rPr>
              <a:t>)</a:t>
            </a:r>
            <a:r>
              <a:rPr lang="ko-KR" altLang="en-US" sz="800" dirty="0" smtClean="0">
                <a:solidFill>
                  <a:schemeClr val="tx1"/>
                </a:solidFill>
              </a:rPr>
              <a:t> 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지속전인 거래</a:t>
            </a:r>
            <a:r>
              <a:rPr lang="en-US" altLang="ko-KR" sz="800" dirty="0" smtClean="0">
                <a:solidFill>
                  <a:schemeClr val="tx1"/>
                </a:solidFill>
              </a:rPr>
              <a:t>(</a:t>
            </a:r>
            <a:r>
              <a:rPr lang="ko-KR" altLang="en-US" sz="800" dirty="0" smtClean="0">
                <a:solidFill>
                  <a:schemeClr val="tx1"/>
                </a:solidFill>
              </a:rPr>
              <a:t>매월</a:t>
            </a:r>
            <a:r>
              <a:rPr lang="en-US" altLang="ko-KR" sz="800" dirty="0" smtClean="0">
                <a:solidFill>
                  <a:schemeClr val="tx1"/>
                </a:solidFill>
              </a:rPr>
              <a:t>)</a:t>
            </a:r>
            <a:r>
              <a:rPr lang="ko-KR" altLang="en-US" sz="800" dirty="0" smtClean="0">
                <a:solidFill>
                  <a:schemeClr val="tx1"/>
                </a:solidFill>
              </a:rPr>
              <a:t>가 발생하는 업체에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대해서는 반품 </a:t>
            </a:r>
            <a:r>
              <a:rPr lang="en-US" altLang="ko-KR" sz="800" dirty="0" smtClean="0">
                <a:solidFill>
                  <a:schemeClr val="tx1"/>
                </a:solidFill>
              </a:rPr>
              <a:t>PO</a:t>
            </a:r>
            <a:r>
              <a:rPr lang="ko-KR" altLang="en-US" sz="800" dirty="0" smtClean="0">
                <a:solidFill>
                  <a:schemeClr val="tx1"/>
                </a:solidFill>
              </a:rPr>
              <a:t>로 대금</a:t>
            </a:r>
            <a:r>
              <a:rPr lang="en-US" altLang="ko-KR" sz="800" dirty="0" smtClean="0">
                <a:solidFill>
                  <a:schemeClr val="tx1"/>
                </a:solidFill>
              </a:rPr>
              <a:t>/</a:t>
            </a:r>
            <a:r>
              <a:rPr lang="ko-KR" altLang="en-US" sz="800" dirty="0" smtClean="0">
                <a:solidFill>
                  <a:schemeClr val="tx1"/>
                </a:solidFill>
              </a:rPr>
              <a:t>수량을 상계처리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만약 </a:t>
            </a:r>
            <a:r>
              <a:rPr lang="en-US" altLang="ko-KR" sz="800" dirty="0" smtClean="0">
                <a:solidFill>
                  <a:schemeClr val="tx1"/>
                </a:solidFill>
              </a:rPr>
              <a:t>1</a:t>
            </a:r>
            <a:r>
              <a:rPr lang="ko-KR" altLang="en-US" sz="800" dirty="0" smtClean="0">
                <a:solidFill>
                  <a:schemeClr val="tx1"/>
                </a:solidFill>
              </a:rPr>
              <a:t>회성 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구입후</a:t>
            </a:r>
            <a:r>
              <a:rPr lang="ko-KR" altLang="en-US" sz="800" dirty="0" smtClean="0">
                <a:solidFill>
                  <a:schemeClr val="tx1"/>
                </a:solidFill>
              </a:rPr>
              <a:t> 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사용후</a:t>
            </a:r>
            <a:r>
              <a:rPr lang="ko-KR" altLang="en-US" sz="800" dirty="0" smtClean="0">
                <a:solidFill>
                  <a:schemeClr val="tx1"/>
                </a:solidFill>
              </a:rPr>
              <a:t> 품질문제 발생시 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반품할 재고가 없을 경우 </a:t>
            </a:r>
            <a:r>
              <a:rPr lang="en-US" altLang="ko-KR" sz="800" dirty="0" smtClean="0">
                <a:solidFill>
                  <a:schemeClr val="tx1"/>
                </a:solidFill>
              </a:rPr>
              <a:t>AR</a:t>
            </a:r>
            <a:r>
              <a:rPr lang="ko-KR" altLang="en-US" sz="800" dirty="0" smtClean="0">
                <a:solidFill>
                  <a:schemeClr val="tx1"/>
                </a:solidFill>
              </a:rPr>
              <a:t>을 전표</a:t>
            </a:r>
            <a:r>
              <a:rPr lang="en-US" altLang="ko-KR" sz="800" dirty="0" smtClean="0">
                <a:solidFill>
                  <a:schemeClr val="tx1"/>
                </a:solidFill>
              </a:rPr>
              <a:t>(</a:t>
            </a:r>
            <a:r>
              <a:rPr lang="ko-KR" altLang="en-US" sz="800" dirty="0" smtClean="0">
                <a:solidFill>
                  <a:schemeClr val="tx1"/>
                </a:solidFill>
              </a:rPr>
              <a:t>손실금</a:t>
            </a:r>
            <a:r>
              <a:rPr lang="en-US" altLang="ko-KR" sz="800" dirty="0" smtClean="0">
                <a:solidFill>
                  <a:schemeClr val="tx1"/>
                </a:solidFill>
              </a:rPr>
              <a:t>)</a:t>
            </a:r>
            <a:r>
              <a:rPr lang="ko-KR" altLang="en-US" sz="800" dirty="0" smtClean="0">
                <a:solidFill>
                  <a:schemeClr val="tx1"/>
                </a:solidFill>
              </a:rPr>
              <a:t>를 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생성한다</a:t>
            </a:r>
            <a:r>
              <a:rPr lang="en-US" altLang="ko-KR" sz="800" dirty="0" smtClean="0">
                <a:solidFill>
                  <a:schemeClr val="tx1"/>
                </a:solidFill>
              </a:rPr>
              <a:t>(</a:t>
            </a:r>
            <a:r>
              <a:rPr lang="ko-KR" altLang="en-US" sz="800" dirty="0" smtClean="0">
                <a:solidFill>
                  <a:schemeClr val="tx1"/>
                </a:solidFill>
              </a:rPr>
              <a:t>자재재고는 불량으로 출고 처리</a:t>
            </a:r>
            <a:r>
              <a:rPr lang="en-US" altLang="ko-KR" sz="800" dirty="0" smtClean="0">
                <a:solidFill>
                  <a:schemeClr val="tx1"/>
                </a:solidFill>
              </a:rPr>
              <a:t>)</a:t>
            </a:r>
          </a:p>
          <a:p>
            <a:pPr marL="92075" indent="-92075" algn="l"/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입고된 자재가 품질 문제로 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일부사용</a:t>
            </a:r>
            <a:r>
              <a:rPr lang="ko-KR" altLang="en-US" sz="800" dirty="0" smtClean="0">
                <a:solidFill>
                  <a:schemeClr val="tx1"/>
                </a:solidFill>
              </a:rPr>
              <a:t> 후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잔량이 일부 존재할 경우 잔량에 대해서만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반품 </a:t>
            </a:r>
            <a:r>
              <a:rPr lang="en-US" altLang="ko-KR" sz="800" dirty="0" smtClean="0">
                <a:solidFill>
                  <a:schemeClr val="tx1"/>
                </a:solidFill>
              </a:rPr>
              <a:t>PO</a:t>
            </a:r>
            <a:r>
              <a:rPr lang="ko-KR" altLang="en-US" sz="800" dirty="0" smtClean="0">
                <a:solidFill>
                  <a:schemeClr val="tx1"/>
                </a:solidFill>
              </a:rPr>
              <a:t>을 생성하여 상계 처리하고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나머지 금액에 대해서는 </a:t>
            </a:r>
            <a:r>
              <a:rPr lang="en-US" altLang="ko-KR" sz="800" dirty="0" smtClean="0">
                <a:solidFill>
                  <a:schemeClr val="tx1"/>
                </a:solidFill>
              </a:rPr>
              <a:t>AR</a:t>
            </a:r>
            <a:r>
              <a:rPr lang="ko-KR" altLang="en-US" sz="800" dirty="0" smtClean="0">
                <a:solidFill>
                  <a:schemeClr val="tx1"/>
                </a:solidFill>
              </a:rPr>
              <a:t>전표를 생성한다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AR </a:t>
            </a:r>
            <a:r>
              <a:rPr lang="ko-KR" altLang="en-US" sz="800" dirty="0" smtClean="0">
                <a:solidFill>
                  <a:schemeClr val="tx1"/>
                </a:solidFill>
              </a:rPr>
              <a:t>전표 대금 만금 자재 재고 출고 처리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7564581" y="3743202"/>
            <a:ext cx="1706336" cy="268060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92075" indent="-92075"/>
            <a:r>
              <a:rPr lang="ko-KR" altLang="en-US" sz="1000" b="1" dirty="0" smtClean="0">
                <a:solidFill>
                  <a:schemeClr val="tx1"/>
                </a:solidFill>
              </a:rPr>
              <a:t>취소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반품</a:t>
            </a:r>
            <a:endParaRPr lang="en-US" altLang="ko-KR" sz="1000" b="1" dirty="0" smtClean="0">
              <a:solidFill>
                <a:schemeClr val="tx1"/>
              </a:solidFill>
            </a:endParaRPr>
          </a:p>
          <a:p>
            <a:pPr marL="92075" indent="-92075" algn="l"/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1)MIGO(</a:t>
            </a:r>
            <a:r>
              <a:rPr lang="ko-KR" altLang="en-US" sz="800" dirty="0" smtClean="0">
                <a:solidFill>
                  <a:schemeClr val="tx1"/>
                </a:solidFill>
              </a:rPr>
              <a:t>반품</a:t>
            </a:r>
            <a:r>
              <a:rPr lang="en-US" altLang="ko-KR" sz="800" dirty="0" smtClean="0">
                <a:solidFill>
                  <a:schemeClr val="tx1"/>
                </a:solidFill>
              </a:rPr>
              <a:t>,</a:t>
            </a:r>
            <a:r>
              <a:rPr lang="ko-KR" altLang="en-US" sz="800" dirty="0" smtClean="0">
                <a:solidFill>
                  <a:schemeClr val="tx1"/>
                </a:solidFill>
              </a:rPr>
              <a:t>취소</a:t>
            </a:r>
            <a:r>
              <a:rPr lang="en-US" altLang="ko-KR" sz="800" dirty="0" smtClean="0">
                <a:solidFill>
                  <a:schemeClr val="tx1"/>
                </a:solidFill>
              </a:rPr>
              <a:t>)-</a:t>
            </a:r>
            <a:r>
              <a:rPr lang="ko-KR" altLang="en-US" sz="800" dirty="0" smtClean="0">
                <a:solidFill>
                  <a:schemeClr val="tx1"/>
                </a:solidFill>
              </a:rPr>
              <a:t>당월에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-</a:t>
            </a:r>
            <a:r>
              <a:rPr lang="ko-KR" altLang="en-US" sz="800" dirty="0" smtClean="0">
                <a:solidFill>
                  <a:schemeClr val="tx1"/>
                </a:solidFill>
              </a:rPr>
              <a:t>반품</a:t>
            </a:r>
            <a:r>
              <a:rPr lang="en-US" altLang="ko-KR" sz="800" dirty="0" smtClean="0">
                <a:solidFill>
                  <a:schemeClr val="tx1"/>
                </a:solidFill>
              </a:rPr>
              <a:t>/</a:t>
            </a:r>
            <a:r>
              <a:rPr lang="ko-KR" altLang="en-US" sz="800" dirty="0" smtClean="0">
                <a:solidFill>
                  <a:schemeClr val="tx1"/>
                </a:solidFill>
              </a:rPr>
              <a:t>취소 처리시 시스템상계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-</a:t>
            </a:r>
            <a:r>
              <a:rPr lang="ko-KR" altLang="en-US" sz="800" dirty="0" smtClean="0">
                <a:solidFill>
                  <a:schemeClr val="tx1"/>
                </a:solidFill>
              </a:rPr>
              <a:t>기존 </a:t>
            </a:r>
            <a:r>
              <a:rPr lang="en-US" altLang="ko-KR" sz="800" dirty="0" smtClean="0">
                <a:solidFill>
                  <a:schemeClr val="tx1"/>
                </a:solidFill>
              </a:rPr>
              <a:t>GR</a:t>
            </a:r>
            <a:r>
              <a:rPr lang="ko-KR" altLang="en-US" sz="800" dirty="0" smtClean="0">
                <a:solidFill>
                  <a:schemeClr val="tx1"/>
                </a:solidFill>
              </a:rPr>
              <a:t>날짜와 반품</a:t>
            </a:r>
            <a:r>
              <a:rPr lang="en-US" altLang="ko-KR" sz="800" dirty="0" smtClean="0">
                <a:solidFill>
                  <a:schemeClr val="tx1"/>
                </a:solidFill>
              </a:rPr>
              <a:t>/</a:t>
            </a:r>
            <a:r>
              <a:rPr lang="ko-KR" altLang="en-US" sz="800" dirty="0" smtClean="0">
                <a:solidFill>
                  <a:schemeClr val="tx1"/>
                </a:solidFill>
              </a:rPr>
              <a:t>취소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  날짜와 자동적으로 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  </a:t>
            </a:r>
            <a:r>
              <a:rPr lang="ko-KR" altLang="en-US" sz="800" dirty="0" smtClean="0">
                <a:solidFill>
                  <a:schemeClr val="tx1"/>
                </a:solidFill>
              </a:rPr>
              <a:t>시스템에서 동일하게 설정됨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2)PO(</a:t>
            </a:r>
            <a:r>
              <a:rPr lang="ko-KR" altLang="en-US" sz="800" dirty="0" smtClean="0">
                <a:solidFill>
                  <a:schemeClr val="tx1"/>
                </a:solidFill>
              </a:rPr>
              <a:t>반품</a:t>
            </a:r>
            <a:r>
              <a:rPr lang="en-US" altLang="ko-KR" sz="800" dirty="0" smtClean="0">
                <a:solidFill>
                  <a:schemeClr val="tx1"/>
                </a:solidFill>
              </a:rPr>
              <a:t>PO)-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전월분을</a:t>
            </a:r>
            <a:r>
              <a:rPr lang="ko-KR" altLang="en-US" sz="800" dirty="0" smtClean="0">
                <a:solidFill>
                  <a:schemeClr val="tx1"/>
                </a:solidFill>
              </a:rPr>
              <a:t> 당월에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-GR</a:t>
            </a:r>
            <a:r>
              <a:rPr lang="ko-KR" altLang="en-US" sz="800" dirty="0" smtClean="0">
                <a:solidFill>
                  <a:schemeClr val="tx1"/>
                </a:solidFill>
              </a:rPr>
              <a:t>처리시 상계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-GR</a:t>
            </a:r>
            <a:r>
              <a:rPr lang="ko-KR" altLang="en-US" sz="800" dirty="0" smtClean="0">
                <a:solidFill>
                  <a:schemeClr val="tx1"/>
                </a:solidFill>
              </a:rPr>
              <a:t>처리시 수량이 감소되니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 </a:t>
            </a:r>
            <a:r>
              <a:rPr lang="ko-KR" altLang="en-US" sz="800" dirty="0" smtClean="0">
                <a:solidFill>
                  <a:schemeClr val="tx1"/>
                </a:solidFill>
              </a:rPr>
              <a:t>재고 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부족시는</a:t>
            </a:r>
            <a:r>
              <a:rPr lang="ko-KR" altLang="en-US" sz="800" dirty="0" smtClean="0">
                <a:solidFill>
                  <a:schemeClr val="tx1"/>
                </a:solidFill>
              </a:rPr>
              <a:t> 입고 불가능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 (</a:t>
            </a:r>
            <a:r>
              <a:rPr lang="ko-KR" altLang="en-US" sz="800" dirty="0" smtClean="0">
                <a:solidFill>
                  <a:schemeClr val="tx1"/>
                </a:solidFill>
              </a:rPr>
              <a:t>재고의 정확도 동반되어야 함</a:t>
            </a:r>
            <a:r>
              <a:rPr lang="en-US" altLang="ko-KR" sz="800" dirty="0" smtClean="0">
                <a:solidFill>
                  <a:schemeClr val="tx1"/>
                </a:solidFill>
              </a:rPr>
              <a:t>)</a:t>
            </a: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-</a:t>
            </a:r>
            <a:r>
              <a:rPr lang="ko-KR" altLang="en-US" sz="800" dirty="0" smtClean="0">
                <a:solidFill>
                  <a:schemeClr val="tx1"/>
                </a:solidFill>
              </a:rPr>
              <a:t>업체 자재 반품 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발송증</a:t>
            </a:r>
            <a:r>
              <a:rPr lang="ko-KR" altLang="en-US" sz="800" dirty="0" smtClean="0">
                <a:solidFill>
                  <a:schemeClr val="tx1"/>
                </a:solidFill>
              </a:rPr>
              <a:t> 기준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-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입고시</a:t>
            </a:r>
            <a:r>
              <a:rPr lang="ko-KR" altLang="en-US" sz="800" dirty="0" smtClean="0">
                <a:solidFill>
                  <a:schemeClr val="tx1"/>
                </a:solidFill>
              </a:rPr>
              <a:t> 업체 거래명세서 없음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-ASN </a:t>
            </a:r>
            <a:r>
              <a:rPr lang="ko-KR" altLang="en-US" sz="800" dirty="0" smtClean="0">
                <a:solidFill>
                  <a:schemeClr val="tx1"/>
                </a:solidFill>
              </a:rPr>
              <a:t>미대상 </a:t>
            </a:r>
            <a:r>
              <a:rPr lang="en-US" altLang="ko-KR" sz="800" dirty="0" smtClean="0">
                <a:solidFill>
                  <a:schemeClr val="tx1"/>
                </a:solidFill>
              </a:rPr>
              <a:t>(PO</a:t>
            </a:r>
            <a:r>
              <a:rPr lang="ko-KR" altLang="en-US" sz="800" dirty="0" smtClean="0">
                <a:solidFill>
                  <a:schemeClr val="tx1"/>
                </a:solidFill>
              </a:rPr>
              <a:t>참조 입고처리</a:t>
            </a:r>
            <a:r>
              <a:rPr lang="en-US" altLang="ko-KR" sz="800" dirty="0" smtClean="0">
                <a:solidFill>
                  <a:schemeClr val="tx1"/>
                </a:solidFill>
              </a:rPr>
              <a:t>)</a:t>
            </a:r>
          </a:p>
          <a:p>
            <a:pPr marL="92075" indent="-92075" algn="l"/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rgbClr val="FF0000"/>
                </a:solidFill>
              </a:rPr>
              <a:t>3)MBST-</a:t>
            </a:r>
            <a:r>
              <a:rPr lang="ko-KR" altLang="en-US" sz="800" dirty="0" smtClean="0">
                <a:solidFill>
                  <a:srgbClr val="FF0000"/>
                </a:solidFill>
              </a:rPr>
              <a:t>당월</a:t>
            </a:r>
            <a:r>
              <a:rPr lang="en-US" altLang="ko-KR" sz="800" dirty="0" smtClean="0">
                <a:solidFill>
                  <a:srgbClr val="FF0000"/>
                </a:solidFill>
              </a:rPr>
              <a:t>(</a:t>
            </a:r>
            <a:r>
              <a:rPr lang="ko-KR" altLang="en-US" sz="800" dirty="0" smtClean="0">
                <a:solidFill>
                  <a:srgbClr val="FF0000"/>
                </a:solidFill>
              </a:rPr>
              <a:t>날짜 상이</a:t>
            </a:r>
            <a:r>
              <a:rPr lang="en-US" altLang="ko-KR" sz="800" dirty="0" smtClean="0">
                <a:solidFill>
                  <a:srgbClr val="FF0000"/>
                </a:solidFill>
              </a:rPr>
              <a:t>)</a:t>
            </a:r>
          </a:p>
          <a:p>
            <a:pPr marL="92075" indent="-92075" algn="l"/>
            <a:r>
              <a:rPr lang="en-US" altLang="ko-KR" sz="800" dirty="0" smtClean="0">
                <a:solidFill>
                  <a:srgbClr val="FF0000"/>
                </a:solidFill>
              </a:rPr>
              <a:t>-GR</a:t>
            </a:r>
            <a:r>
              <a:rPr lang="ko-KR" altLang="en-US" sz="800" dirty="0" smtClean="0">
                <a:solidFill>
                  <a:srgbClr val="FF0000"/>
                </a:solidFill>
              </a:rPr>
              <a:t>처리 날짜와 </a:t>
            </a:r>
            <a:r>
              <a:rPr lang="en-US" altLang="ko-KR" sz="800" dirty="0" smtClean="0">
                <a:solidFill>
                  <a:srgbClr val="FF0000"/>
                </a:solidFill>
              </a:rPr>
              <a:t>MBST</a:t>
            </a:r>
          </a:p>
          <a:p>
            <a:pPr marL="92075" indent="-92075" algn="l"/>
            <a:r>
              <a:rPr lang="en-US" altLang="ko-KR" sz="800" dirty="0" smtClean="0">
                <a:solidFill>
                  <a:srgbClr val="FF0000"/>
                </a:solidFill>
              </a:rPr>
              <a:t> </a:t>
            </a:r>
            <a:r>
              <a:rPr lang="ko-KR" altLang="en-US" sz="800" dirty="0" smtClean="0">
                <a:solidFill>
                  <a:srgbClr val="FF0000"/>
                </a:solidFill>
              </a:rPr>
              <a:t>수행 날짜</a:t>
            </a:r>
            <a:r>
              <a:rPr lang="en-US" altLang="ko-KR" sz="800" dirty="0" smtClean="0">
                <a:solidFill>
                  <a:srgbClr val="FF0000"/>
                </a:solidFill>
              </a:rPr>
              <a:t>(</a:t>
            </a:r>
            <a:r>
              <a:rPr lang="ko-KR" altLang="en-US" sz="800" dirty="0" smtClean="0">
                <a:solidFill>
                  <a:srgbClr val="FF0000"/>
                </a:solidFill>
              </a:rPr>
              <a:t>증빙</a:t>
            </a:r>
            <a:r>
              <a:rPr lang="en-US" altLang="ko-KR" sz="800" dirty="0" smtClean="0">
                <a:solidFill>
                  <a:srgbClr val="FF0000"/>
                </a:solidFill>
              </a:rPr>
              <a:t>)</a:t>
            </a:r>
            <a:r>
              <a:rPr lang="ko-KR" altLang="en-US" sz="800" dirty="0" smtClean="0">
                <a:solidFill>
                  <a:srgbClr val="FF0000"/>
                </a:solidFill>
              </a:rPr>
              <a:t>와 </a:t>
            </a:r>
            <a:r>
              <a:rPr lang="en-US" altLang="ko-KR" sz="800" dirty="0" smtClean="0">
                <a:solidFill>
                  <a:srgbClr val="FF0000"/>
                </a:solidFill>
              </a:rPr>
              <a:t>(</a:t>
            </a:r>
            <a:r>
              <a:rPr lang="ko-KR" altLang="en-US" sz="800" dirty="0" smtClean="0">
                <a:solidFill>
                  <a:srgbClr val="FF0000"/>
                </a:solidFill>
              </a:rPr>
              <a:t>전기</a:t>
            </a:r>
            <a:r>
              <a:rPr lang="en-US" altLang="ko-KR" sz="800" dirty="0" smtClean="0">
                <a:solidFill>
                  <a:srgbClr val="FF0000"/>
                </a:solidFill>
              </a:rPr>
              <a:t>)</a:t>
            </a:r>
            <a:r>
              <a:rPr lang="ko-KR" altLang="en-US" sz="800" dirty="0" smtClean="0">
                <a:solidFill>
                  <a:srgbClr val="FF0000"/>
                </a:solidFill>
              </a:rPr>
              <a:t>상이함</a:t>
            </a:r>
            <a:endParaRPr lang="en-US" altLang="ko-KR" sz="800" dirty="0" smtClean="0">
              <a:solidFill>
                <a:srgbClr val="FF0000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rgbClr val="FF0000"/>
                </a:solidFill>
              </a:rPr>
              <a:t>-</a:t>
            </a:r>
            <a:r>
              <a:rPr lang="ko-KR" altLang="en-US" sz="800" dirty="0" smtClean="0">
                <a:solidFill>
                  <a:srgbClr val="0000FF"/>
                </a:solidFill>
              </a:rPr>
              <a:t>현재 </a:t>
            </a:r>
            <a:r>
              <a:rPr lang="ko-KR" altLang="en-US" sz="800" dirty="0" err="1" smtClean="0">
                <a:solidFill>
                  <a:srgbClr val="0000FF"/>
                </a:solidFill>
              </a:rPr>
              <a:t>오라클</a:t>
            </a:r>
            <a:r>
              <a:rPr lang="ko-KR" altLang="en-US" sz="800" dirty="0" smtClean="0">
                <a:solidFill>
                  <a:srgbClr val="0000FF"/>
                </a:solidFill>
              </a:rPr>
              <a:t> </a:t>
            </a:r>
            <a:r>
              <a:rPr lang="ko-KR" altLang="en-US" sz="800" dirty="0" err="1" smtClean="0">
                <a:solidFill>
                  <a:srgbClr val="0000FF"/>
                </a:solidFill>
              </a:rPr>
              <a:t>리턴기준</a:t>
            </a:r>
            <a:endParaRPr lang="ko-KR" altLang="en-US" sz="800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8908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92289295"/>
              </p:ext>
            </p:extLst>
          </p:nvPr>
        </p:nvGraphicFramePr>
        <p:xfrm>
          <a:off x="344488" y="1295400"/>
          <a:ext cx="9215437" cy="4901565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3971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1-1. SRM ASN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연계 입고처리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 ASN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연계 입고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A01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R04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입하를 선택한 후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AutoNum type="circleNumDbPlain"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커서를 녹색 창에 놓고 거래명세서 바코드 스켄한다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.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AutoNum type="circleNumDbPlain"/>
                        <a:tabLst/>
                        <a:defRPr/>
                      </a:pPr>
                      <a:r>
                        <a:rPr kumimoji="0" lang="ko-KR" altLang="en-US" sz="10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세부데이터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창을 닫으면 위와 같은 형태가 되면서 ‘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OK’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창이 활성화 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단위 및 기타 내용을 확인하고 오류가 없으면 ‘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OK’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창을 체크함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AutoNum type="circleNumDbPlain"/>
                        <a:tabLst/>
                        <a:defRPr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‘점검’을 클릭하고 오류 메시지가 없으면 ‘전기’ 또는 저장을 실행한다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하단의 전기번호가 생성되는 것을 확인함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10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개중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개는 불량일 경우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개만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입고시는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개를 전량 입고 처리하고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 A02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-R02 </a:t>
                      </a:r>
                      <a:r>
                        <a:rPr kumimoji="0" lang="en-US" altLang="ko-KR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R02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자재전표 기준으로 반품 처리한다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-ASN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처리의 경우는 불량에 대해서는 자재 담담자가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프로세스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진행한다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전표를 찾는 방법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ZMMR0180(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 기간별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))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“OK”,“V“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체크가 되지 않을 경우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세부데이타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하단으로 내려감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OK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란에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마크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체크후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수행 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5" name="그룹 4"/>
          <p:cNvGrpSpPr/>
          <p:nvPr/>
        </p:nvGrpSpPr>
        <p:grpSpPr>
          <a:xfrm>
            <a:off x="232490" y="1638300"/>
            <a:ext cx="6949360" cy="3578094"/>
            <a:chOff x="232490" y="1638300"/>
            <a:chExt cx="6949360" cy="3578094"/>
          </a:xfrm>
        </p:grpSpPr>
        <p:grpSp>
          <p:nvGrpSpPr>
            <p:cNvPr id="4" name="그룹 3"/>
            <p:cNvGrpSpPr/>
            <p:nvPr/>
          </p:nvGrpSpPr>
          <p:grpSpPr>
            <a:xfrm>
              <a:off x="373865" y="1638300"/>
              <a:ext cx="6807985" cy="3578094"/>
              <a:chOff x="373865" y="1638300"/>
              <a:chExt cx="6807985" cy="3578094"/>
            </a:xfrm>
          </p:grpSpPr>
          <p:pic>
            <p:nvPicPr>
              <p:cNvPr id="238605" name="Picture 13"/>
              <p:cNvPicPr>
                <a:picLocks noChangeAspect="1" noChangeArrowheads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3865" y="1638300"/>
                <a:ext cx="6807985" cy="35780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8606" name="Picture 14" descr="C:\Users\ming.zheng\Desktop\123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8301" y="2193188"/>
                <a:ext cx="798211" cy="87623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238608" name="Picture 16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2490" y="2188030"/>
              <a:ext cx="966000" cy="98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9371530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MIGO/MIGO_GR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타원 18"/>
          <p:cNvSpPr/>
          <p:nvPr/>
        </p:nvSpPr>
        <p:spPr>
          <a:xfrm>
            <a:off x="2193122" y="2965946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821664" y="163830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42900" y="2038349"/>
            <a:ext cx="1676400" cy="14287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046759" y="2047874"/>
            <a:ext cx="504056" cy="152401"/>
          </a:xfrm>
          <a:prstGeom prst="rect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2457450" y="1781177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61950" y="5048249"/>
            <a:ext cx="676275" cy="209551"/>
          </a:xfrm>
          <a:prstGeom prst="rect">
            <a:avLst/>
          </a:prstGeom>
          <a:noFill/>
          <a:ln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" name="구부러진 연결선 21"/>
          <p:cNvCxnSpPr/>
          <p:nvPr/>
        </p:nvCxnSpPr>
        <p:spPr>
          <a:xfrm rot="10800000" flipV="1">
            <a:off x="1095377" y="2601689"/>
            <a:ext cx="6419850" cy="2475137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7526111" y="2598969"/>
            <a:ext cx="752475" cy="2721"/>
          </a:xfrm>
          <a:prstGeom prst="line">
            <a:avLst/>
          </a:prstGeom>
          <a:ln w="317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 flipV="1">
            <a:off x="1219200" y="2857500"/>
            <a:ext cx="409575" cy="1"/>
          </a:xfrm>
          <a:prstGeom prst="line">
            <a:avLst/>
          </a:prstGeom>
          <a:ln w="317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219075" y="2305050"/>
            <a:ext cx="400050" cy="0"/>
          </a:xfrm>
          <a:prstGeom prst="line">
            <a:avLst/>
          </a:prstGeom>
          <a:ln w="317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0687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360364" y="1647825"/>
            <a:ext cx="6791324" cy="3553947"/>
            <a:chOff x="360364" y="1647825"/>
            <a:chExt cx="6791324" cy="3553947"/>
          </a:xfrm>
        </p:grpSpPr>
        <p:grpSp>
          <p:nvGrpSpPr>
            <p:cNvPr id="2" name="그룹 1"/>
            <p:cNvGrpSpPr/>
            <p:nvPr/>
          </p:nvGrpSpPr>
          <p:grpSpPr>
            <a:xfrm>
              <a:off x="360364" y="1647825"/>
              <a:ext cx="6791324" cy="3553947"/>
              <a:chOff x="360364" y="1647825"/>
              <a:chExt cx="6791324" cy="3553947"/>
            </a:xfrm>
          </p:grpSpPr>
          <p:pic>
            <p:nvPicPr>
              <p:cNvPr id="239619" name="Picture 3"/>
              <p:cNvPicPr>
                <a:picLocks noChangeAspect="1" noChangeArrowheads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0364" y="1647825"/>
                <a:ext cx="6791324" cy="35539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9621" name="Picture 5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2351" y="2189555"/>
                <a:ext cx="792000" cy="882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242692" name="Picture 4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23864" y="2084554"/>
              <a:ext cx="108000" cy="10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41565119"/>
              </p:ext>
            </p:extLst>
          </p:nvPr>
        </p:nvGraphicFramePr>
        <p:xfrm>
          <a:off x="323183" y="1279071"/>
          <a:ext cx="9215437" cy="4835525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3971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1-2. 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참조하여  입고처리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참조 입고처리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AutoNum type="circleNumDbPlain"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검색필드를 활성화시켜서 해당문서를 찾은 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누름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AutoNum type="circleNumDbPlain"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세부사항 창을 닫으면 위와 같은 형태가 되면서 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OK’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창이 활성화 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단위 및 기타 내용을 확인하고 오류가 없으면 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OK’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창을 체크함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AutoNum type="circleNumDbPlain"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‘점검’을 클릭하고 오류 메시지가 없으면 ‘전기’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실행함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AutoNum type="circleNumDbPlain"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하단의 전기번호가 생성되는 것을 확인함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PO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참조 입고처리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PO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직접 지정하여 입력하는 방식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2499989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MIGO/MIGO_GR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이동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타원 18"/>
          <p:cNvSpPr/>
          <p:nvPr/>
        </p:nvSpPr>
        <p:spPr>
          <a:xfrm>
            <a:off x="2193122" y="2965946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958498" y="173990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2600194" y="1829387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pic>
        <p:nvPicPr>
          <p:cNvPr id="275457" name="Picture 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438775" y="3805238"/>
            <a:ext cx="1457325" cy="1653503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cxnSp>
        <p:nvCxnSpPr>
          <p:cNvPr id="14" name="구부러진 연결선 13"/>
          <p:cNvCxnSpPr/>
          <p:nvPr/>
        </p:nvCxnSpPr>
        <p:spPr>
          <a:xfrm>
            <a:off x="2505075" y="2200275"/>
            <a:ext cx="1647825" cy="1200150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직사각형 20"/>
          <p:cNvSpPr/>
          <p:nvPr/>
        </p:nvSpPr>
        <p:spPr>
          <a:xfrm>
            <a:off x="6391275" y="4514850"/>
            <a:ext cx="514350" cy="3619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" name="직선 연결선 21"/>
          <p:cNvCxnSpPr/>
          <p:nvPr/>
        </p:nvCxnSpPr>
        <p:spPr>
          <a:xfrm flipV="1">
            <a:off x="1227365" y="2294164"/>
            <a:ext cx="409575" cy="1"/>
          </a:xfrm>
          <a:prstGeom prst="line">
            <a:avLst/>
          </a:prstGeom>
          <a:ln w="317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6460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41565119"/>
              </p:ext>
            </p:extLst>
          </p:nvPr>
        </p:nvGraphicFramePr>
        <p:xfrm>
          <a:off x="315913" y="1371600"/>
          <a:ext cx="9215437" cy="5060043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1964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납품업체를 참조하여 입고처리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납품업체 참조 입고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A01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R01-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지정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②검색하면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③업체검색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④찾기를 클릭하면 업체별 입고 대상 자재 생성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⑤해당 자재 더블 클릭하면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헤더로 자재 이동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⑥점검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⑦저장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2499989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MIGO/MIGO_GR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이동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5155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71475" y="1657350"/>
            <a:ext cx="6686550" cy="370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891893" y="4604596"/>
            <a:ext cx="3374571" cy="1543111"/>
          </a:xfrm>
          <a:prstGeom prst="rect">
            <a:avLst/>
          </a:prstGeom>
          <a:noFill/>
          <a:ln w="1587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22" name="직사각형 21"/>
          <p:cNvSpPr/>
          <p:nvPr/>
        </p:nvSpPr>
        <p:spPr>
          <a:xfrm>
            <a:off x="3616779" y="2250620"/>
            <a:ext cx="138792" cy="11702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6545035" y="4762500"/>
            <a:ext cx="688522" cy="1115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402771" y="2237014"/>
            <a:ext cx="1621972" cy="13879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" name="구부러진 연결선 25"/>
          <p:cNvCxnSpPr/>
          <p:nvPr/>
        </p:nvCxnSpPr>
        <p:spPr>
          <a:xfrm rot="16200000" flipH="1">
            <a:off x="3759654" y="2412546"/>
            <a:ext cx="2188029" cy="2179864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8673193" y="6000749"/>
            <a:ext cx="389164" cy="13879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사각형 설명선 29"/>
          <p:cNvSpPr/>
          <p:nvPr/>
        </p:nvSpPr>
        <p:spPr>
          <a:xfrm>
            <a:off x="889907" y="4073979"/>
            <a:ext cx="1118508" cy="342900"/>
          </a:xfrm>
          <a:prstGeom prst="wedgeRectCallout">
            <a:avLst>
              <a:gd name="adj1" fmla="val 57770"/>
              <a:gd name="adj2" fmla="val 99922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800" dirty="0" smtClean="0">
                <a:solidFill>
                  <a:srgbClr val="0000FF"/>
                </a:solidFill>
              </a:rPr>
              <a:t>레이아웃 조정가능</a:t>
            </a:r>
          </a:p>
        </p:txBody>
      </p:sp>
      <p:sp>
        <p:nvSpPr>
          <p:cNvPr id="31" name="직사각형 30"/>
          <p:cNvSpPr/>
          <p:nvPr/>
        </p:nvSpPr>
        <p:spPr>
          <a:xfrm>
            <a:off x="2125435" y="4612821"/>
            <a:ext cx="160565" cy="97972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2571750" y="3083378"/>
            <a:ext cx="440871" cy="28847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사각형 설명선 32"/>
          <p:cNvSpPr/>
          <p:nvPr/>
        </p:nvSpPr>
        <p:spPr>
          <a:xfrm>
            <a:off x="1379764" y="3467101"/>
            <a:ext cx="1409701" cy="342900"/>
          </a:xfrm>
          <a:prstGeom prst="wedgeRectCallout">
            <a:avLst>
              <a:gd name="adj1" fmla="val 47551"/>
              <a:gd name="adj2" fmla="val -71506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800" dirty="0" smtClean="0">
                <a:solidFill>
                  <a:srgbClr val="0000FF"/>
                </a:solidFill>
              </a:rPr>
              <a:t>수량 </a:t>
            </a:r>
            <a:r>
              <a:rPr lang="ko-KR" altLang="en-US" sz="800" dirty="0" err="1" smtClean="0">
                <a:solidFill>
                  <a:srgbClr val="0000FF"/>
                </a:solidFill>
              </a:rPr>
              <a:t>수정후</a:t>
            </a:r>
            <a:r>
              <a:rPr lang="ko-KR" altLang="en-US" sz="800" dirty="0" smtClean="0">
                <a:solidFill>
                  <a:srgbClr val="0000FF"/>
                </a:solidFill>
              </a:rPr>
              <a:t> 입고 가능</a:t>
            </a:r>
          </a:p>
        </p:txBody>
      </p:sp>
      <p:sp>
        <p:nvSpPr>
          <p:cNvPr id="34" name="직사각형 33"/>
          <p:cNvSpPr/>
          <p:nvPr/>
        </p:nvSpPr>
        <p:spPr>
          <a:xfrm>
            <a:off x="1997528" y="4229100"/>
            <a:ext cx="525236" cy="187779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사각형 설명선 34"/>
          <p:cNvSpPr/>
          <p:nvPr/>
        </p:nvSpPr>
        <p:spPr>
          <a:xfrm>
            <a:off x="3148691" y="3703865"/>
            <a:ext cx="1464129" cy="342900"/>
          </a:xfrm>
          <a:prstGeom prst="wedgeRectCallout">
            <a:avLst>
              <a:gd name="adj1" fmla="val -103544"/>
              <a:gd name="adj2" fmla="val 97541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dirty="0" smtClean="0">
                <a:solidFill>
                  <a:srgbClr val="0000FF"/>
                </a:solidFill>
              </a:rPr>
              <a:t>Ok </a:t>
            </a:r>
            <a:r>
              <a:rPr lang="ko-KR" altLang="en-US" sz="800" dirty="0" err="1" smtClean="0">
                <a:solidFill>
                  <a:srgbClr val="0000FF"/>
                </a:solidFill>
              </a:rPr>
              <a:t>란의</a:t>
            </a:r>
            <a:r>
              <a:rPr lang="ko-KR" altLang="en-US" sz="800" dirty="0" smtClean="0">
                <a:solidFill>
                  <a:srgbClr val="0000FF"/>
                </a:solidFill>
              </a:rPr>
              <a:t> </a:t>
            </a:r>
            <a:r>
              <a:rPr lang="en-US" altLang="ko-KR" sz="800" dirty="0" smtClean="0">
                <a:solidFill>
                  <a:srgbClr val="0000FF"/>
                </a:solidFill>
              </a:rPr>
              <a:t>v </a:t>
            </a:r>
            <a:r>
              <a:rPr lang="ko-KR" altLang="en-US" sz="800" dirty="0" smtClean="0">
                <a:solidFill>
                  <a:srgbClr val="0000FF"/>
                </a:solidFill>
              </a:rPr>
              <a:t>체크를 </a:t>
            </a:r>
            <a:r>
              <a:rPr lang="ko-KR" altLang="en-US" sz="800" dirty="0" err="1" smtClean="0">
                <a:solidFill>
                  <a:srgbClr val="0000FF"/>
                </a:solidFill>
              </a:rPr>
              <a:t>제거후</a:t>
            </a:r>
            <a:r>
              <a:rPr lang="ko-KR" altLang="en-US" sz="800" dirty="0" smtClean="0">
                <a:solidFill>
                  <a:srgbClr val="0000FF"/>
                </a:solidFill>
              </a:rPr>
              <a:t> </a:t>
            </a:r>
            <a:r>
              <a:rPr lang="ko-KR" altLang="en-US" sz="800" dirty="0" err="1" smtClean="0">
                <a:solidFill>
                  <a:srgbClr val="0000FF"/>
                </a:solidFill>
              </a:rPr>
              <a:t>라인별</a:t>
            </a:r>
            <a:r>
              <a:rPr lang="ko-KR" altLang="en-US" sz="800" dirty="0" smtClean="0">
                <a:solidFill>
                  <a:srgbClr val="0000FF"/>
                </a:solidFill>
              </a:rPr>
              <a:t> 삭제가능</a:t>
            </a:r>
          </a:p>
        </p:txBody>
      </p:sp>
      <p:sp>
        <p:nvSpPr>
          <p:cNvPr id="42" name="타원 41"/>
          <p:cNvSpPr/>
          <p:nvPr/>
        </p:nvSpPr>
        <p:spPr>
          <a:xfrm>
            <a:off x="3617789" y="1984871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6639480" y="4459967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191730" y="2000837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8694159" y="5632903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4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1376238" y="4911725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5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891823" y="1847396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6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48" name="타원 47"/>
          <p:cNvSpPr/>
          <p:nvPr/>
        </p:nvSpPr>
        <p:spPr>
          <a:xfrm>
            <a:off x="1640216" y="1567088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7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1455965" y="1763484"/>
            <a:ext cx="201385" cy="1796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직사각형 52"/>
          <p:cNvSpPr/>
          <p:nvPr/>
        </p:nvSpPr>
        <p:spPr>
          <a:xfrm>
            <a:off x="1224644" y="2087335"/>
            <a:ext cx="244927" cy="13335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직사각형 53"/>
          <p:cNvSpPr/>
          <p:nvPr/>
        </p:nvSpPr>
        <p:spPr>
          <a:xfrm>
            <a:off x="1736272" y="5021036"/>
            <a:ext cx="3929742" cy="1061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3"/>
          <p:cNvSpPr/>
          <p:nvPr/>
        </p:nvSpPr>
        <p:spPr>
          <a:xfrm>
            <a:off x="369658" y="2705100"/>
            <a:ext cx="1621972" cy="138793"/>
          </a:xfrm>
          <a:prstGeom prst="rect">
            <a:avLst/>
          </a:prstGeom>
          <a:noFill/>
          <a:ln w="38100">
            <a:solidFill>
              <a:srgbClr val="0083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26460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41565119"/>
              </p:ext>
            </p:extLst>
          </p:nvPr>
        </p:nvGraphicFramePr>
        <p:xfrm>
          <a:off x="315913" y="1371600"/>
          <a:ext cx="9215437" cy="5159829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4740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1-4-1.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수입자재 입고처리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수입→광양창고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수입연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입고처리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1.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저장위치 기준 검색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통관관리번호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②저장위치를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1200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1200_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광양납창고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1300_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광주납창고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검색키를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④통관 관리 번호를 클릭한다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2.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공급업체 기준 검색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①구매처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②해당업체 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검색키를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④통관 관리 번호를 클릭한다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통관관리 번호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입고처리전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운송지시서를 기준으로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납품수량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등을 사전에 확인한다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2499989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수입물품 입고관리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ZTIT501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이동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3248" y="1683884"/>
            <a:ext cx="3084738" cy="2969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4336" y="4555670"/>
            <a:ext cx="5612266" cy="1232808"/>
          </a:xfrm>
          <a:prstGeom prst="rect">
            <a:avLst/>
          </a:prstGeom>
          <a:noFill/>
          <a:ln w="19050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sp>
        <p:nvSpPr>
          <p:cNvPr id="37" name="타원 36"/>
          <p:cNvSpPr/>
          <p:nvPr/>
        </p:nvSpPr>
        <p:spPr>
          <a:xfrm>
            <a:off x="191730" y="2000837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1722666" y="3581399"/>
            <a:ext cx="424541" cy="14151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2054680" y="2354035"/>
            <a:ext cx="672191" cy="17689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직사각형 40"/>
          <p:cNvSpPr/>
          <p:nvPr/>
        </p:nvSpPr>
        <p:spPr>
          <a:xfrm>
            <a:off x="408216" y="1817915"/>
            <a:ext cx="244927" cy="13335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타원 49"/>
          <p:cNvSpPr/>
          <p:nvPr/>
        </p:nvSpPr>
        <p:spPr>
          <a:xfrm>
            <a:off x="2219194" y="3636415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51" name="타원 50"/>
          <p:cNvSpPr/>
          <p:nvPr/>
        </p:nvSpPr>
        <p:spPr>
          <a:xfrm>
            <a:off x="2330772" y="208248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3156858" y="5358492"/>
            <a:ext cx="508906" cy="40549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타원 57"/>
          <p:cNvSpPr/>
          <p:nvPr/>
        </p:nvSpPr>
        <p:spPr>
          <a:xfrm>
            <a:off x="2771643" y="5405344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4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pic>
        <p:nvPicPr>
          <p:cNvPr id="238599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44217" y="1670858"/>
            <a:ext cx="3446788" cy="2663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6" name="구부러진 연결선 35"/>
          <p:cNvCxnSpPr>
            <a:stCxn id="71" idx="2"/>
            <a:endCxn id="238595" idx="0"/>
          </p:cNvCxnSpPr>
          <p:nvPr/>
        </p:nvCxnSpPr>
        <p:spPr>
          <a:xfrm rot="16200000" flipH="1">
            <a:off x="2683186" y="2958386"/>
            <a:ext cx="2560615" cy="633952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직사각형 66"/>
          <p:cNvSpPr/>
          <p:nvPr/>
        </p:nvSpPr>
        <p:spPr>
          <a:xfrm>
            <a:off x="5004262" y="2523061"/>
            <a:ext cx="609896" cy="30178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8" name="구부러진 연결선 35"/>
          <p:cNvCxnSpPr>
            <a:stCxn id="41" idx="2"/>
            <a:endCxn id="238595" idx="1"/>
          </p:cNvCxnSpPr>
          <p:nvPr/>
        </p:nvCxnSpPr>
        <p:spPr>
          <a:xfrm rot="16200000" flipH="1">
            <a:off x="-607896" y="3089842"/>
            <a:ext cx="3220808" cy="943656"/>
          </a:xfrm>
          <a:prstGeom prst="curvedConnector2">
            <a:avLst/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직사각형 70"/>
          <p:cNvSpPr/>
          <p:nvPr/>
        </p:nvSpPr>
        <p:spPr>
          <a:xfrm>
            <a:off x="3519055" y="1810938"/>
            <a:ext cx="254923" cy="1841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직사각형 71"/>
          <p:cNvSpPr/>
          <p:nvPr/>
        </p:nvSpPr>
        <p:spPr>
          <a:xfrm>
            <a:off x="4991843" y="4065814"/>
            <a:ext cx="1965910" cy="1071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직사각형 74"/>
          <p:cNvSpPr/>
          <p:nvPr/>
        </p:nvSpPr>
        <p:spPr>
          <a:xfrm>
            <a:off x="1288473" y="1596044"/>
            <a:ext cx="1529542" cy="21613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900" b="1" dirty="0" smtClean="0">
                <a:solidFill>
                  <a:schemeClr val="tx1"/>
                </a:solidFill>
              </a:rPr>
              <a:t>저장위치 기준 검색</a:t>
            </a:r>
            <a:endParaRPr lang="ko-KR" alt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4699462" y="1557251"/>
            <a:ext cx="1529542" cy="21613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900" b="1" dirty="0" smtClean="0">
                <a:solidFill>
                  <a:schemeClr val="tx1"/>
                </a:solidFill>
              </a:rPr>
              <a:t>업체기준 기준 검색</a:t>
            </a:r>
            <a:endParaRPr lang="ko-KR" alt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78" name="타원 77"/>
          <p:cNvSpPr/>
          <p:nvPr/>
        </p:nvSpPr>
        <p:spPr>
          <a:xfrm>
            <a:off x="3291437" y="1630723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79" name="타원 78"/>
          <p:cNvSpPr/>
          <p:nvPr/>
        </p:nvSpPr>
        <p:spPr>
          <a:xfrm>
            <a:off x="4725630" y="3881345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80" name="타원 79"/>
          <p:cNvSpPr/>
          <p:nvPr/>
        </p:nvSpPr>
        <p:spPr>
          <a:xfrm>
            <a:off x="5188272" y="2229438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460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41565119"/>
              </p:ext>
            </p:extLst>
          </p:nvPr>
        </p:nvGraphicFramePr>
        <p:xfrm>
          <a:off x="315913" y="1371600"/>
          <a:ext cx="9215437" cy="5060043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1964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1-4-2.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수입자재 입고처리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광양창고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납품업체 참조 입고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①전기를 현재 광양에서 광주공장으로 납이 이동한 날짜로 수정한다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②수량을 수정하여 분할로 입고 가능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③전기를 클릭한다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2499989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수입물품 입고관리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ZTIT501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이동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5637" y="1758721"/>
            <a:ext cx="5024436" cy="3671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0430" y="3635184"/>
            <a:ext cx="3271156" cy="2700299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sp>
        <p:nvSpPr>
          <p:cNvPr id="10" name="모서리가 둥근 사각형 설명선 9"/>
          <p:cNvSpPr/>
          <p:nvPr/>
        </p:nvSpPr>
        <p:spPr>
          <a:xfrm>
            <a:off x="2318657" y="1722664"/>
            <a:ext cx="1951264" cy="244929"/>
          </a:xfrm>
          <a:prstGeom prst="wedgeRoundRectCallout">
            <a:avLst>
              <a:gd name="adj1" fmla="val -55979"/>
              <a:gd name="adj2" fmla="val 239166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000" b="1" dirty="0" smtClean="0">
                <a:solidFill>
                  <a:srgbClr val="FF0000"/>
                </a:solidFill>
                <a:latin typeface="+mn-ea"/>
              </a:rPr>
              <a:t>이동유형 </a:t>
            </a:r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101</a:t>
            </a:r>
            <a:r>
              <a:rPr lang="ko-KR" altLang="en-US" sz="1000" b="1" dirty="0" smtClean="0">
                <a:solidFill>
                  <a:srgbClr val="FF0000"/>
                </a:solidFill>
                <a:latin typeface="+mn-ea"/>
              </a:rPr>
              <a:t>을 확인한다</a:t>
            </a:r>
            <a:endParaRPr lang="ko-KR" altLang="en-US" sz="1000" b="1" dirty="0" smtClean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942655" y="2432957"/>
            <a:ext cx="286195" cy="138793"/>
          </a:xfrm>
          <a:prstGeom prst="rect">
            <a:avLst/>
          </a:prstGeom>
          <a:noFill/>
          <a:ln w="22225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4119798" y="4659086"/>
            <a:ext cx="623652" cy="141514"/>
          </a:xfrm>
          <a:prstGeom prst="rect">
            <a:avLst/>
          </a:prstGeom>
          <a:noFill/>
          <a:ln w="22225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239291" y="4672694"/>
            <a:ext cx="1034588" cy="119742"/>
          </a:xfrm>
          <a:prstGeom prst="rect">
            <a:avLst/>
          </a:prstGeom>
          <a:noFill/>
          <a:ln w="22225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718012" y="3021082"/>
            <a:ext cx="1176102" cy="1140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3393176" y="4651217"/>
            <a:ext cx="582831" cy="1248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타원 17"/>
          <p:cNvSpPr/>
          <p:nvPr/>
        </p:nvSpPr>
        <p:spPr>
          <a:xfrm>
            <a:off x="1859965" y="1970901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3334979" y="4343987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425772" y="2945173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755322" y="2250621"/>
            <a:ext cx="334735" cy="1578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모서리가 둥근 사각형 설명선 21"/>
          <p:cNvSpPr/>
          <p:nvPr/>
        </p:nvSpPr>
        <p:spPr>
          <a:xfrm>
            <a:off x="2691492" y="3891643"/>
            <a:ext cx="1951264" cy="244929"/>
          </a:xfrm>
          <a:prstGeom prst="wedgeRoundRectCallout">
            <a:avLst>
              <a:gd name="adj1" fmla="val -55979"/>
              <a:gd name="adj2" fmla="val 239166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000" b="1" dirty="0" smtClean="0">
                <a:solidFill>
                  <a:srgbClr val="FF0000"/>
                </a:solidFill>
                <a:latin typeface="+mn-ea"/>
              </a:rPr>
              <a:t>자재품목을 확인한다</a:t>
            </a:r>
            <a:endParaRPr lang="ko-KR" altLang="en-US" sz="1000" b="1" dirty="0" smtClean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3" name="모서리가 둥근 사각형 설명선 22"/>
          <p:cNvSpPr/>
          <p:nvPr/>
        </p:nvSpPr>
        <p:spPr>
          <a:xfrm>
            <a:off x="4942113" y="3053444"/>
            <a:ext cx="1951264" cy="427264"/>
          </a:xfrm>
          <a:prstGeom prst="wedgeRoundRectCallout">
            <a:avLst>
              <a:gd name="adj1" fmla="val -67276"/>
              <a:gd name="adj2" fmla="val 319463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000" b="1" dirty="0" smtClean="0">
                <a:solidFill>
                  <a:srgbClr val="FF0000"/>
                </a:solidFill>
                <a:latin typeface="+mn-ea"/>
              </a:rPr>
              <a:t>입고저장 장소 광양창고</a:t>
            </a:r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(1200)</a:t>
            </a:r>
            <a:r>
              <a:rPr lang="ko-KR" altLang="en-US" sz="1000" b="1" dirty="0" smtClean="0">
                <a:solidFill>
                  <a:srgbClr val="FF0000"/>
                </a:solidFill>
                <a:latin typeface="+mn-ea"/>
              </a:rPr>
              <a:t>를 확인한다</a:t>
            </a:r>
            <a:endParaRPr lang="ko-KR" altLang="en-US" sz="1000" b="1" dirty="0" smtClean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669471" y="3200400"/>
            <a:ext cx="1551215" cy="579663"/>
          </a:xfrm>
          <a:prstGeom prst="rect">
            <a:avLst/>
          </a:prstGeom>
          <a:noFill/>
          <a:ln w="22225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모서리가 둥근 사각형 설명선 24"/>
          <p:cNvSpPr/>
          <p:nvPr/>
        </p:nvSpPr>
        <p:spPr>
          <a:xfrm>
            <a:off x="4849585" y="1616529"/>
            <a:ext cx="1951264" cy="653144"/>
          </a:xfrm>
          <a:prstGeom prst="wedgeRoundRectCallout">
            <a:avLst>
              <a:gd name="adj1" fmla="val -184431"/>
              <a:gd name="adj2" fmla="val 188213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B/L NO </a:t>
            </a:r>
            <a:r>
              <a:rPr lang="ko-KR" altLang="en-US" sz="1000" b="1" dirty="0" smtClean="0">
                <a:solidFill>
                  <a:srgbClr val="FF0000"/>
                </a:solidFill>
                <a:latin typeface="+mn-ea"/>
              </a:rPr>
              <a:t>확인한다</a:t>
            </a:r>
            <a:endParaRPr lang="ko-KR" altLang="en-US" sz="1000" b="1" dirty="0" smtClean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7301147" y="4983231"/>
            <a:ext cx="307967" cy="1357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모서리가 둥근 사각형 설명선 26"/>
          <p:cNvSpPr/>
          <p:nvPr/>
        </p:nvSpPr>
        <p:spPr>
          <a:xfrm>
            <a:off x="1534886" y="5353051"/>
            <a:ext cx="2637062" cy="900792"/>
          </a:xfrm>
          <a:prstGeom prst="wedgeRoundRectCallout">
            <a:avLst>
              <a:gd name="adj1" fmla="val 168025"/>
              <a:gd name="adj2" fmla="val -79265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000" b="1" dirty="0" smtClean="0">
                <a:solidFill>
                  <a:srgbClr val="FF0000"/>
                </a:solidFill>
                <a:latin typeface="+mn-ea"/>
              </a:rPr>
              <a:t>수입품 입고관리 화면에서 빠져 </a:t>
            </a:r>
            <a:r>
              <a:rPr lang="ko-KR" altLang="en-US" sz="1000" b="1" dirty="0" err="1" smtClean="0">
                <a:solidFill>
                  <a:srgbClr val="FF0000"/>
                </a:solidFill>
                <a:latin typeface="+mn-ea"/>
              </a:rPr>
              <a:t>나올때는</a:t>
            </a:r>
            <a:endParaRPr lang="en-US" altLang="ko-KR" sz="1000" b="1" dirty="0" smtClean="0">
              <a:solidFill>
                <a:srgbClr val="FF0000"/>
              </a:solidFill>
              <a:latin typeface="+mn-ea"/>
            </a:endParaRPr>
          </a:p>
          <a:p>
            <a:pPr marL="92075" indent="-92075" algn="ctr"/>
            <a:r>
              <a:rPr lang="ko-KR" altLang="en-US" sz="1000" b="1" dirty="0" smtClean="0">
                <a:solidFill>
                  <a:srgbClr val="FF0000"/>
                </a:solidFill>
                <a:latin typeface="+mn-ea"/>
              </a:rPr>
              <a:t>옆의 창이 나옵니다 </a:t>
            </a:r>
            <a:endParaRPr lang="en-US" altLang="ko-KR" sz="1000" b="1" dirty="0" smtClean="0">
              <a:solidFill>
                <a:srgbClr val="FF0000"/>
              </a:solidFill>
              <a:latin typeface="+mn-ea"/>
            </a:endParaRPr>
          </a:p>
          <a:p>
            <a:pPr marL="92075" indent="-92075" algn="ctr"/>
            <a:r>
              <a:rPr lang="ko-KR" altLang="en-US" sz="1000" b="1" dirty="0" smtClean="0">
                <a:solidFill>
                  <a:srgbClr val="FF0000"/>
                </a:solidFill>
                <a:latin typeface="+mn-ea"/>
              </a:rPr>
              <a:t>항상 </a:t>
            </a:r>
            <a:r>
              <a:rPr lang="ko-KR" altLang="en-US" sz="1000" b="1" dirty="0" err="1" smtClean="0">
                <a:solidFill>
                  <a:srgbClr val="FF0000"/>
                </a:solidFill>
                <a:latin typeface="+mn-ea"/>
              </a:rPr>
              <a:t>아니오를</a:t>
            </a:r>
            <a:r>
              <a:rPr lang="ko-KR" altLang="en-US" sz="1000" b="1" dirty="0" smtClean="0">
                <a:solidFill>
                  <a:srgbClr val="FF0000"/>
                </a:solidFill>
                <a:latin typeface="+mn-ea"/>
              </a:rPr>
              <a:t> 클릭한다</a:t>
            </a:r>
            <a:endParaRPr lang="ko-KR" altLang="en-US" sz="1000" b="1" dirty="0" smtClean="0">
              <a:solidFill>
                <a:srgbClr val="FF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460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80935063"/>
              </p:ext>
            </p:extLst>
          </p:nvPr>
        </p:nvGraphicFramePr>
        <p:xfrm>
          <a:off x="315913" y="1371600"/>
          <a:ext cx="9215437" cy="5061857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4495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1-5.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인바운드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딜리버리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인바운드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딜리버리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 검색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클릭의 경우 ④번 수행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”V”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수행시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NO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입력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⑤라인선택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⑥선택채택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(Ctrl+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⑦저장  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***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입하전표 생성됨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/>
                      </a:r>
                      <a:b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</a:b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/>
                      </a:r>
                      <a:b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</a:b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→상기 입하전표를 참조하여 구매입고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처리함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232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ASN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바코드 거래명세서 처리 업체이나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ASN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거래명세서를 발행하지 못 할 경우 수행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2499989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VL31N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인바운드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딜리버리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5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08111" y="1623423"/>
            <a:ext cx="3037217" cy="1781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747407" y="1684327"/>
            <a:ext cx="3347357" cy="194061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85" name="직사각형 84"/>
          <p:cNvSpPr/>
          <p:nvPr/>
        </p:nvSpPr>
        <p:spPr>
          <a:xfrm>
            <a:off x="410936" y="1738992"/>
            <a:ext cx="234043" cy="17145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6" name="직사각형 85"/>
          <p:cNvSpPr/>
          <p:nvPr/>
        </p:nvSpPr>
        <p:spPr>
          <a:xfrm>
            <a:off x="1191987" y="2430234"/>
            <a:ext cx="865414" cy="6068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06178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75559" y="3731078"/>
            <a:ext cx="3241219" cy="199208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306179" name="Picture 3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727483" y="3726998"/>
            <a:ext cx="3375445" cy="2004332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87" name="직사각형 86"/>
          <p:cNvSpPr/>
          <p:nvPr/>
        </p:nvSpPr>
        <p:spPr>
          <a:xfrm>
            <a:off x="449036" y="2087335"/>
            <a:ext cx="457200" cy="198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8" name="타원 87"/>
          <p:cNvSpPr/>
          <p:nvPr/>
        </p:nvSpPr>
        <p:spPr>
          <a:xfrm>
            <a:off x="956234" y="1984872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90" name="타원 89"/>
          <p:cNvSpPr/>
          <p:nvPr/>
        </p:nvSpPr>
        <p:spPr>
          <a:xfrm>
            <a:off x="1889902" y="2180452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91" name="타원 90"/>
          <p:cNvSpPr/>
          <p:nvPr/>
        </p:nvSpPr>
        <p:spPr>
          <a:xfrm>
            <a:off x="4865109" y="2277381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4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92" name="타원 91"/>
          <p:cNvSpPr/>
          <p:nvPr/>
        </p:nvSpPr>
        <p:spPr>
          <a:xfrm>
            <a:off x="184252" y="4838247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5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93" name="타원 92"/>
          <p:cNvSpPr/>
          <p:nvPr/>
        </p:nvSpPr>
        <p:spPr>
          <a:xfrm>
            <a:off x="148874" y="4051752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6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94" name="타원 93"/>
          <p:cNvSpPr/>
          <p:nvPr/>
        </p:nvSpPr>
        <p:spPr>
          <a:xfrm>
            <a:off x="4097665" y="3746953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7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13" name="타원 112"/>
          <p:cNvSpPr/>
          <p:nvPr/>
        </p:nvSpPr>
        <p:spPr>
          <a:xfrm>
            <a:off x="161577" y="1680071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cxnSp>
        <p:nvCxnSpPr>
          <p:cNvPr id="114" name="구부러진 연결선 113"/>
          <p:cNvCxnSpPr>
            <a:endCxn id="76" idx="1"/>
          </p:cNvCxnSpPr>
          <p:nvPr/>
        </p:nvCxnSpPr>
        <p:spPr>
          <a:xfrm>
            <a:off x="1281793" y="2098221"/>
            <a:ext cx="2465614" cy="556414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구부러진 연결선 116"/>
          <p:cNvCxnSpPr>
            <a:endCxn id="306178" idx="0"/>
          </p:cNvCxnSpPr>
          <p:nvPr/>
        </p:nvCxnSpPr>
        <p:spPr>
          <a:xfrm rot="16200000" flipH="1">
            <a:off x="246970" y="1981879"/>
            <a:ext cx="1828800" cy="1669597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직사각형 120"/>
          <p:cNvSpPr/>
          <p:nvPr/>
        </p:nvSpPr>
        <p:spPr>
          <a:xfrm>
            <a:off x="5080908" y="2571749"/>
            <a:ext cx="560613" cy="4572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2" name="직사각형 121"/>
          <p:cNvSpPr/>
          <p:nvPr/>
        </p:nvSpPr>
        <p:spPr>
          <a:xfrm>
            <a:off x="4449537" y="3837213"/>
            <a:ext cx="187778" cy="1143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3" name="직사각형 122"/>
          <p:cNvSpPr/>
          <p:nvPr/>
        </p:nvSpPr>
        <p:spPr>
          <a:xfrm>
            <a:off x="405494" y="4193720"/>
            <a:ext cx="304799" cy="1578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4" name="직사각형 123"/>
          <p:cNvSpPr/>
          <p:nvPr/>
        </p:nvSpPr>
        <p:spPr>
          <a:xfrm>
            <a:off x="421822" y="5089070"/>
            <a:ext cx="3007178" cy="3891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Rectangle 24"/>
          <p:cNvSpPr/>
          <p:nvPr/>
        </p:nvSpPr>
        <p:spPr>
          <a:xfrm>
            <a:off x="7358743" y="304575"/>
            <a:ext cx="2363561" cy="718569"/>
          </a:xfrm>
          <a:prstGeom prst="rect">
            <a:avLst/>
          </a:prstGeom>
          <a:solidFill>
            <a:srgbClr val="FFCCFF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ASN </a:t>
            </a:r>
            <a:r>
              <a:rPr lang="ko-KR" altLang="en-US" sz="1200" dirty="0" smtClean="0">
                <a:solidFill>
                  <a:schemeClr val="tx1"/>
                </a:solidFill>
              </a:rPr>
              <a:t>대신하여 업무처리 운용 필요시 대응하는 처리임</a:t>
            </a:r>
          </a:p>
        </p:txBody>
      </p:sp>
    </p:spTree>
    <p:extLst>
      <p:ext uri="{BB962C8B-B14F-4D97-AF65-F5344CB8AC3E}">
        <p14:creationId xmlns:p14="http://schemas.microsoft.com/office/powerpoint/2010/main" xmlns="" val="326460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11886370"/>
              </p:ext>
            </p:extLst>
          </p:nvPr>
        </p:nvGraphicFramePr>
        <p:xfrm>
          <a:off x="344488" y="1241962"/>
          <a:ext cx="9215437" cy="5097878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49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조회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자재문서→회계전표 조회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문서 조회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경로나 트랜잭션 코드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(MB03)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사용하여 프로그램을 실행함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번호 및 자재문서 연도 필드에 해당 정보를 입력하여 세부항목 화면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으로 이동함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4"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자재이동에 대한 회계문서를 클릭하면 ⑤회계 내의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전표창이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활성화 되는데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해당란을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 후 클릭하면 전표를 조회할 수 있음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⑥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해당 자재문서에 대한 회계전표가 보이면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G/L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계정 및 금액 등 내용을 확인함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76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PO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참조 입고관리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- PO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전표 직접 지정하여 입력하는 방식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7912679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MB03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9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851" y="1647826"/>
            <a:ext cx="6856412" cy="4011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타원 6"/>
          <p:cNvSpPr/>
          <p:nvPr/>
        </p:nvSpPr>
        <p:spPr>
          <a:xfrm>
            <a:off x="981075" y="2647952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63286" y="1476376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114550" y="2095503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867275" y="2219328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4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476500" y="4314828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5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pic>
        <p:nvPicPr>
          <p:cNvPr id="38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13023" y="4190591"/>
            <a:ext cx="3265713" cy="2034137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39" name="구부러진 연결선 38"/>
          <p:cNvCxnSpPr>
            <a:endCxn id="38" idx="1"/>
          </p:cNvCxnSpPr>
          <p:nvPr/>
        </p:nvCxnSpPr>
        <p:spPr>
          <a:xfrm>
            <a:off x="4269921" y="4547507"/>
            <a:ext cx="1943102" cy="660153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타원 42"/>
          <p:cNvSpPr/>
          <p:nvPr/>
        </p:nvSpPr>
        <p:spPr>
          <a:xfrm>
            <a:off x="7480388" y="419871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6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0047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7379122"/>
              </p:ext>
            </p:extLst>
          </p:nvPr>
        </p:nvGraphicFramePr>
        <p:xfrm>
          <a:off x="344488" y="1241962"/>
          <a:ext cx="9215437" cy="5109852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49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조회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자재코드→회계전표 조회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재고문서 조회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공급업체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전기일기준을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검색조건으로 설정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 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클릭하여 자재문서 리스트 조회 결과 화면으로 이동함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리스트가 활성화 되면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조회하고자 하는 행에  마우스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커서를 두고 클릭을 하면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해당전표가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문서정보를 선택하고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     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클릭하면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회계전표리스트를 창이 생성됨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⑥의 회계전표를 클릭하면 자재전표를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창이 생성됨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06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2313680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Submit &amp; Status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리스트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6731" y="1644650"/>
            <a:ext cx="3323526" cy="1800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타원 6"/>
          <p:cNvSpPr/>
          <p:nvPr/>
        </p:nvSpPr>
        <p:spPr>
          <a:xfrm>
            <a:off x="170943" y="1447349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92878" y="1833603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20719" y="1915808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77835" y="2001888"/>
            <a:ext cx="4874079" cy="3762098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23" name="타원 22"/>
          <p:cNvSpPr/>
          <p:nvPr/>
        </p:nvSpPr>
        <p:spPr>
          <a:xfrm>
            <a:off x="2633836" y="2520272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cxnSp>
        <p:nvCxnSpPr>
          <p:cNvPr id="50" name="구부러진 연결선 49"/>
          <p:cNvCxnSpPr/>
          <p:nvPr/>
        </p:nvCxnSpPr>
        <p:spPr>
          <a:xfrm>
            <a:off x="571500" y="1763485"/>
            <a:ext cx="1714500" cy="253094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구부러진 연결선 51"/>
          <p:cNvCxnSpPr/>
          <p:nvPr/>
        </p:nvCxnSpPr>
        <p:spPr>
          <a:xfrm rot="5400000">
            <a:off x="2784022" y="3045279"/>
            <a:ext cx="489857" cy="97971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타원 54"/>
          <p:cNvSpPr/>
          <p:nvPr/>
        </p:nvSpPr>
        <p:spPr>
          <a:xfrm>
            <a:off x="2849901" y="3345215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4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56" name="타원 55"/>
          <p:cNvSpPr/>
          <p:nvPr/>
        </p:nvSpPr>
        <p:spPr>
          <a:xfrm>
            <a:off x="3627370" y="3751797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5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pic>
        <p:nvPicPr>
          <p:cNvPr id="57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22226" y="4261757"/>
            <a:ext cx="3123853" cy="1894692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58" name="구부러진 연결선 57"/>
          <p:cNvCxnSpPr>
            <a:endCxn id="60" idx="2"/>
          </p:cNvCxnSpPr>
          <p:nvPr/>
        </p:nvCxnSpPr>
        <p:spPr>
          <a:xfrm flipV="1">
            <a:off x="4841421" y="4379685"/>
            <a:ext cx="1430653" cy="486229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타원 59"/>
          <p:cNvSpPr/>
          <p:nvPr/>
        </p:nvSpPr>
        <p:spPr>
          <a:xfrm>
            <a:off x="6272074" y="425586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7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212361" y="3905793"/>
            <a:ext cx="429999" cy="1480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4" name="Picture 5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0815" y="3032760"/>
            <a:ext cx="1156704" cy="99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타원 64"/>
          <p:cNvSpPr/>
          <p:nvPr/>
        </p:nvSpPr>
        <p:spPr>
          <a:xfrm>
            <a:off x="5281474" y="423300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6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cxnSp>
        <p:nvCxnSpPr>
          <p:cNvPr id="25" name="구부러진 연결선 24"/>
          <p:cNvCxnSpPr/>
          <p:nvPr/>
        </p:nvCxnSpPr>
        <p:spPr>
          <a:xfrm>
            <a:off x="4767943" y="4269921"/>
            <a:ext cx="555171" cy="106136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36324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7379122"/>
              </p:ext>
            </p:extLst>
          </p:nvPr>
        </p:nvGraphicFramePr>
        <p:xfrm>
          <a:off x="344488" y="1241962"/>
          <a:ext cx="9215437" cy="4975958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49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2-3.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 기간별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 기간별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①검색기준 설정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입고일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구매그룹등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②실행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③전표유형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입고일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입고수량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입고금액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인바운드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딜리버리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등을 알 수 있음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76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 기간별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내역을 기준으로 자재전표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,PO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기준으로 반품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취소등을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실행할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2313680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 기간별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ZMMR0180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 기간별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203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624" y="1559379"/>
            <a:ext cx="4354037" cy="2367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04" name="Picture 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9324" y="4054050"/>
            <a:ext cx="9027576" cy="1630073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sp>
        <p:nvSpPr>
          <p:cNvPr id="53" name="직사각형 52"/>
          <p:cNvSpPr/>
          <p:nvPr/>
        </p:nvSpPr>
        <p:spPr>
          <a:xfrm>
            <a:off x="1436914" y="4944290"/>
            <a:ext cx="2824843" cy="65641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직사각형 58"/>
          <p:cNvSpPr/>
          <p:nvPr/>
        </p:nvSpPr>
        <p:spPr>
          <a:xfrm>
            <a:off x="491476" y="2105841"/>
            <a:ext cx="218817" cy="1638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직사각형 60"/>
          <p:cNvSpPr/>
          <p:nvPr/>
        </p:nvSpPr>
        <p:spPr>
          <a:xfrm>
            <a:off x="464263" y="2400300"/>
            <a:ext cx="3168844" cy="14205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타원 61"/>
          <p:cNvSpPr/>
          <p:nvPr/>
        </p:nvSpPr>
        <p:spPr>
          <a:xfrm>
            <a:off x="164282" y="1960378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66" name="타원 65"/>
          <p:cNvSpPr/>
          <p:nvPr/>
        </p:nvSpPr>
        <p:spPr>
          <a:xfrm>
            <a:off x="5022938" y="398644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67" name="타원 66"/>
          <p:cNvSpPr/>
          <p:nvPr/>
        </p:nvSpPr>
        <p:spPr>
          <a:xfrm>
            <a:off x="208044" y="242538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7322263" y="4960618"/>
            <a:ext cx="1576808" cy="6155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5" name="구부러진 연결선 84"/>
          <p:cNvCxnSpPr/>
          <p:nvPr/>
        </p:nvCxnSpPr>
        <p:spPr>
          <a:xfrm>
            <a:off x="759280" y="2261506"/>
            <a:ext cx="4327070" cy="1812473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사각형 설명선 49"/>
          <p:cNvSpPr/>
          <p:nvPr/>
        </p:nvSpPr>
        <p:spPr>
          <a:xfrm>
            <a:off x="3589563" y="4324351"/>
            <a:ext cx="1464129" cy="342900"/>
          </a:xfrm>
          <a:prstGeom prst="wedgeRectCallout">
            <a:avLst>
              <a:gd name="adj1" fmla="val -103544"/>
              <a:gd name="adj2" fmla="val 97541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800" smtClean="0">
                <a:solidFill>
                  <a:srgbClr val="0000FF"/>
                </a:solidFill>
              </a:rPr>
              <a:t>레이아웃을 변경 조정한다</a:t>
            </a:r>
            <a:endParaRPr lang="ko-KR" altLang="en-US" sz="800" dirty="0" smtClean="0">
              <a:solidFill>
                <a:srgbClr val="0000FF"/>
              </a:solidFill>
            </a:endParaRPr>
          </a:p>
        </p:txBody>
      </p:sp>
      <p:sp>
        <p:nvSpPr>
          <p:cNvPr id="51" name="사각형 설명선 50"/>
          <p:cNvSpPr/>
          <p:nvPr/>
        </p:nvSpPr>
        <p:spPr>
          <a:xfrm>
            <a:off x="1053193" y="4024992"/>
            <a:ext cx="1875063" cy="263979"/>
          </a:xfrm>
          <a:prstGeom prst="wedgeRectCallout">
            <a:avLst>
              <a:gd name="adj1" fmla="val 30178"/>
              <a:gd name="adj2" fmla="val 258439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800" dirty="0" err="1" smtClean="0">
                <a:solidFill>
                  <a:srgbClr val="0000FF"/>
                </a:solidFill>
              </a:rPr>
              <a:t>액셀로</a:t>
            </a:r>
            <a:r>
              <a:rPr lang="ko-KR" altLang="en-US" sz="800" dirty="0" smtClean="0">
                <a:solidFill>
                  <a:srgbClr val="0000FF"/>
                </a:solidFill>
              </a:rPr>
              <a:t> 다운로드를 받을 수 있다</a:t>
            </a:r>
          </a:p>
        </p:txBody>
      </p:sp>
    </p:spTree>
    <p:extLst>
      <p:ext uri="{BB962C8B-B14F-4D97-AF65-F5344CB8AC3E}">
        <p14:creationId xmlns:p14="http://schemas.microsoft.com/office/powerpoint/2010/main" xmlns="" val="236324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26291199"/>
              </p:ext>
            </p:extLst>
          </p:nvPr>
        </p:nvGraphicFramePr>
        <p:xfrm>
          <a:off x="344488" y="1241962"/>
          <a:ext cx="9215437" cy="5417374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8077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3-1. MBST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직접 자재 입고 전표 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전표 기준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MBST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취소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자재전표를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 기간별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MMR0180)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참조하여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전기일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자재문서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입력한다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2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실행한다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창이 생성되면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 수량을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 후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    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저장한다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(ME23N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취소됨을 확인할 수 있다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76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자재대금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업체에서의 발주 수량은 취소 수량만큼 증가하며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추가적으로 향후에 입고처리 가능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자재 입고에 대한 전표 취소 처리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전기일은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현재날짜 기준으로 읽어옴에 따라 사전 입고일을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체크후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실행한다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(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실행시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주의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되도록이면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MIGO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의 취소 기능을 수행할 것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5921778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취소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굴림" charset="-127"/>
                        </a:rPr>
                        <a:t>MBST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취소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6003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777" y="1620610"/>
            <a:ext cx="3926038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타원 5"/>
          <p:cNvSpPr/>
          <p:nvPr/>
        </p:nvSpPr>
        <p:spPr>
          <a:xfrm>
            <a:off x="789402" y="2195961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318059" y="1397285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pic>
        <p:nvPicPr>
          <p:cNvPr id="8" name="Picture 6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36869" y="2589860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5069" y="2918734"/>
            <a:ext cx="4361768" cy="2684299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타원 9"/>
          <p:cNvSpPr/>
          <p:nvPr/>
        </p:nvSpPr>
        <p:spPr>
          <a:xfrm>
            <a:off x="1088759" y="4030204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370553" y="2658603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4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3" name="사각형 설명선 12"/>
          <p:cNvSpPr/>
          <p:nvPr/>
        </p:nvSpPr>
        <p:spPr>
          <a:xfrm>
            <a:off x="1967593" y="1948544"/>
            <a:ext cx="4874077" cy="342900"/>
          </a:xfrm>
          <a:prstGeom prst="wedgeRectCallout">
            <a:avLst>
              <a:gd name="adj1" fmla="val -58399"/>
              <a:gd name="adj2" fmla="val 107065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dirty="0" smtClean="0">
                <a:solidFill>
                  <a:srgbClr val="0000FF"/>
                </a:solidFill>
              </a:rPr>
              <a:t>“</a:t>
            </a:r>
            <a:r>
              <a:rPr lang="ko-KR" altLang="en-US" sz="800" dirty="0" smtClean="0">
                <a:solidFill>
                  <a:srgbClr val="0000FF"/>
                </a:solidFill>
              </a:rPr>
              <a:t>전기일</a:t>
            </a:r>
            <a:r>
              <a:rPr lang="en-US" altLang="ko-KR" sz="800" dirty="0" smtClean="0">
                <a:solidFill>
                  <a:srgbClr val="0000FF"/>
                </a:solidFill>
              </a:rPr>
              <a:t>”</a:t>
            </a:r>
            <a:r>
              <a:rPr lang="ko-KR" altLang="en-US" sz="800" dirty="0" smtClean="0">
                <a:solidFill>
                  <a:srgbClr val="0000FF"/>
                </a:solidFill>
              </a:rPr>
              <a:t>은 사전에 </a:t>
            </a:r>
            <a:r>
              <a:rPr lang="en-US" altLang="ko-KR" sz="800" dirty="0" smtClean="0">
                <a:solidFill>
                  <a:srgbClr val="FF0000"/>
                </a:solidFill>
              </a:rPr>
              <a:t>Z</a:t>
            </a:r>
            <a:r>
              <a:rPr lang="en-US" altLang="ko-KR" sz="800" b="1" dirty="0" smtClean="0">
                <a:solidFill>
                  <a:srgbClr val="FF0000"/>
                </a:solidFill>
              </a:rPr>
              <a:t>MMR0180,MB51,MB03</a:t>
            </a:r>
            <a:r>
              <a:rPr lang="ko-KR" altLang="en-US" sz="800" dirty="0" smtClean="0">
                <a:solidFill>
                  <a:srgbClr val="0000FF"/>
                </a:solidFill>
              </a:rPr>
              <a:t>에서 확인후 입고의 동일 날짜를 </a:t>
            </a:r>
            <a:r>
              <a:rPr lang="ko-KR" altLang="en-US" sz="800" dirty="0" err="1" smtClean="0">
                <a:solidFill>
                  <a:srgbClr val="0000FF"/>
                </a:solidFill>
              </a:rPr>
              <a:t>입력후</a:t>
            </a:r>
            <a:r>
              <a:rPr lang="ko-KR" altLang="en-US" sz="800" dirty="0" smtClean="0">
                <a:solidFill>
                  <a:srgbClr val="0000FF"/>
                </a:solidFill>
              </a:rPr>
              <a:t> 실행한다</a:t>
            </a:r>
          </a:p>
        </p:txBody>
      </p:sp>
      <p:pic>
        <p:nvPicPr>
          <p:cNvPr id="257025" name="Picture 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210197" y="4376049"/>
            <a:ext cx="3925389" cy="1665516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sp>
        <p:nvSpPr>
          <p:cNvPr id="16" name="사각형 설명선 15"/>
          <p:cNvSpPr/>
          <p:nvPr/>
        </p:nvSpPr>
        <p:spPr>
          <a:xfrm>
            <a:off x="5674179" y="3388179"/>
            <a:ext cx="1404257" cy="508908"/>
          </a:xfrm>
          <a:prstGeom prst="wedgeRectCallout">
            <a:avLst>
              <a:gd name="adj1" fmla="val -42232"/>
              <a:gd name="adj2" fmla="val 143963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dirty="0" smtClean="0">
                <a:solidFill>
                  <a:srgbClr val="0000FF"/>
                </a:solidFill>
              </a:rPr>
              <a:t>ME23N</a:t>
            </a:r>
            <a:r>
              <a:rPr lang="ko-KR" altLang="en-US" sz="800" dirty="0" smtClean="0">
                <a:solidFill>
                  <a:srgbClr val="0000FF"/>
                </a:solidFill>
              </a:rPr>
              <a:t>에서</a:t>
            </a:r>
            <a:endParaRPr lang="en-US" altLang="ko-KR" sz="800" dirty="0" smtClean="0">
              <a:solidFill>
                <a:srgbClr val="0000FF"/>
              </a:solidFill>
            </a:endParaRPr>
          </a:p>
          <a:p>
            <a:pPr marL="92075" indent="-92075" algn="ctr"/>
            <a:r>
              <a:rPr lang="ko-KR" altLang="en-US" sz="800" dirty="0" smtClean="0">
                <a:solidFill>
                  <a:srgbClr val="0000FF"/>
                </a:solidFill>
              </a:rPr>
              <a:t>이동유형 </a:t>
            </a:r>
            <a:r>
              <a:rPr lang="en-US" altLang="ko-KR" sz="800" dirty="0" smtClean="0">
                <a:solidFill>
                  <a:srgbClr val="0000FF"/>
                </a:solidFill>
              </a:rPr>
              <a:t>102</a:t>
            </a:r>
            <a:r>
              <a:rPr lang="ko-KR" altLang="en-US" sz="800" dirty="0" smtClean="0">
                <a:solidFill>
                  <a:srgbClr val="0000FF"/>
                </a:solidFill>
              </a:rPr>
              <a:t>로 취소됨을 확인함</a:t>
            </a:r>
          </a:p>
        </p:txBody>
      </p:sp>
      <p:sp>
        <p:nvSpPr>
          <p:cNvPr id="17" name="타원 16"/>
          <p:cNvSpPr/>
          <p:nvPr/>
        </p:nvSpPr>
        <p:spPr>
          <a:xfrm>
            <a:off x="5609052" y="4370382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5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cxnSp>
        <p:nvCxnSpPr>
          <p:cNvPr id="18" name="구부러진 연결선 17"/>
          <p:cNvCxnSpPr>
            <a:stCxn id="7" idx="3"/>
          </p:cNvCxnSpPr>
          <p:nvPr/>
        </p:nvCxnSpPr>
        <p:spPr>
          <a:xfrm rot="16200000" flipH="1">
            <a:off x="195562" y="1771269"/>
            <a:ext cx="1322311" cy="997107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6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67442" y="3111375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16860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296588" y="1639407"/>
            <a:ext cx="6883675" cy="3870451"/>
            <a:chOff x="296588" y="1639407"/>
            <a:chExt cx="6883675" cy="3870451"/>
          </a:xfrm>
        </p:grpSpPr>
        <p:grpSp>
          <p:nvGrpSpPr>
            <p:cNvPr id="4" name="그룹 3"/>
            <p:cNvGrpSpPr/>
            <p:nvPr/>
          </p:nvGrpSpPr>
          <p:grpSpPr>
            <a:xfrm>
              <a:off x="296588" y="1639407"/>
              <a:ext cx="6883675" cy="3870451"/>
              <a:chOff x="296588" y="1639407"/>
              <a:chExt cx="6883675" cy="3870451"/>
            </a:xfrm>
          </p:grpSpPr>
          <p:grpSp>
            <p:nvGrpSpPr>
              <p:cNvPr id="3" name="그룹 2"/>
              <p:cNvGrpSpPr/>
              <p:nvPr/>
            </p:nvGrpSpPr>
            <p:grpSpPr>
              <a:xfrm>
                <a:off x="296588" y="1639407"/>
                <a:ext cx="6883675" cy="3870451"/>
                <a:chOff x="296588" y="1639407"/>
                <a:chExt cx="6883675" cy="3870451"/>
              </a:xfrm>
            </p:grpSpPr>
            <p:pic>
              <p:nvPicPr>
                <p:cNvPr id="261122" name="Picture 2"/>
                <p:cNvPicPr>
                  <a:picLocks noChangeAspect="1" noChangeArrowheads="1"/>
                </p:cNvPicPr>
                <p:nvPr/>
              </p:nvPicPr>
              <p:blipFill>
                <a:blip r:embed="rId2" cstate="email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67747" y="1639407"/>
                  <a:ext cx="6812516" cy="387045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44738" name="Picture 2"/>
                <p:cNvPicPr>
                  <a:picLocks noChangeAspect="1" noChangeArrowheads="1"/>
                </p:cNvPicPr>
                <p:nvPr/>
              </p:nvPicPr>
              <p:blipFill>
                <a:blip r:embed="rId3" cstate="email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96588" y="2223165"/>
                  <a:ext cx="960000" cy="9720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244739" name="Picture 3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74263" y="3653600"/>
                <a:ext cx="3606000" cy="1842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244742" name="Picture 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6218" y="2073665"/>
              <a:ext cx="316952" cy="188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33186984"/>
              </p:ext>
            </p:extLst>
          </p:nvPr>
        </p:nvGraphicFramePr>
        <p:xfrm>
          <a:off x="334735" y="1258291"/>
          <a:ext cx="9217033" cy="5086448"/>
        </p:xfrm>
        <a:graphic>
          <a:graphicData uri="http://schemas.openxmlformats.org/drawingml/2006/table">
            <a:tbl>
              <a:tblPr/>
              <a:tblGrid>
                <a:gridCol w="6865023"/>
                <a:gridCol w="2352010"/>
              </a:tblGrid>
              <a:tr h="46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3-2.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자재입고 전표 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자재전표 기준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전표취소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A03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취소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-R02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자재전표를 선택하고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자재전표를 확인한다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자재전표를 검색은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ZMMR180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확인할 수 있으며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현재 창에서 확인할 수 있는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방법은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찾기 아이콘을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클릭한후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②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리스트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창에서 입고전표를 찾음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검색기준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프랜트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번호 및 자재 문서 연도를 입력하여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실행하면 해당 조건에 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맞는 자재문서 리스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트가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나타남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5113" marR="0" lvl="0" indent="-26511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361950" algn="l"/>
                        </a:tabLst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lang="en-US" altLang="ko-KR" sz="1000" dirty="0" smtClean="0">
                          <a:latin typeface="Arial" charset="0"/>
                        </a:rPr>
                        <a:t>“OK”</a:t>
                      </a:r>
                      <a:r>
                        <a:rPr lang="ko-KR" altLang="en-US" sz="1000" dirty="0" err="1" smtClean="0">
                          <a:latin typeface="Arial" charset="0"/>
                        </a:rPr>
                        <a:t>란을</a:t>
                      </a:r>
                      <a:r>
                        <a:rPr lang="ko-KR" altLang="en-US" sz="1000" dirty="0" smtClean="0">
                          <a:latin typeface="Arial" charset="0"/>
                        </a:rPr>
                        <a:t> 체크한 후 </a:t>
                      </a:r>
                      <a:endParaRPr lang="en-US" altLang="ko-KR" sz="1000" dirty="0" smtClean="0">
                        <a:latin typeface="Arial" charset="0"/>
                      </a:endParaRPr>
                    </a:p>
                    <a:p>
                      <a:pPr marL="265113" marR="0" lvl="0" indent="-26511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361950" algn="l"/>
                        </a:tabLst>
                        <a:defRPr/>
                      </a:pPr>
                      <a:endParaRPr lang="en-US" altLang="ko-KR" sz="1000" dirty="0" smtClean="0">
                        <a:latin typeface="Arial" charset="0"/>
                      </a:endParaRPr>
                    </a:p>
                    <a:p>
                      <a:pPr marL="265113" marR="0" lvl="0" indent="-26511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361950" algn="l"/>
                        </a:tabLst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점검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  클릭하고 오류 메시지가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5113" marR="0" lvl="0" indent="-26511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361950" algn="l"/>
                        </a:tabLst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없으면 ‘전기’ 또는 저장을 실행함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5113" marR="0" lvl="0" indent="-26511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361950" algn="l"/>
                        </a:tabLst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5113" marR="0" lvl="0" indent="-26511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361950" algn="l"/>
                        </a:tabLst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하단의 전기번호가 생성되는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5113" marR="0" lvl="0" indent="-26511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361950" algn="l"/>
                        </a:tabLst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것을 확인함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76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자재대금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업체에서의 발주 수량은 취소 수량만큼 증가하며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추가적으로 향후에 입고 가능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자재 입고에 대한 전표 취소 처리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전기일은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R02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자재전표의 전기일 기준으로 읽어옴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1387145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이동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타원 8"/>
          <p:cNvSpPr/>
          <p:nvPr/>
        </p:nvSpPr>
        <p:spPr>
          <a:xfrm>
            <a:off x="3158570" y="1791041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295496" y="3553191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333660" y="307134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06640" y="2553607"/>
            <a:ext cx="1905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타원 21"/>
          <p:cNvSpPr/>
          <p:nvPr/>
        </p:nvSpPr>
        <p:spPr>
          <a:xfrm>
            <a:off x="1168647" y="1723571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4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46506" y="3641329"/>
            <a:ext cx="168745" cy="160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직사각형 17"/>
          <p:cNvSpPr/>
          <p:nvPr/>
        </p:nvSpPr>
        <p:spPr>
          <a:xfrm>
            <a:off x="344518" y="2073183"/>
            <a:ext cx="1827181" cy="1475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1994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98567541"/>
              </p:ext>
            </p:extLst>
          </p:nvPr>
        </p:nvGraphicFramePr>
        <p:xfrm>
          <a:off x="344488" y="1241962"/>
          <a:ext cx="9215437" cy="5252405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208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3-3.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반품처리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당월 자재전표를 참조하여 반품 처리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오라클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리턴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반품처리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ko-KR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번호를 입력하여      버튼 또는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클릭하면 세부 항목 내역이 나타남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lang="en-US" altLang="ko-KR" sz="1100" dirty="0" smtClean="0">
                          <a:latin typeface="Arial" charset="0"/>
                        </a:rPr>
                        <a:t>OK</a:t>
                      </a:r>
                      <a:r>
                        <a:rPr lang="ko-KR" altLang="en-US" sz="1100" dirty="0" err="1" smtClean="0">
                          <a:latin typeface="Arial" charset="0"/>
                        </a:rPr>
                        <a:t>란을</a:t>
                      </a:r>
                      <a:r>
                        <a:rPr lang="ko-KR" altLang="en-US" sz="1100" dirty="0" smtClean="0">
                          <a:latin typeface="Arial" charset="0"/>
                        </a:rPr>
                        <a:t> 체크한 후</a:t>
                      </a:r>
                      <a:r>
                        <a:rPr lang="ko-KR" altLang="en-US" sz="1100" baseline="0" dirty="0" smtClean="0">
                          <a:latin typeface="Arial" charset="0"/>
                        </a:rPr>
                        <a:t> </a:t>
                      </a:r>
                      <a:r>
                        <a:rPr lang="ko-KR" altLang="en-US" sz="1100" dirty="0" smtClean="0">
                          <a:latin typeface="Arial" charset="0"/>
                        </a:rPr>
                        <a:t>입력단위수량에 반품수량을 입력함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             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POP-UP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창을 활성화하여 ④ 이동사유를 입력함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‘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점검’을 클릭하고 오류 메시지가 없으면 ‘전기’를 실행함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하단의 전기번호가 생성되는 것을 확인함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76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당월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발생분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당월 처리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당월 정산기간 내의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입고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PO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에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대한 반품 처리는 이동유형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122(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업체 반품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을 사용됨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(MIGO</a:t>
                      </a: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직접 업체로 반품</a:t>
                      </a: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리턴</a:t>
                      </a: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lang="en-US" altLang="ko-KR" sz="800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정산기간 마감 후 반품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PO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의한 입고 처리는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 이동유형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161(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구매오더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 반품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을 사용되며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재고는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“-”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마이너스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처리함</a:t>
                      </a:r>
                      <a:r>
                        <a:rPr kumimoji="0" lang="en-US" altLang="ko-K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.(</a:t>
                      </a:r>
                      <a:r>
                        <a:rPr lang="en-US" altLang="ko-KR" sz="800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ko-KR" altLang="en-US" sz="800" baseline="0" dirty="0" smtClean="0">
                          <a:solidFill>
                            <a:srgbClr val="FF0000"/>
                          </a:solidFill>
                        </a:rPr>
                        <a:t>반품 </a:t>
                      </a:r>
                      <a:r>
                        <a:rPr lang="en-US" altLang="ko-KR" sz="800" baseline="0" dirty="0" smtClean="0">
                          <a:solidFill>
                            <a:srgbClr val="FF0000"/>
                          </a:solidFill>
                        </a:rPr>
                        <a:t>PO</a:t>
                      </a:r>
                      <a:r>
                        <a:rPr lang="ko-KR" altLang="en-US" sz="800" baseline="0" dirty="0" err="1" smtClean="0">
                          <a:solidFill>
                            <a:srgbClr val="FF0000"/>
                          </a:solidFill>
                        </a:rPr>
                        <a:t>생성후</a:t>
                      </a:r>
                      <a:r>
                        <a:rPr lang="en-US" altLang="ko-KR" sz="800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</a:t>
                      </a: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입고시 음수처리</a:t>
                      </a: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indent="-228600">
                        <a:buNone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※) ASN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바코드 입고처리 불가하고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PO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참조 입고 처리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4319493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122)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01882" y="2029901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그룹 18"/>
          <p:cNvGrpSpPr/>
          <p:nvPr/>
        </p:nvGrpSpPr>
        <p:grpSpPr>
          <a:xfrm>
            <a:off x="83133" y="1651926"/>
            <a:ext cx="7099714" cy="3843739"/>
            <a:chOff x="83133" y="1651926"/>
            <a:chExt cx="7099714" cy="3843739"/>
          </a:xfrm>
        </p:grpSpPr>
        <p:grpSp>
          <p:nvGrpSpPr>
            <p:cNvPr id="4" name="그룹 3"/>
            <p:cNvGrpSpPr/>
            <p:nvPr/>
          </p:nvGrpSpPr>
          <p:grpSpPr>
            <a:xfrm>
              <a:off x="220060" y="1651926"/>
              <a:ext cx="6962787" cy="3812391"/>
              <a:chOff x="220060" y="1651926"/>
              <a:chExt cx="6962787" cy="3812391"/>
            </a:xfrm>
          </p:grpSpPr>
          <p:grpSp>
            <p:nvGrpSpPr>
              <p:cNvPr id="5" name="그룹 6"/>
              <p:cNvGrpSpPr/>
              <p:nvPr/>
            </p:nvGrpSpPr>
            <p:grpSpPr>
              <a:xfrm>
                <a:off x="220060" y="1651926"/>
                <a:ext cx="6962787" cy="3812391"/>
                <a:chOff x="220060" y="1651926"/>
                <a:chExt cx="6962787" cy="3812391"/>
              </a:xfrm>
            </p:grpSpPr>
            <p:grpSp>
              <p:nvGrpSpPr>
                <p:cNvPr id="7" name="그룹 2"/>
                <p:cNvGrpSpPr/>
                <p:nvPr/>
              </p:nvGrpSpPr>
              <p:grpSpPr>
                <a:xfrm>
                  <a:off x="220060" y="1890981"/>
                  <a:ext cx="6960203" cy="3573336"/>
                  <a:chOff x="220060" y="1647825"/>
                  <a:chExt cx="6960203" cy="3573336"/>
                </a:xfrm>
              </p:grpSpPr>
              <p:pic>
                <p:nvPicPr>
                  <p:cNvPr id="241666" name="Picture 2"/>
                  <p:cNvPicPr>
                    <a:picLocks noChangeAspect="1" noChangeArrowheads="1"/>
                  </p:cNvPicPr>
                  <p:nvPr/>
                </p:nvPicPr>
                <p:blipFill>
                  <a:blip r:embed="rId3" cstate="email">
                    <a:extLst>
                      <a:ext uri="{28A0092B-C50C-407E-A947-70E740481C1C}">
                        <a14:useLocalDpi xmlns:a14="http://schemas.microsoft.com/office/drawing/2010/main" xmlns="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52425" y="1647825"/>
                    <a:ext cx="6827838" cy="3573336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241667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4" cstate="email">
                    <a:extLst>
                      <a:ext uri="{28A0092B-C50C-407E-A947-70E740481C1C}">
                        <a14:useLocalDpi xmlns:a14="http://schemas.microsoft.com/office/drawing/2010/main" xmlns="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220060" y="2197400"/>
                    <a:ext cx="960000" cy="97200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241668" name="Picture 4"/>
                  <p:cNvPicPr>
                    <a:picLocks noChangeAspect="1" noChangeArrowheads="1"/>
                  </p:cNvPicPr>
                  <p:nvPr/>
                </p:nvPicPr>
                <p:blipFill>
                  <a:blip r:embed="rId5" cstate="email">
                    <a:extLst>
                      <a:ext uri="{28A0092B-C50C-407E-A947-70E740481C1C}">
                        <a14:useLocalDpi xmlns:a14="http://schemas.microsoft.com/office/drawing/2010/main" xmlns="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226762" y="2199670"/>
                    <a:ext cx="792000" cy="20400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</p:grpSp>
            <p:pic>
              <p:nvPicPr>
                <p:cNvPr id="241669" name="Picture 5"/>
                <p:cNvPicPr>
                  <a:picLocks noChangeAspect="1" noChangeArrowheads="1"/>
                </p:cNvPicPr>
                <p:nvPr/>
              </p:nvPicPr>
              <p:blipFill>
                <a:blip r:embed="rId6" cstate="email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60847" y="1651926"/>
                  <a:ext cx="6822000" cy="2460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246787" name="Picture 3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91747" y="3976161"/>
                <a:ext cx="1374000" cy="1476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그룹 17"/>
            <p:cNvGrpSpPr/>
            <p:nvPr/>
          </p:nvGrpSpPr>
          <p:grpSpPr>
            <a:xfrm>
              <a:off x="83133" y="2036430"/>
              <a:ext cx="6222569" cy="3459235"/>
              <a:chOff x="83133" y="2036430"/>
              <a:chExt cx="6222569" cy="3459235"/>
            </a:xfrm>
          </p:grpSpPr>
          <p:sp>
            <p:nvSpPr>
              <p:cNvPr id="14" name="타원 13"/>
              <p:cNvSpPr/>
              <p:nvPr/>
            </p:nvSpPr>
            <p:spPr>
              <a:xfrm>
                <a:off x="1744909" y="2238383"/>
                <a:ext cx="273853" cy="247650"/>
              </a:xfrm>
              <a:prstGeom prst="ellipse">
                <a:avLst/>
              </a:prstGeom>
              <a:noFill/>
              <a:ln w="222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92075" indent="-92075" algn="ctr"/>
                <a:r>
                  <a:rPr lang="en-US" altLang="ko-KR" sz="1000" dirty="0" smtClean="0">
                    <a:solidFill>
                      <a:schemeClr val="tx1"/>
                    </a:solidFill>
                  </a:rPr>
                  <a:t>1</a:t>
                </a:r>
                <a:endParaRPr lang="ko-KR" altLang="en-US" sz="1000" dirty="0" smtClean="0">
                  <a:solidFill>
                    <a:schemeClr val="tx1"/>
                  </a:solidFill>
                </a:endParaRPr>
              </a:p>
            </p:txBody>
          </p:sp>
          <p:sp>
            <p:nvSpPr>
              <p:cNvPr id="15" name="타원 14"/>
              <p:cNvSpPr/>
              <p:nvPr/>
            </p:nvSpPr>
            <p:spPr>
              <a:xfrm>
                <a:off x="2100372" y="3288731"/>
                <a:ext cx="273853" cy="247650"/>
              </a:xfrm>
              <a:prstGeom prst="ellipse">
                <a:avLst/>
              </a:prstGeom>
              <a:noFill/>
              <a:ln w="222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92075" indent="-92075" algn="ctr"/>
                <a:r>
                  <a:rPr lang="en-US" altLang="ko-KR" sz="1000" dirty="0">
                    <a:solidFill>
                      <a:schemeClr val="tx1"/>
                    </a:solidFill>
                  </a:rPr>
                  <a:t>2</a:t>
                </a:r>
                <a:endParaRPr lang="ko-KR" altLang="en-US" sz="1000" dirty="0" smtClean="0">
                  <a:solidFill>
                    <a:schemeClr val="tx1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5764696" y="3405494"/>
                <a:ext cx="174928" cy="123825"/>
              </a:xfrm>
              <a:prstGeom prst="rect">
                <a:avLst/>
              </a:prstGeom>
              <a:noFill/>
              <a:ln w="1524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92075" indent="-92075" algn="ctr">
                  <a:buFont typeface="Arial" pitchFamily="34" charset="0"/>
                  <a:buChar char="•"/>
                </a:pPr>
                <a:endParaRPr lang="ko-KR" altLang="en-US" sz="1200" dirty="0" smtClean="0">
                  <a:solidFill>
                    <a:schemeClr val="tx1"/>
                  </a:solidFill>
                </a:endParaRPr>
              </a:p>
            </p:txBody>
          </p:sp>
          <p:pic>
            <p:nvPicPr>
              <p:cNvPr id="246789" name="Picture 5" descr="C:\Users\MING~1.ZHE\AppData\Local\Temp\SNAGHTML1cf38d4.PNG"/>
              <p:cNvPicPr>
                <a:picLocks noChangeAspect="1" noChangeArrowheads="1"/>
              </p:cNvPicPr>
              <p:nvPr/>
            </p:nvPicPr>
            <p:blipFill>
              <a:blip r:embed="rId8" cstate="email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80060" y="3916161"/>
                <a:ext cx="4356000" cy="1536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cxnSp>
            <p:nvCxnSpPr>
              <p:cNvPr id="6" name="직선 화살표 연결선 5"/>
              <p:cNvCxnSpPr/>
              <p:nvPr/>
            </p:nvCxnSpPr>
            <p:spPr>
              <a:xfrm>
                <a:off x="5852160" y="3536381"/>
                <a:ext cx="453542" cy="439780"/>
              </a:xfrm>
              <a:prstGeom prst="straightConnector1">
                <a:avLst/>
              </a:prstGeom>
              <a:ln w="12700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직선 화살표 연결선 23"/>
              <p:cNvCxnSpPr/>
              <p:nvPr/>
            </p:nvCxnSpPr>
            <p:spPr>
              <a:xfrm flipV="1">
                <a:off x="555956" y="4367174"/>
                <a:ext cx="609474" cy="958291"/>
              </a:xfrm>
              <a:prstGeom prst="straightConnector1">
                <a:avLst/>
              </a:prstGeom>
              <a:ln w="12700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타원 29"/>
              <p:cNvSpPr/>
              <p:nvPr/>
            </p:nvSpPr>
            <p:spPr>
              <a:xfrm>
                <a:off x="83133" y="5248015"/>
                <a:ext cx="273853" cy="247650"/>
              </a:xfrm>
              <a:prstGeom prst="ellipse">
                <a:avLst/>
              </a:prstGeom>
              <a:noFill/>
              <a:ln w="222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92075" indent="-92075" algn="ctr"/>
                <a:r>
                  <a:rPr lang="en-US" altLang="ko-KR" sz="1000" dirty="0" smtClean="0">
                    <a:solidFill>
                      <a:schemeClr val="tx1"/>
                    </a:solidFill>
                  </a:rPr>
                  <a:t>3</a:t>
                </a:r>
                <a:endParaRPr lang="ko-KR" altLang="en-US" sz="1000" dirty="0" smtClean="0">
                  <a:solidFill>
                    <a:schemeClr val="tx1"/>
                  </a:solidFill>
                </a:endParaRPr>
              </a:p>
            </p:txBody>
          </p:sp>
          <p:sp>
            <p:nvSpPr>
              <p:cNvPr id="16" name="타원 15"/>
              <p:cNvSpPr/>
              <p:nvPr/>
            </p:nvSpPr>
            <p:spPr>
              <a:xfrm>
                <a:off x="1944260" y="4722494"/>
                <a:ext cx="273853" cy="247650"/>
              </a:xfrm>
              <a:prstGeom prst="ellipse">
                <a:avLst/>
              </a:prstGeom>
              <a:noFill/>
              <a:ln w="222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92075" indent="-92075" algn="ctr"/>
                <a:r>
                  <a:rPr lang="en-US" altLang="ko-KR" sz="1000" dirty="0">
                    <a:solidFill>
                      <a:schemeClr val="tx1"/>
                    </a:solidFill>
                  </a:rPr>
                  <a:t>4</a:t>
                </a:r>
                <a:endParaRPr lang="ko-KR" altLang="en-US" sz="1000" dirty="0" smtClean="0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타원 30"/>
              <p:cNvSpPr/>
              <p:nvPr/>
            </p:nvSpPr>
            <p:spPr>
              <a:xfrm>
                <a:off x="130505" y="2036430"/>
                <a:ext cx="273853" cy="247650"/>
              </a:xfrm>
              <a:prstGeom prst="ellipse">
                <a:avLst/>
              </a:prstGeom>
              <a:noFill/>
              <a:ln w="222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92075" indent="-92075" algn="ctr"/>
                <a:r>
                  <a:rPr lang="en-US" altLang="ko-KR" sz="1000" dirty="0">
                    <a:solidFill>
                      <a:schemeClr val="tx1"/>
                    </a:solidFill>
                  </a:rPr>
                  <a:t>5</a:t>
                </a:r>
                <a:endParaRPr lang="ko-KR" altLang="en-US" sz="1000" dirty="0" smtClean="0">
                  <a:solidFill>
                    <a:schemeClr val="tx1"/>
                  </a:solidFill>
                </a:endParaRPr>
              </a:p>
            </p:txBody>
          </p:sp>
        </p:grpSp>
      </p:grpSp>
      <p:pic>
        <p:nvPicPr>
          <p:cNvPr id="246790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88456" y="3052012"/>
            <a:ext cx="765638" cy="15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사각형 설명선 25"/>
          <p:cNvSpPr/>
          <p:nvPr/>
        </p:nvSpPr>
        <p:spPr>
          <a:xfrm>
            <a:off x="2979965" y="1934936"/>
            <a:ext cx="1404257" cy="220435"/>
          </a:xfrm>
          <a:prstGeom prst="wedgeRectCallout">
            <a:avLst>
              <a:gd name="adj1" fmla="val -82348"/>
              <a:gd name="adj2" fmla="val 123385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800" smtClean="0">
                <a:solidFill>
                  <a:srgbClr val="0000FF"/>
                </a:solidFill>
              </a:rPr>
              <a:t>자재전표</a:t>
            </a:r>
            <a:endParaRPr lang="ko-KR" altLang="en-US" sz="800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8832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36240550"/>
              </p:ext>
            </p:extLst>
          </p:nvPr>
        </p:nvGraphicFramePr>
        <p:xfrm>
          <a:off x="344488" y="1241962"/>
          <a:ext cx="9215437" cy="5130485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208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전월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참조하여 당월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전표 타입을 동일하게 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②레이아웃을 조정한다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③검색기능을 사용하여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내구매오더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(PO)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검색한다 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내구매오더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(PO)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⑤채택한다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⑥반품할 대상 자재에 대해서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플러그를 체크하고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“OK”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란에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체크한다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⑦반품 대상이 아닌 자재에 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대해서는 라인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세택후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쓰레기통에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넣는다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⑧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쓰레기통에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넣는다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점검’후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한다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76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전월분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마감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완료분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당월 금액 및 수량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참조후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반품 입고 처리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161)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입고처리시 재고 수량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부족시는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반품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입고처리가 안됨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※)ASN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바코드 입고처리 불가하고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PO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참조 입고 처리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76893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2926721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ME21N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PO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161)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06302" y="1461408"/>
            <a:ext cx="3865107" cy="1608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548494" y="2618015"/>
            <a:ext cx="457200" cy="12518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472295" y="2288722"/>
            <a:ext cx="190499" cy="2122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3449537" y="1934937"/>
            <a:ext cx="772886" cy="204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3267202" y="2528207"/>
            <a:ext cx="185057" cy="2122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1011138" y="2296886"/>
            <a:ext cx="185057" cy="2122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657352" y="2286001"/>
            <a:ext cx="144235" cy="2122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타원 23"/>
          <p:cNvSpPr/>
          <p:nvPr/>
        </p:nvSpPr>
        <p:spPr>
          <a:xfrm>
            <a:off x="1051788" y="1971878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223286" y="2049465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674945" y="2068861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5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3179844" y="2212948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3519054" y="1614432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354679" y="2722795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4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pic>
        <p:nvPicPr>
          <p:cNvPr id="238597" name="Picture 5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273629" y="2849336"/>
            <a:ext cx="5657850" cy="2828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직사각형 40"/>
          <p:cNvSpPr/>
          <p:nvPr/>
        </p:nvSpPr>
        <p:spPr>
          <a:xfrm>
            <a:off x="2198915" y="2898321"/>
            <a:ext cx="225878" cy="4245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/>
          <p:cNvSpPr/>
          <p:nvPr/>
        </p:nvSpPr>
        <p:spPr>
          <a:xfrm>
            <a:off x="6041571" y="3418115"/>
            <a:ext cx="310243" cy="2122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타원 45"/>
          <p:cNvSpPr/>
          <p:nvPr/>
        </p:nvSpPr>
        <p:spPr>
          <a:xfrm>
            <a:off x="6110080" y="3125565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6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cxnSp>
        <p:nvCxnSpPr>
          <p:cNvPr id="48" name="구부러진 연결선 47"/>
          <p:cNvCxnSpPr>
            <a:endCxn id="30" idx="0"/>
          </p:cNvCxnSpPr>
          <p:nvPr/>
        </p:nvCxnSpPr>
        <p:spPr>
          <a:xfrm rot="5400000">
            <a:off x="3233880" y="1911692"/>
            <a:ext cx="384148" cy="218365"/>
          </a:xfrm>
          <a:prstGeom prst="curvedConnector3">
            <a:avLst>
              <a:gd name="adj1" fmla="val 50000"/>
            </a:avLst>
          </a:prstGeom>
          <a:ln w="19050">
            <a:solidFill>
              <a:srgbClr val="0000FF"/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사각형 설명선 48"/>
          <p:cNvSpPr/>
          <p:nvPr/>
        </p:nvSpPr>
        <p:spPr>
          <a:xfrm>
            <a:off x="530679" y="3989616"/>
            <a:ext cx="4588328" cy="342900"/>
          </a:xfrm>
          <a:prstGeom prst="wedgeRectCallout">
            <a:avLst>
              <a:gd name="adj1" fmla="val -41322"/>
              <a:gd name="adj2" fmla="val -419126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800" dirty="0" smtClean="0">
                <a:solidFill>
                  <a:srgbClr val="FF0000"/>
                </a:solidFill>
              </a:rPr>
              <a:t>만약 전월 </a:t>
            </a:r>
            <a:r>
              <a:rPr lang="en-US" altLang="ko-KR" sz="800" dirty="0" smtClean="0">
                <a:solidFill>
                  <a:srgbClr val="FF0000"/>
                </a:solidFill>
              </a:rPr>
              <a:t>PO</a:t>
            </a:r>
            <a:r>
              <a:rPr lang="ko-KR" altLang="en-US" sz="800" dirty="0" smtClean="0">
                <a:solidFill>
                  <a:srgbClr val="FF0000"/>
                </a:solidFill>
              </a:rPr>
              <a:t>기준 입고를 모른다면  </a:t>
            </a:r>
            <a:r>
              <a:rPr lang="en-US" altLang="ko-KR" sz="800" dirty="0" smtClean="0">
                <a:solidFill>
                  <a:srgbClr val="FF0000"/>
                </a:solidFill>
              </a:rPr>
              <a:t>“Z</a:t>
            </a:r>
            <a:r>
              <a:rPr lang="en-US" altLang="ko-KR" sz="800" b="1" dirty="0" smtClean="0">
                <a:solidFill>
                  <a:srgbClr val="FF0000"/>
                </a:solidFill>
              </a:rPr>
              <a:t>MMR0180</a:t>
            </a:r>
            <a:r>
              <a:rPr lang="ko-KR" altLang="en-US" sz="800" b="1" dirty="0" smtClean="0">
                <a:solidFill>
                  <a:srgbClr val="FF0000"/>
                </a:solidFill>
              </a:rPr>
              <a:t>에서 </a:t>
            </a:r>
            <a:r>
              <a:rPr lang="en-US" altLang="ko-KR" sz="800" b="1" dirty="0" smtClean="0">
                <a:solidFill>
                  <a:srgbClr val="FF0000"/>
                </a:solidFill>
              </a:rPr>
              <a:t>PO,</a:t>
            </a:r>
            <a:r>
              <a:rPr lang="ko-KR" altLang="en-US" sz="800" b="1" dirty="0" smtClean="0">
                <a:solidFill>
                  <a:srgbClr val="FF0000"/>
                </a:solidFill>
              </a:rPr>
              <a:t>수량</a:t>
            </a:r>
            <a:r>
              <a:rPr lang="en-US" altLang="ko-KR" sz="800" b="1" dirty="0" smtClean="0">
                <a:solidFill>
                  <a:srgbClr val="FF0000"/>
                </a:solidFill>
              </a:rPr>
              <a:t>,</a:t>
            </a:r>
            <a:r>
              <a:rPr lang="ko-KR" altLang="en-US" sz="800" b="1" dirty="0" smtClean="0">
                <a:solidFill>
                  <a:srgbClr val="FF0000"/>
                </a:solidFill>
              </a:rPr>
              <a:t>단가를 </a:t>
            </a:r>
            <a:r>
              <a:rPr lang="ko-KR" altLang="en-US" sz="800" b="1" dirty="0" err="1" smtClean="0">
                <a:solidFill>
                  <a:srgbClr val="FF0000"/>
                </a:solidFill>
              </a:rPr>
              <a:t>파악후</a:t>
            </a:r>
            <a:r>
              <a:rPr lang="ko-KR" altLang="en-US" sz="800" b="1" dirty="0" smtClean="0">
                <a:solidFill>
                  <a:srgbClr val="FF0000"/>
                </a:solidFill>
              </a:rPr>
              <a:t> 수행할 수 있다</a:t>
            </a:r>
            <a:endParaRPr lang="ko-KR" altLang="en-US" sz="800" dirty="0" smtClean="0">
              <a:solidFill>
                <a:srgbClr val="0000FF"/>
              </a:solidFill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1635578" y="3641272"/>
            <a:ext cx="5271407" cy="236764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직사각형 52"/>
          <p:cNvSpPr/>
          <p:nvPr/>
        </p:nvSpPr>
        <p:spPr>
          <a:xfrm>
            <a:off x="2343149" y="4683580"/>
            <a:ext cx="171451" cy="206827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타원 53"/>
          <p:cNvSpPr/>
          <p:nvPr/>
        </p:nvSpPr>
        <p:spPr>
          <a:xfrm>
            <a:off x="4082615" y="3620865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7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55" name="타원 54"/>
          <p:cNvSpPr/>
          <p:nvPr/>
        </p:nvSpPr>
        <p:spPr>
          <a:xfrm>
            <a:off x="2547730" y="4453622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8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1251858" y="1502229"/>
            <a:ext cx="209549" cy="50618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타원 60"/>
          <p:cNvSpPr/>
          <p:nvPr/>
        </p:nvSpPr>
        <p:spPr>
          <a:xfrm>
            <a:off x="1529915" y="1729472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9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1867373" y="2875193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9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55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74736022"/>
              </p:ext>
            </p:extLst>
          </p:nvPr>
        </p:nvGraphicFramePr>
        <p:xfrm>
          <a:off x="344488" y="1241962"/>
          <a:ext cx="9215437" cy="5404805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208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3-5. 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참조에 의한 반품 입고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(MIGO)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오라클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AP(-)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전표→반품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금액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 상계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반품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ko-KR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번호를 입력하여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버튼 또는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클릭하면 세부 항목 내역이 나타남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lang="en-US" altLang="ko-KR" sz="1100" dirty="0" smtClean="0">
                          <a:latin typeface="Arial" charset="0"/>
                        </a:rPr>
                        <a:t>OK</a:t>
                      </a:r>
                      <a:r>
                        <a:rPr lang="ko-KR" altLang="en-US" sz="1100" dirty="0" err="1" smtClean="0">
                          <a:latin typeface="Arial" charset="0"/>
                        </a:rPr>
                        <a:t>란을</a:t>
                      </a:r>
                      <a:r>
                        <a:rPr lang="ko-KR" altLang="en-US" sz="1100" dirty="0" smtClean="0">
                          <a:latin typeface="Arial" charset="0"/>
                        </a:rPr>
                        <a:t> 체크한 후</a:t>
                      </a:r>
                      <a:r>
                        <a:rPr lang="ko-KR" altLang="en-US" sz="1100" baseline="0" dirty="0" smtClean="0">
                          <a:latin typeface="Arial" charset="0"/>
                        </a:rPr>
                        <a:t> </a:t>
                      </a:r>
                      <a:r>
                        <a:rPr lang="ko-KR" altLang="en-US" sz="1100" dirty="0" smtClean="0">
                          <a:latin typeface="Arial" charset="0"/>
                        </a:rPr>
                        <a:t>입력단위수량에 반품수량을 입력함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             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POP-UP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창을 활성화하여 ④ 이동사유를 입력함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‘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점검’을 클릭하고 오류 메시지가 없으면 ‘전기’를 실행함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하단의 전기번호가 생성되는 것을 확인함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76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전월분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마감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완료분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당월 금액 및 수량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indent="-228600">
                        <a:buNone/>
                      </a:pPr>
                      <a:r>
                        <a:rPr lang="ko-KR" altLang="en-US" sz="1000" dirty="0" smtClean="0"/>
                        <a:t>반품 </a:t>
                      </a:r>
                      <a:r>
                        <a:rPr lang="en-US" altLang="ko-KR" sz="1000" dirty="0" smtClean="0"/>
                        <a:t>PO </a:t>
                      </a:r>
                      <a:r>
                        <a:rPr lang="ko-KR" altLang="en-US" sz="1000" dirty="0" smtClean="0"/>
                        <a:t>의하여 </a:t>
                      </a:r>
                      <a:r>
                        <a:rPr lang="en-US" altLang="ko-KR" sz="1000" dirty="0" smtClean="0"/>
                        <a:t>GR(Good</a:t>
                      </a:r>
                      <a:r>
                        <a:rPr lang="en-US" altLang="ko-KR" sz="1000" baseline="0" dirty="0" smtClean="0"/>
                        <a:t> Receipt)</a:t>
                      </a:r>
                      <a:r>
                        <a:rPr lang="ko-KR" altLang="en-US" sz="1000" dirty="0" smtClean="0"/>
                        <a:t>처리는 기존 </a:t>
                      </a:r>
                      <a:r>
                        <a:rPr lang="en-US" altLang="ko-KR" sz="1000" dirty="0" smtClean="0"/>
                        <a:t>GR</a:t>
                      </a:r>
                      <a:r>
                        <a:rPr lang="ko-KR" altLang="en-US" sz="1000" dirty="0" smtClean="0"/>
                        <a:t>처리와 </a:t>
                      </a:r>
                      <a:r>
                        <a:rPr lang="en-US" altLang="ko-KR" sz="1000" dirty="0" smtClean="0"/>
                        <a:t>FORM</a:t>
                      </a:r>
                      <a:r>
                        <a:rPr lang="ko-KR" altLang="en-US" sz="1000" dirty="0" smtClean="0"/>
                        <a:t>은 동일하나 재고는 마이너스 </a:t>
                      </a:r>
                      <a:r>
                        <a:rPr lang="en-US" altLang="ko-KR" sz="1000" dirty="0" smtClean="0"/>
                        <a:t>“-”</a:t>
                      </a:r>
                      <a:r>
                        <a:rPr lang="ko-KR" altLang="en-US" sz="1000" dirty="0" smtClean="0"/>
                        <a:t>처리된다</a:t>
                      </a:r>
                      <a:r>
                        <a:rPr lang="en-US" altLang="ko-KR" sz="1000" dirty="0" smtClean="0"/>
                        <a:t>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당월 정산기간 내의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입고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PO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에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대한 반품 처리는 이동유형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122(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업체 반품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을 사용됨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(MIGO)</a:t>
                      </a:r>
                      <a:endParaRPr lang="en-US" altLang="ko-KR" sz="10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정산기간 마감 후 반품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PO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의한 입고 처리는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 이동유형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161(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구매오더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 반품 입고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을 사용됨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. (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반품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PO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→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 : ASN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안됨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발송증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기준 처리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거래명세 없음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※)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입고처리시 재고 수량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부족시는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반품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입고처리가 안됨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4820890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161)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37259" y="1784972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79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5799" y="2789395"/>
            <a:ext cx="812953" cy="167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그룹 1"/>
          <p:cNvGrpSpPr/>
          <p:nvPr/>
        </p:nvGrpSpPr>
        <p:grpSpPr>
          <a:xfrm>
            <a:off x="83133" y="1657350"/>
            <a:ext cx="7086343" cy="3838315"/>
            <a:chOff x="83133" y="1657350"/>
            <a:chExt cx="7086343" cy="3838315"/>
          </a:xfrm>
        </p:grpSpPr>
        <p:grpSp>
          <p:nvGrpSpPr>
            <p:cNvPr id="3" name="그룹 24"/>
            <p:cNvGrpSpPr/>
            <p:nvPr/>
          </p:nvGrpSpPr>
          <p:grpSpPr>
            <a:xfrm>
              <a:off x="83133" y="1657350"/>
              <a:ext cx="7086343" cy="3838315"/>
              <a:chOff x="83133" y="1657350"/>
              <a:chExt cx="7086343" cy="3838315"/>
            </a:xfrm>
          </p:grpSpPr>
          <p:grpSp>
            <p:nvGrpSpPr>
              <p:cNvPr id="4" name="그룹 21"/>
              <p:cNvGrpSpPr/>
              <p:nvPr/>
            </p:nvGrpSpPr>
            <p:grpSpPr>
              <a:xfrm>
                <a:off x="371475" y="1657350"/>
                <a:ext cx="6798001" cy="3792000"/>
                <a:chOff x="371475" y="1657350"/>
                <a:chExt cx="6798001" cy="3792000"/>
              </a:xfrm>
            </p:grpSpPr>
            <p:pic>
              <p:nvPicPr>
                <p:cNvPr id="247810" name="Picture 2"/>
                <p:cNvPicPr>
                  <a:picLocks noChangeAspect="1" noChangeArrowheads="1"/>
                </p:cNvPicPr>
                <p:nvPr/>
              </p:nvPicPr>
              <p:blipFill>
                <a:blip r:embed="rId4" cstate="email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71475" y="1657350"/>
                  <a:ext cx="6798001" cy="37920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cxnSp>
              <p:nvCxnSpPr>
                <p:cNvPr id="32" name="직선 화살표 연결선 31"/>
                <p:cNvCxnSpPr/>
                <p:nvPr/>
              </p:nvCxnSpPr>
              <p:spPr>
                <a:xfrm>
                  <a:off x="5692462" y="3517064"/>
                  <a:ext cx="470079" cy="288644"/>
                </a:xfrm>
                <a:prstGeom prst="straightConnector1">
                  <a:avLst/>
                </a:prstGeom>
                <a:ln w="12700">
                  <a:solidFill>
                    <a:srgbClr val="FF0000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" name="그룹 22"/>
              <p:cNvGrpSpPr/>
              <p:nvPr/>
            </p:nvGrpSpPr>
            <p:grpSpPr>
              <a:xfrm>
                <a:off x="83133" y="2036430"/>
                <a:ext cx="5557880" cy="3459235"/>
                <a:chOff x="83133" y="2036430"/>
                <a:chExt cx="5557880" cy="3459235"/>
              </a:xfrm>
            </p:grpSpPr>
            <p:pic>
              <p:nvPicPr>
                <p:cNvPr id="247811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email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43013" y="3876675"/>
                  <a:ext cx="4398000" cy="15480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6" name="그룹 20"/>
                <p:cNvGrpSpPr/>
                <p:nvPr/>
              </p:nvGrpSpPr>
              <p:grpSpPr>
                <a:xfrm>
                  <a:off x="83133" y="2036430"/>
                  <a:ext cx="2291092" cy="3459235"/>
                  <a:chOff x="83133" y="2036430"/>
                  <a:chExt cx="2291092" cy="3459235"/>
                </a:xfrm>
              </p:grpSpPr>
              <p:cxnSp>
                <p:nvCxnSpPr>
                  <p:cNvPr id="29" name="직선 화살표 연결선 28"/>
                  <p:cNvCxnSpPr/>
                  <p:nvPr/>
                </p:nvCxnSpPr>
                <p:spPr>
                  <a:xfrm flipV="1">
                    <a:off x="555956" y="4367174"/>
                    <a:ext cx="609474" cy="958291"/>
                  </a:xfrm>
                  <a:prstGeom prst="straightConnector1">
                    <a:avLst/>
                  </a:prstGeom>
                  <a:ln w="12700">
                    <a:solidFill>
                      <a:srgbClr val="FF0000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40" name="타원 39"/>
                  <p:cNvSpPr/>
                  <p:nvPr/>
                </p:nvSpPr>
                <p:spPr>
                  <a:xfrm>
                    <a:off x="1744909" y="2238383"/>
                    <a:ext cx="273853" cy="247650"/>
                  </a:xfrm>
                  <a:prstGeom prst="ellipse">
                    <a:avLst/>
                  </a:prstGeom>
                  <a:noFill/>
                  <a:ln w="222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92075" indent="-92075" algn="ctr"/>
                    <a:r>
                      <a:rPr lang="en-US" altLang="ko-KR" sz="1000" dirty="0" smtClean="0">
                        <a:solidFill>
                          <a:schemeClr val="tx1"/>
                        </a:solidFill>
                      </a:rPr>
                      <a:t>1</a:t>
                    </a:r>
                    <a:endParaRPr lang="ko-KR" altLang="en-US" sz="1000" dirty="0" smtClean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1" name="타원 40"/>
                  <p:cNvSpPr/>
                  <p:nvPr/>
                </p:nvSpPr>
                <p:spPr>
                  <a:xfrm>
                    <a:off x="2100372" y="3288731"/>
                    <a:ext cx="273853" cy="247650"/>
                  </a:xfrm>
                  <a:prstGeom prst="ellipse">
                    <a:avLst/>
                  </a:prstGeom>
                  <a:noFill/>
                  <a:ln w="222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92075" indent="-92075" algn="ctr"/>
                    <a:r>
                      <a:rPr lang="en-US" altLang="ko-KR" sz="1000" dirty="0">
                        <a:solidFill>
                          <a:schemeClr val="tx1"/>
                        </a:solidFill>
                      </a:rPr>
                      <a:t>2</a:t>
                    </a:r>
                    <a:endParaRPr lang="ko-KR" altLang="en-US" sz="1000" dirty="0" smtClean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2" name="타원 41"/>
                  <p:cNvSpPr/>
                  <p:nvPr/>
                </p:nvSpPr>
                <p:spPr>
                  <a:xfrm>
                    <a:off x="83133" y="5248015"/>
                    <a:ext cx="273853" cy="247650"/>
                  </a:xfrm>
                  <a:prstGeom prst="ellipse">
                    <a:avLst/>
                  </a:prstGeom>
                  <a:noFill/>
                  <a:ln w="222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92075" indent="-92075" algn="ctr"/>
                    <a:r>
                      <a:rPr lang="en-US" altLang="ko-KR" sz="1000" dirty="0" smtClean="0">
                        <a:solidFill>
                          <a:schemeClr val="tx1"/>
                        </a:solidFill>
                      </a:rPr>
                      <a:t>3</a:t>
                    </a:r>
                    <a:endParaRPr lang="ko-KR" altLang="en-US" sz="1000" dirty="0" smtClean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3" name="타원 42"/>
                  <p:cNvSpPr/>
                  <p:nvPr/>
                </p:nvSpPr>
                <p:spPr>
                  <a:xfrm>
                    <a:off x="1944260" y="4722494"/>
                    <a:ext cx="273853" cy="247650"/>
                  </a:xfrm>
                  <a:prstGeom prst="ellipse">
                    <a:avLst/>
                  </a:prstGeom>
                  <a:noFill/>
                  <a:ln w="222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92075" indent="-92075" algn="ctr"/>
                    <a:r>
                      <a:rPr lang="en-US" altLang="ko-KR" sz="1000" dirty="0">
                        <a:solidFill>
                          <a:schemeClr val="tx1"/>
                        </a:solidFill>
                      </a:rPr>
                      <a:t>4</a:t>
                    </a:r>
                    <a:endParaRPr lang="ko-KR" altLang="en-US" sz="1000" dirty="0" smtClean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4" name="타원 43"/>
                  <p:cNvSpPr/>
                  <p:nvPr/>
                </p:nvSpPr>
                <p:spPr>
                  <a:xfrm>
                    <a:off x="130505" y="2036430"/>
                    <a:ext cx="273853" cy="247650"/>
                  </a:xfrm>
                  <a:prstGeom prst="ellipse">
                    <a:avLst/>
                  </a:prstGeom>
                  <a:noFill/>
                  <a:ln w="222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92075" indent="-92075" algn="ctr"/>
                    <a:r>
                      <a:rPr lang="en-US" altLang="ko-KR" sz="1000" dirty="0">
                        <a:solidFill>
                          <a:schemeClr val="tx1"/>
                        </a:solidFill>
                      </a:rPr>
                      <a:t>5</a:t>
                    </a:r>
                    <a:endParaRPr lang="ko-KR" altLang="en-US" sz="1000" dirty="0" smtClean="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  <p:pic>
          <p:nvPicPr>
            <p:cNvPr id="24" name="Picture 16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864" y="2429558"/>
              <a:ext cx="966000" cy="98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279306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33186984"/>
              </p:ext>
            </p:extLst>
          </p:nvPr>
        </p:nvGraphicFramePr>
        <p:xfrm>
          <a:off x="336332" y="1307276"/>
          <a:ext cx="9215437" cy="5442411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4975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4-1. 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검색하여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취소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라인 취소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NO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입력 실행한다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삭제할 라인 지정한다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쓰레기통에 넣는다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점검후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애러를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확인한다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저장한다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76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최종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 계획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변경시만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사용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취소시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업체 발주에 즉시 반영되며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업체의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발주량도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취소가 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 수량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검색하여 취소된 수량을 기준으로 자재를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라인을 삭제한다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업체가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ASN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바코드를 발행할 경우 취소가 불가능하며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향후 입고되는 자재를 대체하여 사용하거나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MIGO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후 업체와 합의하에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자재 반품 프로세스를 진행 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1387145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ME22N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7201" y="1692464"/>
            <a:ext cx="6613070" cy="4020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직사각형 22"/>
          <p:cNvSpPr/>
          <p:nvPr/>
        </p:nvSpPr>
        <p:spPr>
          <a:xfrm>
            <a:off x="1690006" y="3208564"/>
            <a:ext cx="5290457" cy="2841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2163536" y="4140735"/>
            <a:ext cx="155120" cy="15367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1545369" y="1820151"/>
            <a:ext cx="185459" cy="1474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2468087" y="2268528"/>
            <a:ext cx="504056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1040915" y="2212863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1381947" y="3248391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1764497" y="4154468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1630904" y="2014763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4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1338540" y="2152165"/>
            <a:ext cx="147359" cy="1664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5" name="구부러진 연결선 34"/>
          <p:cNvCxnSpPr>
            <a:stCxn id="30" idx="5"/>
            <a:endCxn id="27" idx="1"/>
          </p:cNvCxnSpPr>
          <p:nvPr/>
        </p:nvCxnSpPr>
        <p:spPr>
          <a:xfrm rot="5400000" flipH="1" flipV="1">
            <a:off x="1847522" y="1803681"/>
            <a:ext cx="47706" cy="1193424"/>
          </a:xfrm>
          <a:prstGeom prst="curvedConnector4">
            <a:avLst>
              <a:gd name="adj1" fmla="val -479185"/>
              <a:gd name="adj2" fmla="val 5168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타원 37"/>
          <p:cNvSpPr/>
          <p:nvPr/>
        </p:nvSpPr>
        <p:spPr>
          <a:xfrm>
            <a:off x="1569726" y="1566548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5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1474611" y="2155370"/>
            <a:ext cx="133753" cy="1524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1994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33186984"/>
              </p:ext>
            </p:extLst>
          </p:nvPr>
        </p:nvGraphicFramePr>
        <p:xfrm>
          <a:off x="336332" y="1307276"/>
          <a:ext cx="9215437" cy="5442411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4975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4-2. 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검색하여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전체 취소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전체 취소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NO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입력 실행한다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커셔를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첫번째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라인 수량에 놓고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전체 선택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해제을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 한다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쓰레기통 마크를 지정한다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점검후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이상 여부를 확인한다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 저장한다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76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최종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 계획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변경시만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사용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취소시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업체 발주에 즉시 반영되며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업체의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발주량도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취소가 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 수량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검색하여 취소된 수량을 기준으로 자재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전체를 삭제한다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업체가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ASN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바코드를 발행할 경우 취소가 불가능하며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향후 입고되는 자재를 대체하여 사용하거나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MIGO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후 업체와 합의하에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자재 반품 프로세스를 진행 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.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1387145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ME22N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14804" y="1657350"/>
            <a:ext cx="6720781" cy="4024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직사각형 27"/>
          <p:cNvSpPr/>
          <p:nvPr/>
        </p:nvSpPr>
        <p:spPr>
          <a:xfrm>
            <a:off x="1632858" y="3175908"/>
            <a:ext cx="5290457" cy="53067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2098221" y="4108079"/>
            <a:ext cx="187779" cy="18633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1488221" y="1787495"/>
            <a:ext cx="185459" cy="1474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/>
          <p:cNvSpPr/>
          <p:nvPr/>
        </p:nvSpPr>
        <p:spPr>
          <a:xfrm>
            <a:off x="2410939" y="2235872"/>
            <a:ext cx="504056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타원 38"/>
          <p:cNvSpPr/>
          <p:nvPr/>
        </p:nvSpPr>
        <p:spPr>
          <a:xfrm>
            <a:off x="983767" y="2180207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1324799" y="3215735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1266478" y="4105483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2300378" y="4170136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4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1281392" y="2119509"/>
            <a:ext cx="147359" cy="1664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5" name="구부러진 연결선 34"/>
          <p:cNvCxnSpPr>
            <a:stCxn id="39" idx="5"/>
            <a:endCxn id="37" idx="1"/>
          </p:cNvCxnSpPr>
          <p:nvPr/>
        </p:nvCxnSpPr>
        <p:spPr>
          <a:xfrm rot="5400000" flipH="1" flipV="1">
            <a:off x="1790374" y="1771025"/>
            <a:ext cx="47706" cy="1193424"/>
          </a:xfrm>
          <a:prstGeom prst="curvedConnector4">
            <a:avLst>
              <a:gd name="adj1" fmla="val -479185"/>
              <a:gd name="adj2" fmla="val 5168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타원 45"/>
          <p:cNvSpPr/>
          <p:nvPr/>
        </p:nvSpPr>
        <p:spPr>
          <a:xfrm>
            <a:off x="1594221" y="2162542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5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1417463" y="2122714"/>
            <a:ext cx="133753" cy="1524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1817917" y="4097193"/>
            <a:ext cx="263976" cy="18089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타원 49"/>
          <p:cNvSpPr/>
          <p:nvPr/>
        </p:nvSpPr>
        <p:spPr>
          <a:xfrm>
            <a:off x="1610547" y="1533891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6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994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33186984"/>
              </p:ext>
            </p:extLst>
          </p:nvPr>
        </p:nvGraphicFramePr>
        <p:xfrm>
          <a:off x="336332" y="1307276"/>
          <a:ext cx="9215437" cy="4939491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4975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4-3. 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 취소 오류의 경우 취소를 다시 생성으로 전환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변경→생성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NO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입력 실행한다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삭제할 라인 지정한다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열쇠 잠김을 푼다</a:t>
                      </a:r>
                      <a:endParaRPr lang="en-US" altLang="ko-KR" sz="1000" b="1" dirty="0" smtClean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점검후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애러를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확인한다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저장한다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76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최종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 계획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변경시만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사용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업체의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발주량은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정상 복원 된다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1387145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ME22N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(JOB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기준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 취소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73427" y="1649186"/>
            <a:ext cx="6539769" cy="4065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직사각형 50"/>
          <p:cNvSpPr/>
          <p:nvPr/>
        </p:nvSpPr>
        <p:spPr>
          <a:xfrm>
            <a:off x="1673678" y="3184072"/>
            <a:ext cx="5290457" cy="2841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직사각형 51"/>
          <p:cNvSpPr/>
          <p:nvPr/>
        </p:nvSpPr>
        <p:spPr>
          <a:xfrm>
            <a:off x="2367834" y="4124407"/>
            <a:ext cx="195752" cy="18633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직사각형 52"/>
          <p:cNvSpPr/>
          <p:nvPr/>
        </p:nvSpPr>
        <p:spPr>
          <a:xfrm>
            <a:off x="1529042" y="1795658"/>
            <a:ext cx="177294" cy="1556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직사각형 53"/>
          <p:cNvSpPr/>
          <p:nvPr/>
        </p:nvSpPr>
        <p:spPr>
          <a:xfrm>
            <a:off x="2451759" y="2244036"/>
            <a:ext cx="504056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타원 54"/>
          <p:cNvSpPr/>
          <p:nvPr/>
        </p:nvSpPr>
        <p:spPr>
          <a:xfrm>
            <a:off x="1024587" y="2188371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56" name="타원 55"/>
          <p:cNvSpPr/>
          <p:nvPr/>
        </p:nvSpPr>
        <p:spPr>
          <a:xfrm>
            <a:off x="1316633" y="322390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57" name="타원 56"/>
          <p:cNvSpPr/>
          <p:nvPr/>
        </p:nvSpPr>
        <p:spPr>
          <a:xfrm>
            <a:off x="1780826" y="3917705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58" name="타원 57"/>
          <p:cNvSpPr/>
          <p:nvPr/>
        </p:nvSpPr>
        <p:spPr>
          <a:xfrm>
            <a:off x="1614576" y="1990271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4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1322212" y="2127673"/>
            <a:ext cx="147359" cy="1664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0" name="구부러진 연결선 59"/>
          <p:cNvCxnSpPr>
            <a:stCxn id="55" idx="5"/>
            <a:endCxn id="54" idx="1"/>
          </p:cNvCxnSpPr>
          <p:nvPr/>
        </p:nvCxnSpPr>
        <p:spPr>
          <a:xfrm rot="5400000" flipH="1" flipV="1">
            <a:off x="1831194" y="1779189"/>
            <a:ext cx="47706" cy="1193424"/>
          </a:xfrm>
          <a:prstGeom prst="curvedConnector4">
            <a:avLst>
              <a:gd name="adj1" fmla="val -479185"/>
              <a:gd name="adj2" fmla="val 5168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타원 60"/>
          <p:cNvSpPr/>
          <p:nvPr/>
        </p:nvSpPr>
        <p:spPr>
          <a:xfrm>
            <a:off x="1553398" y="1542056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5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1458284" y="2130880"/>
            <a:ext cx="141916" cy="152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1994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33186984"/>
              </p:ext>
            </p:extLst>
          </p:nvPr>
        </p:nvGraphicFramePr>
        <p:xfrm>
          <a:off x="336332" y="1307276"/>
          <a:ext cx="9215437" cy="5107131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4975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4-4. 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 변경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 변경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감소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NO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입력 실행한다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수량을 조정한다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점검후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애러를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확인한다</a:t>
                      </a:r>
                      <a:endParaRPr lang="en-US" altLang="ko-KR" sz="1000" b="1" dirty="0" smtClean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저장한다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76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최종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 계획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변경시만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사용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수량증가 및 라인 추가할 수 없고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감소의 경우만 적용됨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수량 증가의 경우는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MRP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소요량을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ZMMR0150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PR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PO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로 전환한다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1387145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ME22N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감소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90312" y="1608364"/>
            <a:ext cx="6753437" cy="4005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직사각형 29"/>
          <p:cNvSpPr/>
          <p:nvPr/>
        </p:nvSpPr>
        <p:spPr>
          <a:xfrm>
            <a:off x="2620737" y="3167747"/>
            <a:ext cx="726620" cy="2041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1496386" y="1722182"/>
            <a:ext cx="177294" cy="1556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/>
          <p:cNvSpPr/>
          <p:nvPr/>
        </p:nvSpPr>
        <p:spPr>
          <a:xfrm>
            <a:off x="2419103" y="2170560"/>
            <a:ext cx="504056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991931" y="2114895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2720892" y="2872839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1576720" y="1925622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1289557" y="2054197"/>
            <a:ext cx="139194" cy="19914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9" name="구부러진 연결선 59"/>
          <p:cNvCxnSpPr>
            <a:stCxn id="34" idx="5"/>
            <a:endCxn id="33" idx="1"/>
          </p:cNvCxnSpPr>
          <p:nvPr/>
        </p:nvCxnSpPr>
        <p:spPr>
          <a:xfrm rot="5400000" flipH="1" flipV="1">
            <a:off x="1798538" y="1705713"/>
            <a:ext cx="47706" cy="1193424"/>
          </a:xfrm>
          <a:prstGeom prst="curvedConnector4">
            <a:avLst>
              <a:gd name="adj1" fmla="val -479185"/>
              <a:gd name="adj2" fmla="val 5168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타원 39"/>
          <p:cNvSpPr/>
          <p:nvPr/>
        </p:nvSpPr>
        <p:spPr>
          <a:xfrm>
            <a:off x="1520742" y="146858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4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1425627" y="2057403"/>
            <a:ext cx="199065" cy="1959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1994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 검사품의 자재 입고 처리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품질검사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Plug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된 자재의 입고 처리 및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「품질검사결과 반영」 처리의 업무프로세스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T-Code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자재마스터 필드 값 중 품질검사 관련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Plug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자재마스터 內 설정해야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MIGO_GR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MIGO_GR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5708" y="1912691"/>
            <a:ext cx="4919749" cy="433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672815" y="4085439"/>
            <a:ext cx="1364000" cy="15100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280880" y="399466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79889" y="3632433"/>
            <a:ext cx="4649337" cy="2617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7110279" y="4682456"/>
            <a:ext cx="817317" cy="13282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6718344" y="460845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 검사품의 자재 입고 처리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품질검사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Plug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된 자재의 입고 처리 및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「품질검사결과 반영」 처리의 업무프로세스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입고 대상품목을 검색한다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조건 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A01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［입고］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R01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4100000431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해당 항목을 ［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OK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     지정한다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［점검］→ ［전기］버튼을 차례로 클릭하면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자재전표 번호가 생성된다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［점검］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［전기］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MIGO_GR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MIGO_GR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5363" y="1942909"/>
            <a:ext cx="5425320" cy="4306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1303698" y="2348917"/>
            <a:ext cx="2655905" cy="18455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537519" y="199808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464487" y="3843556"/>
            <a:ext cx="4399417" cy="11604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391335" y="344239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7" name="Picture 6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9269" y="3581159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00714" y="4380102"/>
            <a:ext cx="7715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69210" y="4635399"/>
            <a:ext cx="2443906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381996" y="2158767"/>
            <a:ext cx="539083" cy="13142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047387" y="202465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 검사품의 자재 입고 처리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품질검사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Plug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된 자재의 입고 처리 및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「품질검사결과 반영」 처리의 업무프로세스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MIGO_GR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 후 품질검사 재고로 보인다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재고조회 화면으로는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  <a:cs typeface="윤고딕130"/>
                        </a:rPr>
                        <a:t>MB51 : </a:t>
                      </a:r>
                      <a:r>
                        <a:rPr kumimoji="1" lang="en-US" altLang="ko-KR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Submit &amp; Status</a:t>
                      </a:r>
                      <a:endParaRPr kumimoji="1" lang="ko-KR" altLang="en-US" sz="1200" b="0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MB52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창고 재고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MB5B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전기일 대한 재고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ZMMR0030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현 재고 리스트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기준정보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개요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MMBE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개요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9413" y="1975215"/>
            <a:ext cx="5295769" cy="4249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3301677" y="5085126"/>
            <a:ext cx="590816" cy="99689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94914" y="4429387"/>
            <a:ext cx="2942701" cy="131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구부러진 연결선 59"/>
          <p:cNvCxnSpPr>
            <a:endCxn id="240643" idx="3"/>
          </p:cNvCxnSpPr>
          <p:nvPr/>
        </p:nvCxnSpPr>
        <p:spPr>
          <a:xfrm rot="16200000" flipH="1">
            <a:off x="8102366" y="3751276"/>
            <a:ext cx="1680596" cy="989901"/>
          </a:xfrm>
          <a:prstGeom prst="curvedConnector4">
            <a:avLst>
              <a:gd name="adj1" fmla="val 30449"/>
              <a:gd name="adj2" fmla="val 123093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타원 16"/>
          <p:cNvSpPr/>
          <p:nvPr/>
        </p:nvSpPr>
        <p:spPr>
          <a:xfrm>
            <a:off x="3076124" y="476645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6507669" y="5385732"/>
            <a:ext cx="337748" cy="16778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설명선 1 18"/>
          <p:cNvSpPr/>
          <p:nvPr/>
        </p:nvSpPr>
        <p:spPr>
          <a:xfrm>
            <a:off x="7273254" y="5729680"/>
            <a:ext cx="1275128" cy="553673"/>
          </a:xfrm>
          <a:prstGeom prst="borderCallout1">
            <a:avLst>
              <a:gd name="adj1" fmla="val 18750"/>
              <a:gd name="adj2" fmla="val -8333"/>
              <a:gd name="adj3" fmla="val -36284"/>
              <a:gd name="adj4" fmla="val -42984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0800000" scaled="1"/>
            <a:tileRect/>
          </a:gradFill>
          <a:ln w="9525">
            <a:solidFill>
              <a:srgbClr val="103991"/>
            </a:solidFill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더블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클릭하면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MMBE(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재고개요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)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화면이 생성됨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27710" y="161687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 검사품의 자재 입고 처리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품질검사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Plug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된 자재의 입고 처리 및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「품질검사결과 반영」 처리의 업무프로세스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［선택 조건］ 값을 입력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1300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검사의뢰일자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YYYY.YY.YY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필수 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［실행조건］을 선택한다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품질검사 결과 반영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검사결과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합격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불합격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품질검사결과 조회 및 결과 취소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결과 조회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or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결과의 취소를 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전표는 처리시 동시 생성됨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［실행］ 버튼을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27710" y="82892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ZMMR0110_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ZMMR0110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2847" y="1976653"/>
            <a:ext cx="5519781" cy="4339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2513112" y="2953971"/>
            <a:ext cx="1245156" cy="150023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2119779" y="288696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50819" y="4658334"/>
            <a:ext cx="1789042" cy="86127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2054066" y="451583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60607" y="2315010"/>
            <a:ext cx="218902" cy="29501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41376" y="217530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43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497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 검사품의 자재 입고 처리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9390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품질검사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Plug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된 자재의 입고 처리 및 「품질검사결과 반영」 처리의 업무프로세스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해당 품목을 체크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불합격의 경우 ［적부내역］에 사유를 입력한다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필수 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,,,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합격의 경우 공란 허용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③ 합격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or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불합격 판정을 지정하고 클릭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④［참고전표번호］와 ［메시지］는 ③항 처리 후 생성된다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⑤ 품질검사 처리 후 자재문서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이동유형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(321)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재고이동을 조회한다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(MB51)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ZMMR0110_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ZMMR0110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6427" y="1748871"/>
            <a:ext cx="8878779" cy="2831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519330" y="2164359"/>
            <a:ext cx="697074" cy="29501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257111" y="215048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95561" y="3885500"/>
            <a:ext cx="267837" cy="40966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639409" y="3895287"/>
            <a:ext cx="585221" cy="40966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322028" y="3896685"/>
            <a:ext cx="306985" cy="40966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453166" y="432463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932575" y="432603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5313188" y="432742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96935" y="2978363"/>
            <a:ext cx="2381075" cy="6614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20" name="구부러진 연결선 59"/>
          <p:cNvCxnSpPr>
            <a:stCxn id="11" idx="6"/>
            <a:endCxn id="242691" idx="0"/>
          </p:cNvCxnSpPr>
          <p:nvPr/>
        </p:nvCxnSpPr>
        <p:spPr>
          <a:xfrm>
            <a:off x="1577744" y="2322677"/>
            <a:ext cx="2709729" cy="655686"/>
          </a:xfrm>
          <a:prstGeom prst="curvedConnector2">
            <a:avLst/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269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0752" y="2802055"/>
            <a:ext cx="1143000" cy="314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25" name="구부러진 연결선 59"/>
          <p:cNvCxnSpPr>
            <a:stCxn id="15" idx="0"/>
            <a:endCxn id="242692" idx="2"/>
          </p:cNvCxnSpPr>
          <p:nvPr/>
        </p:nvCxnSpPr>
        <p:spPr>
          <a:xfrm rot="5400000" flipH="1" flipV="1">
            <a:off x="6252683" y="2795718"/>
            <a:ext cx="778907" cy="1420232"/>
          </a:xfrm>
          <a:prstGeom prst="curvedConnector3">
            <a:avLst>
              <a:gd name="adj1" fmla="val 50000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269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15720" y="4474508"/>
            <a:ext cx="2555452" cy="1850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타원 27"/>
          <p:cNvSpPr/>
          <p:nvPr/>
        </p:nvSpPr>
        <p:spPr>
          <a:xfrm>
            <a:off x="9079845" y="435259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 검사품의 자재 재고의 자재전표 취소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품질검사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Plug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된 자재의 입고 처리 및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「품질검사결과 반영」 처리로 자재전표를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취소하는 업무프로세스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가용화자재의 자재전표 취소는 다음과 같음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4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1)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가용화 재고 → 「품질검사결과 반영 및 조회」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                      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［결과취소］처리 후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2) MIGO 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처리 → 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A03(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취소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 ,  RO2 (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자재전표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                      PO 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원 전표를 취소한다</a:t>
                      </a:r>
                      <a:endParaRPr lang="en-US" altLang="ko-KR" sz="1200" b="0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0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5-4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번 항목과 동일한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Operation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ZMMR0110_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ZMMR0110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3107" y="1971413"/>
            <a:ext cx="5335965" cy="4311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2328554" y="2953971"/>
            <a:ext cx="1245156" cy="168514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1935221" y="288696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62061" y="4756558"/>
            <a:ext cx="1493241" cy="76304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869508" y="451583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44497" y="2516346"/>
            <a:ext cx="218902" cy="29501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25266" y="237663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8708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497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5-7.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 검사품의 자재 재고의 자재전표 취소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9390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「품질검사결과 반영」 처리로 자재전표를 취소하는 업무프로세스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해당 품목을 체크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자재 전표처리 사유를 입력한다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가용화 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QI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재고 전환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③［결과 취소］ 클릭하면  처리 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 창이  열리면 취소 처리됨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처리결과 메시지가                                                       생성됨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취소 처리 후 자재문서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이동유형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(322)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재고이동을 조회한다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(MB51)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ZMMR0110_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ZMMR0110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4289" y="1630363"/>
            <a:ext cx="8963326" cy="2975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직사각형 20"/>
          <p:cNvSpPr/>
          <p:nvPr/>
        </p:nvSpPr>
        <p:spPr>
          <a:xfrm>
            <a:off x="527718" y="3011296"/>
            <a:ext cx="286013" cy="29501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216877" y="183135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7903039" y="3012694"/>
            <a:ext cx="318172" cy="29501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537505" y="1846625"/>
            <a:ext cx="595009" cy="28417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6" name="구부러진 연결선 59"/>
          <p:cNvCxnSpPr>
            <a:stCxn id="24" idx="3"/>
            <a:endCxn id="30" idx="0"/>
          </p:cNvCxnSpPr>
          <p:nvPr/>
        </p:nvCxnSpPr>
        <p:spPr>
          <a:xfrm>
            <a:off x="1132514" y="1988715"/>
            <a:ext cx="2710648" cy="1560875"/>
          </a:xfrm>
          <a:prstGeom prst="curvedConnector2">
            <a:avLst/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직사각형 29"/>
          <p:cNvSpPr/>
          <p:nvPr/>
        </p:nvSpPr>
        <p:spPr>
          <a:xfrm>
            <a:off x="3700155" y="3549590"/>
            <a:ext cx="286013" cy="295013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520279" y="330921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7885813" y="264648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37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93735" y="5881731"/>
            <a:ext cx="2830179" cy="225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54063" y="4027023"/>
            <a:ext cx="2933218" cy="215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타원 33"/>
          <p:cNvSpPr/>
          <p:nvPr/>
        </p:nvSpPr>
        <p:spPr>
          <a:xfrm>
            <a:off x="9070059" y="394817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5-8.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 검사품의 자재 재고의 자재전표 취소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품질검사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Plug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된 자재의 입고 처리 및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「품질검사결과 반영」 처리로 자재전표를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취소하는 업무프로세스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해당 자재 전표번호를 검색한 후 입력하고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Enter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자재전표 조회는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ZMMR0180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［품목］ 부문에       표시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한후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［점검］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［전기］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메시지 생성된다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자재전표 취소 완료됨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MIGO_GR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MIGO_GR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568" y="1992385"/>
            <a:ext cx="5284058" cy="4232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3362749" y="204345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267347" y="2290195"/>
            <a:ext cx="2130194" cy="19294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040397" y="594573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394580" y="6091806"/>
            <a:ext cx="711057" cy="14960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9" name="Picture 6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04712" y="3866385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1344246" y="2164360"/>
            <a:ext cx="459387" cy="10206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2" name="구부러진 연결선 59"/>
          <p:cNvCxnSpPr>
            <a:stCxn id="7" idx="2"/>
            <a:endCxn id="10" idx="0"/>
          </p:cNvCxnSpPr>
          <p:nvPr/>
        </p:nvCxnSpPr>
        <p:spPr>
          <a:xfrm rot="10800000" flipH="1">
            <a:off x="1040396" y="2164361"/>
            <a:ext cx="533543" cy="3953563"/>
          </a:xfrm>
          <a:prstGeom prst="curvedConnector4">
            <a:avLst>
              <a:gd name="adj1" fmla="val -42846"/>
              <a:gd name="adj2" fmla="val 105782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76669" y="4086488"/>
            <a:ext cx="9525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70814" y="4389627"/>
            <a:ext cx="245745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5-9.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 검사품의 자재 재고의 자재전표 취소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「품질검사결과 반영」 처리로 자재전표를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취소하는 업무프로세스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4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자재전표번호의  취소결과는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구매오더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조회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ZMMR0180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가능함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4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자재전표 와 취소전표를 확인 할 수 있으며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취소된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다시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MIGO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통해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입고처리가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(ME23N)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해당 품목 지정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세부품목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오더 이력］클릭한다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ZMMR0180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입고기준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입고현황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자재전표를 확인 할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※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［품질검사］ 이전단계에서의 전표 취소는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5-8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］항목에서 동일하게 처리함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ME23N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616" y="1912689"/>
            <a:ext cx="5444456" cy="3280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335721" y="424276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14403" y="4514675"/>
            <a:ext cx="5283057" cy="69488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692866" y="4387441"/>
            <a:ext cx="595618" cy="10905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1656" y="5259508"/>
            <a:ext cx="5314193" cy="1032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타원 8"/>
          <p:cNvSpPr/>
          <p:nvPr/>
        </p:nvSpPr>
        <p:spPr>
          <a:xfrm>
            <a:off x="370675" y="538506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입고자재의 반품 처리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입고 자재의 반품 처리 업무프로세스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T-Code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자재마스터 필드 값 중 품질검사 관련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Plug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자재마스터 內 설정해야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MIGO_GR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MIGO_GR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 검사품의 자재 입고 처리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품질검사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Plug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된 자재의 입고 처리 및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「품질검사결과 반영」 처리의 업무프로세스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T-Code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자재마스터 필드 값 중 품질검사 관련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Plug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자재마스터 內 설정해야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MIGO_GR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MIGO_GR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 검사품의 자재 입고 처리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품질검사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Plug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된 자재의 입고 처리 및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「품질검사결과 반영」 처리의 업무프로세스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T-Code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자재마스터 필드 값 중 품질검사 관련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Plug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자재마스터 內 설정해야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MIGO_GR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MIGO_GR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19677</TotalTime>
  <Words>4187</Words>
  <Application>Microsoft Office PowerPoint</Application>
  <PresentationFormat>A4 용지(210x297mm)</PresentationFormat>
  <Paragraphs>951</Paragraphs>
  <Slides>38</Slides>
  <Notes>7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38</vt:i4>
      </vt:variant>
    </vt:vector>
  </HeadingPairs>
  <TitlesOfParts>
    <vt:vector size="41" baseType="lpstr">
      <vt:lpstr>Office Theme</vt:lpstr>
      <vt:lpstr>1_Office Theme</vt:lpstr>
      <vt:lpstr>비트맵 이미지</vt:lpstr>
      <vt:lpstr>슬라이드 0</vt:lpstr>
      <vt:lpstr>문서 개정 이력</vt:lpstr>
      <vt:lpstr>사용자 교육 개요</vt:lpstr>
      <vt:lpstr>사용자 교육 개요</vt:lpstr>
      <vt:lpstr>교육 개요</vt:lpstr>
      <vt:lpstr>교육 개요</vt:lpstr>
      <vt:lpstr>교육 개요</vt:lpstr>
      <vt:lpstr>교육 개요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hyung-il.cho@accenture.com</dc:creator>
  <cp:lastModifiedBy>이상철</cp:lastModifiedBy>
  <cp:revision>986</cp:revision>
  <cp:lastPrinted>2013-03-08T15:48:07Z</cp:lastPrinted>
  <dcterms:created xsi:type="dcterms:W3CDTF">2008-05-17T00:48:54Z</dcterms:created>
  <dcterms:modified xsi:type="dcterms:W3CDTF">2013-03-29T04:56:03Z</dcterms:modified>
</cp:coreProperties>
</file>