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2"/>
  </p:notesMasterIdLst>
  <p:handoutMasterIdLst>
    <p:handoutMasterId r:id="rId23"/>
  </p:handoutMasterIdLst>
  <p:sldIdLst>
    <p:sldId id="374" r:id="rId3"/>
    <p:sldId id="375" r:id="rId4"/>
    <p:sldId id="450" r:id="rId5"/>
    <p:sldId id="495" r:id="rId6"/>
    <p:sldId id="496" r:id="rId7"/>
    <p:sldId id="497" r:id="rId8"/>
    <p:sldId id="498" r:id="rId9"/>
    <p:sldId id="499" r:id="rId10"/>
    <p:sldId id="500" r:id="rId11"/>
    <p:sldId id="501" r:id="rId12"/>
    <p:sldId id="502" r:id="rId13"/>
    <p:sldId id="503" r:id="rId14"/>
    <p:sldId id="504" r:id="rId15"/>
    <p:sldId id="505" r:id="rId16"/>
    <p:sldId id="510" r:id="rId17"/>
    <p:sldId id="506" r:id="rId18"/>
    <p:sldId id="507" r:id="rId19"/>
    <p:sldId id="508" r:id="rId20"/>
    <p:sldId id="511" r:id="rId21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99CCFF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180" autoAdjust="0"/>
    <p:restoredTop sz="97138" autoAdjust="0"/>
  </p:normalViewPr>
  <p:slideViewPr>
    <p:cSldViewPr snapToGrid="0" showGuides="1">
      <p:cViewPr varScale="1">
        <p:scale>
          <a:sx n="74" d="100"/>
          <a:sy n="74" d="100"/>
        </p:scale>
        <p:origin x="-1266" y="-96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PP_01_02    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POP I/F(SAP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→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POP)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2013. 02. 02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정호근차장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9" name="Rectangle 5"/>
          <p:cNvSpPr/>
          <p:nvPr/>
        </p:nvSpPr>
        <p:spPr>
          <a:xfrm>
            <a:off x="2203817" y="1468684"/>
            <a:ext cx="5400599" cy="74648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/>
            <a:r>
              <a:rPr lang="en-US" altLang="ko-KR" sz="2000" b="1" dirty="0" smtClean="0"/>
              <a:t>Outbound Interface</a:t>
            </a:r>
          </a:p>
          <a:p>
            <a:pPr algn="ctr"/>
            <a:r>
              <a:rPr lang="en-US" altLang="ko-KR" sz="2000" b="1" dirty="0" smtClean="0"/>
              <a:t>[SAP to POP]</a:t>
            </a:r>
            <a:endParaRPr lang="en-US" altLang="ko-KR" sz="2000" b="1" dirty="0"/>
          </a:p>
        </p:txBody>
      </p:sp>
      <p:sp>
        <p:nvSpPr>
          <p:cNvPr id="10" name="Rectangle 5"/>
          <p:cNvSpPr/>
          <p:nvPr/>
        </p:nvSpPr>
        <p:spPr>
          <a:xfrm>
            <a:off x="2188792" y="2960489"/>
            <a:ext cx="5400599" cy="74862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/>
            <a:r>
              <a:rPr lang="en-US" altLang="ko-KR" sz="2000" b="1" dirty="0" smtClean="0"/>
              <a:t>Inbound Interface</a:t>
            </a:r>
          </a:p>
          <a:p>
            <a:pPr algn="ctr"/>
            <a:r>
              <a:rPr lang="en-US" altLang="ko-KR" sz="2000" b="1" dirty="0" smtClean="0"/>
              <a:t>[POP to SAP]</a:t>
            </a:r>
            <a:endParaRPr lang="en-US" altLang="ko-KR" sz="2000" b="1" dirty="0"/>
          </a:p>
        </p:txBody>
      </p:sp>
      <p:sp>
        <p:nvSpPr>
          <p:cNvPr id="11" name="Rectangle 5"/>
          <p:cNvSpPr/>
          <p:nvPr/>
        </p:nvSpPr>
        <p:spPr>
          <a:xfrm>
            <a:off x="2216696" y="4546735"/>
            <a:ext cx="5400599" cy="81087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/>
            <a:r>
              <a:rPr lang="en-US" altLang="ko-KR" sz="2000" b="1" dirty="0" smtClean="0"/>
              <a:t>Interface Log </a:t>
            </a:r>
            <a:r>
              <a:rPr lang="ko-KR" altLang="en-US" sz="2000" b="1" dirty="0" smtClean="0"/>
              <a:t>확인 및 재처리</a:t>
            </a:r>
            <a:endParaRPr lang="en-US" altLang="ko-KR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9" name="직사각형 28"/>
          <p:cNvSpPr/>
          <p:nvPr/>
        </p:nvSpPr>
        <p:spPr>
          <a:xfrm>
            <a:off x="415880" y="1369368"/>
            <a:ext cx="4953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ko-KR" altLang="en-US" sz="1600" dirty="0" smtClean="0">
                <a:latin typeface="+mn-ea"/>
                <a:ea typeface="+mn-ea"/>
              </a:rPr>
              <a:t> </a:t>
            </a:r>
            <a:r>
              <a:rPr lang="en-US" altLang="ko-KR" sz="1600" b="1" dirty="0" smtClean="0">
                <a:latin typeface="+mn-ea"/>
                <a:ea typeface="+mn-ea"/>
              </a:rPr>
              <a:t>1. </a:t>
            </a:r>
            <a:r>
              <a:rPr lang="ko-KR" altLang="en-US" sz="1600" b="1" dirty="0" err="1" smtClean="0">
                <a:latin typeface="+mn-ea"/>
                <a:ea typeface="+mn-ea"/>
              </a:rPr>
              <a:t>생산오더</a:t>
            </a:r>
            <a:r>
              <a:rPr lang="ko-KR" altLang="en-US" sz="1600" b="1" dirty="0" smtClean="0">
                <a:latin typeface="+mn-ea"/>
                <a:ea typeface="+mn-ea"/>
              </a:rPr>
              <a:t> </a:t>
            </a:r>
            <a:r>
              <a:rPr lang="en-US" altLang="ko-KR" sz="1600" b="1" dirty="0" smtClean="0">
                <a:latin typeface="+mn-ea"/>
                <a:ea typeface="+mn-ea"/>
              </a:rPr>
              <a:t>(</a:t>
            </a:r>
            <a:r>
              <a:rPr lang="ko-KR" altLang="en-US" sz="1600" b="1" dirty="0" smtClean="0">
                <a:latin typeface="+mn-ea"/>
                <a:ea typeface="+mn-ea"/>
              </a:rPr>
              <a:t>오더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latin typeface="+mn-ea"/>
                <a:ea typeface="+mn-ea"/>
              </a:rPr>
              <a:t>오더 </a:t>
            </a:r>
            <a:r>
              <a:rPr lang="en-US" altLang="ko-KR" sz="1600" b="1" dirty="0" smtClean="0">
                <a:latin typeface="+mn-ea"/>
                <a:ea typeface="+mn-ea"/>
              </a:rPr>
              <a:t>BOM, </a:t>
            </a:r>
            <a:r>
              <a:rPr lang="ko-KR" altLang="en-US" sz="1600" b="1" dirty="0" smtClean="0">
                <a:latin typeface="+mn-ea"/>
                <a:ea typeface="+mn-ea"/>
              </a:rPr>
              <a:t>오더 </a:t>
            </a:r>
            <a:r>
              <a:rPr lang="en-US" altLang="ko-KR" sz="1600" b="1" dirty="0" smtClean="0">
                <a:latin typeface="+mn-ea"/>
                <a:ea typeface="+mn-ea"/>
              </a:rPr>
              <a:t>RTN, </a:t>
            </a:r>
            <a:r>
              <a:rPr lang="ko-KR" altLang="en-US" sz="1600" b="1" dirty="0" smtClean="0">
                <a:latin typeface="+mn-ea"/>
                <a:ea typeface="+mn-ea"/>
              </a:rPr>
              <a:t>오더</a:t>
            </a:r>
            <a:endParaRPr lang="en-US" altLang="ko-KR" sz="1600" b="1" dirty="0" smtClean="0">
              <a:latin typeface="+mn-ea"/>
              <a:ea typeface="+mn-ea"/>
            </a:endParaRPr>
          </a:p>
          <a:p>
            <a:pPr algn="l"/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en-US" altLang="ko-KR" sz="1600" b="1" dirty="0" smtClean="0">
                <a:latin typeface="+mn-ea"/>
                <a:ea typeface="+mn-ea"/>
              </a:rPr>
              <a:t>  </a:t>
            </a:r>
            <a:r>
              <a:rPr lang="ko-KR" altLang="en-US" sz="1600" b="1" dirty="0" smtClean="0">
                <a:latin typeface="+mn-ea"/>
                <a:ea typeface="+mn-ea"/>
              </a:rPr>
              <a:t> </a:t>
            </a:r>
            <a:r>
              <a:rPr lang="en-US" altLang="ko-KR" sz="1600" b="1" dirty="0" smtClean="0">
                <a:latin typeface="+mn-ea"/>
                <a:ea typeface="+mn-ea"/>
              </a:rPr>
              <a:t>Classification (ERP -&gt; POP)</a:t>
            </a:r>
            <a:endParaRPr lang="ko-KR" altLang="en-US" sz="1600" b="1" dirty="0">
              <a:latin typeface="+mn-ea"/>
              <a:ea typeface="+mn-ea"/>
            </a:endParaRPr>
          </a:p>
        </p:txBody>
      </p:sp>
      <p:sp>
        <p:nvSpPr>
          <p:cNvPr id="30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5527630" y="1345535"/>
            <a:ext cx="6011841" cy="576263"/>
          </a:xfrm>
        </p:spPr>
        <p:txBody>
          <a:bodyPr/>
          <a:lstStyle/>
          <a:p>
            <a:pPr>
              <a:buNone/>
            </a:pPr>
            <a:r>
              <a:rPr lang="en-US" altLang="ko-KR" sz="1400" dirty="0"/>
              <a:t>SAP </a:t>
            </a:r>
            <a:r>
              <a:rPr lang="ko-KR" altLang="ko-KR" sz="1400" dirty="0"/>
              <a:t>생산오더의 오더</a:t>
            </a:r>
            <a:r>
              <a:rPr lang="en-US" altLang="ko-KR" sz="1400" dirty="0"/>
              <a:t> </a:t>
            </a:r>
            <a:r>
              <a:rPr lang="en-US" altLang="ko-KR" sz="1400" dirty="0" smtClean="0"/>
              <a:t>BOM, </a:t>
            </a:r>
            <a:r>
              <a:rPr lang="ko-KR" altLang="en-US" sz="1400" dirty="0" smtClean="0"/>
              <a:t>오더 </a:t>
            </a:r>
            <a:r>
              <a:rPr lang="en-US" altLang="ko-KR" sz="1400" dirty="0" smtClean="0"/>
              <a:t>Routing, </a:t>
            </a:r>
            <a:r>
              <a:rPr lang="ko-KR" altLang="en-US" sz="1400" dirty="0" smtClean="0"/>
              <a:t>오더</a:t>
            </a:r>
            <a:endParaRPr lang="en-US" altLang="ko-KR" sz="1400" dirty="0" smtClean="0"/>
          </a:p>
          <a:p>
            <a:pPr>
              <a:buNone/>
            </a:pPr>
            <a:r>
              <a:rPr lang="ko-KR" altLang="en-US" sz="1400" dirty="0" smtClean="0"/>
              <a:t> </a:t>
            </a:r>
            <a:r>
              <a:rPr lang="en-US" altLang="ko-KR" sz="1400" dirty="0"/>
              <a:t>Classification </a:t>
            </a:r>
            <a:r>
              <a:rPr lang="ko-KR" altLang="en-US" sz="1400" dirty="0" smtClean="0"/>
              <a:t>정보를</a:t>
            </a:r>
            <a:r>
              <a:rPr lang="en-US" altLang="ko-KR" sz="1400" dirty="0" smtClean="0"/>
              <a:t> POP </a:t>
            </a:r>
            <a:r>
              <a:rPr lang="ko-KR" altLang="ko-KR" sz="1400" dirty="0" smtClean="0"/>
              <a:t>로 </a:t>
            </a:r>
            <a:r>
              <a:rPr lang="ko-KR" altLang="ko-KR" sz="1400" dirty="0"/>
              <a:t>전송</a:t>
            </a:r>
            <a:endParaRPr lang="ko-KR" altLang="en-US" sz="1400" dirty="0"/>
          </a:p>
        </p:txBody>
      </p:sp>
      <p:grpSp>
        <p:nvGrpSpPr>
          <p:cNvPr id="59" name="그룹 58"/>
          <p:cNvGrpSpPr/>
          <p:nvPr/>
        </p:nvGrpSpPr>
        <p:grpSpPr>
          <a:xfrm>
            <a:off x="476518" y="2086377"/>
            <a:ext cx="8950817" cy="3812148"/>
            <a:chOff x="114746" y="1403484"/>
            <a:chExt cx="9446766" cy="4762366"/>
          </a:xfrm>
        </p:grpSpPr>
        <p:cxnSp>
          <p:nvCxnSpPr>
            <p:cNvPr id="31" name="직선 화살표 연결선 30"/>
            <p:cNvCxnSpPr>
              <a:stCxn id="40" idx="3"/>
            </p:cNvCxnSpPr>
            <p:nvPr/>
          </p:nvCxnSpPr>
          <p:spPr>
            <a:xfrm>
              <a:off x="5745088" y="2696173"/>
              <a:ext cx="2062492" cy="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Rectangle 5"/>
            <p:cNvSpPr/>
            <p:nvPr/>
          </p:nvSpPr>
          <p:spPr>
            <a:xfrm>
              <a:off x="267059" y="2035354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 err="1">
                  <a:solidFill>
                    <a:schemeClr val="tx1"/>
                  </a:solidFill>
                </a:rPr>
                <a:t>생산오더</a:t>
              </a:r>
              <a:r>
                <a:rPr lang="ko-KR" altLang="en-US" sz="1100" dirty="0">
                  <a:solidFill>
                    <a:schemeClr val="tx1"/>
                  </a:solidFill>
                </a:rPr>
                <a:t> </a:t>
              </a:r>
              <a:r>
                <a:rPr lang="en-US" altLang="ko-KR" sz="1100" dirty="0">
                  <a:solidFill>
                    <a:schemeClr val="tx1"/>
                  </a:solidFill>
                </a:rPr>
                <a:t>Release</a:t>
              </a:r>
            </a:p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저장 </a:t>
              </a:r>
              <a:r>
                <a:rPr lang="en-US" altLang="ko-KR" sz="1100" dirty="0">
                  <a:solidFill>
                    <a:schemeClr val="tx1"/>
                  </a:solidFill>
                </a:rPr>
                <a:t>(CO01)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33" name="Rectangle 6"/>
            <p:cNvSpPr/>
            <p:nvPr/>
          </p:nvSpPr>
          <p:spPr>
            <a:xfrm>
              <a:off x="6393160" y="1868828"/>
              <a:ext cx="648072" cy="4297022"/>
            </a:xfrm>
            <a:prstGeom prst="rect">
              <a:avLst/>
            </a:prstGeom>
            <a:solidFill>
              <a:srgbClr val="18689A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</a:rPr>
                <a:t>EAI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056986" y="1403484"/>
              <a:ext cx="1872208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i="1" dirty="0" smtClean="0"/>
                <a:t>SAP   </a:t>
              </a:r>
              <a:endParaRPr lang="ko-KR" altLang="en-US" b="1" i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401272" y="1403484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i="1" dirty="0" smtClean="0"/>
                <a:t>POP</a:t>
              </a:r>
              <a:endParaRPr lang="ko-KR" altLang="en-US" b="1" i="1" dirty="0"/>
            </a:p>
          </p:txBody>
        </p:sp>
        <p:sp>
          <p:nvSpPr>
            <p:cNvPr id="36" name="Rectangle 5"/>
            <p:cNvSpPr/>
            <p:nvPr/>
          </p:nvSpPr>
          <p:spPr>
            <a:xfrm>
              <a:off x="2072680" y="2035354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 err="1">
                  <a:solidFill>
                    <a:schemeClr val="tx1"/>
                  </a:solidFill>
                </a:rPr>
                <a:t>생산오더</a:t>
              </a:r>
              <a:r>
                <a:rPr lang="ko-KR" altLang="en-US" sz="1100" dirty="0">
                  <a:solidFill>
                    <a:schemeClr val="tx1"/>
                  </a:solidFill>
                </a:rPr>
                <a:t> </a:t>
              </a:r>
              <a:endParaRPr lang="en-US" altLang="ko-KR" sz="1100" dirty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Table Update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ZPP0010T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37" name="Rectangle 5"/>
            <p:cNvSpPr/>
            <p:nvPr/>
          </p:nvSpPr>
          <p:spPr>
            <a:xfrm>
              <a:off x="2072680" y="2960203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오더 </a:t>
              </a:r>
              <a:r>
                <a:rPr lang="en-US" altLang="ko-KR" sz="1100" dirty="0">
                  <a:solidFill>
                    <a:schemeClr val="tx1"/>
                  </a:solidFill>
                </a:rPr>
                <a:t>RTN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Table Update 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ZPP0020T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38" name="Rectangle 5"/>
            <p:cNvSpPr/>
            <p:nvPr/>
          </p:nvSpPr>
          <p:spPr>
            <a:xfrm>
              <a:off x="2071138" y="4809902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오더 </a:t>
              </a:r>
              <a:r>
                <a:rPr lang="en-US" altLang="ko-KR" sz="1100" dirty="0">
                  <a:solidFill>
                    <a:schemeClr val="tx1"/>
                  </a:solidFill>
                </a:rPr>
                <a:t>Classification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Table Update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ZPP0040T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39" name="Rectangle 5"/>
            <p:cNvSpPr/>
            <p:nvPr/>
          </p:nvSpPr>
          <p:spPr>
            <a:xfrm>
              <a:off x="2071137" y="3885052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오더 </a:t>
              </a:r>
              <a:r>
                <a:rPr lang="en-US" altLang="ko-KR" sz="1100" dirty="0">
                  <a:solidFill>
                    <a:schemeClr val="tx1"/>
                  </a:solidFill>
                </a:rPr>
                <a:t>BOM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Table Update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ZPP0030T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40" name="Rectangle 5"/>
            <p:cNvSpPr/>
            <p:nvPr/>
          </p:nvSpPr>
          <p:spPr>
            <a:xfrm>
              <a:off x="4036253" y="2035354"/>
              <a:ext cx="1708835" cy="132163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 err="1"/>
                <a:t>오더지시</a:t>
              </a:r>
              <a:r>
                <a:rPr lang="en-US" altLang="ko-KR" sz="1100" dirty="0"/>
                <a:t>/RTN/BOM/</a:t>
              </a:r>
            </a:p>
            <a:p>
              <a:pPr algn="ctr"/>
              <a:r>
                <a:rPr lang="ko-KR" altLang="en-US" sz="1100" dirty="0"/>
                <a:t>자재</a:t>
              </a:r>
              <a:r>
                <a:rPr lang="en-US" altLang="ko-KR" sz="1100" dirty="0"/>
                <a:t>Classification </a:t>
              </a:r>
              <a:r>
                <a:rPr lang="ko-KR" altLang="en-US" sz="1100" dirty="0"/>
                <a:t>수신 </a:t>
              </a:r>
              <a:endParaRPr lang="en-US" altLang="ko-KR" sz="1100" dirty="0"/>
            </a:p>
            <a:p>
              <a:pPr algn="ctr"/>
              <a:r>
                <a:rPr lang="ko-KR" altLang="en-US" sz="1100" dirty="0"/>
                <a:t>프로그램</a:t>
              </a:r>
              <a:r>
                <a:rPr lang="en-US" altLang="ko-KR" sz="1100" dirty="0"/>
                <a:t>:ZPPI0050</a:t>
              </a:r>
            </a:p>
            <a:p>
              <a:pPr algn="ctr"/>
              <a:r>
                <a:rPr lang="en-US" altLang="ko-KR" sz="1100" dirty="0"/>
                <a:t>Variant:</a:t>
              </a:r>
              <a:r>
                <a:rPr lang="ko-KR" altLang="en-US" sz="1100" dirty="0"/>
                <a:t>광주</a:t>
              </a:r>
              <a:r>
                <a:rPr lang="en-US" altLang="ko-KR" sz="1100" dirty="0"/>
                <a:t>/</a:t>
              </a:r>
              <a:r>
                <a:rPr lang="ko-KR" altLang="en-US" sz="1100" dirty="0"/>
                <a:t>창원</a:t>
              </a:r>
              <a:endParaRPr lang="en-US" altLang="ko-KR" sz="1100" dirty="0"/>
            </a:p>
          </p:txBody>
        </p:sp>
        <p:sp>
          <p:nvSpPr>
            <p:cNvPr id="41" name="Rectangle 5"/>
            <p:cNvSpPr/>
            <p:nvPr/>
          </p:nvSpPr>
          <p:spPr>
            <a:xfrm>
              <a:off x="8043923" y="2035354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 err="1">
                  <a:solidFill>
                    <a:schemeClr val="tx1"/>
                  </a:solidFill>
                </a:rPr>
                <a:t>생산오더</a:t>
              </a:r>
              <a:endParaRPr lang="en-US" altLang="ko-KR" sz="1100" dirty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IF_PP_PROD_ORD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Table Update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42" name="Rectangle 5"/>
            <p:cNvSpPr/>
            <p:nvPr/>
          </p:nvSpPr>
          <p:spPr>
            <a:xfrm>
              <a:off x="8043922" y="2960203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오더 </a:t>
              </a:r>
              <a:r>
                <a:rPr lang="en-US" altLang="ko-KR" sz="1100" dirty="0">
                  <a:solidFill>
                    <a:schemeClr val="tx1"/>
                  </a:solidFill>
                </a:rPr>
                <a:t>RTN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IF_PP_ORD_ROUTING </a:t>
              </a:r>
              <a:endParaRPr lang="en-US" altLang="ko-KR" sz="11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100" dirty="0" smtClean="0">
                  <a:solidFill>
                    <a:schemeClr val="tx1"/>
                  </a:solidFill>
                </a:rPr>
                <a:t>Table </a:t>
              </a:r>
              <a:r>
                <a:rPr lang="en-US" altLang="ko-KR" sz="1100" dirty="0">
                  <a:solidFill>
                    <a:schemeClr val="tx1"/>
                  </a:solidFill>
                </a:rPr>
                <a:t>Update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43" name="Rectangle 5"/>
            <p:cNvSpPr/>
            <p:nvPr/>
          </p:nvSpPr>
          <p:spPr>
            <a:xfrm>
              <a:off x="8043923" y="3885052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오더 </a:t>
              </a:r>
              <a:r>
                <a:rPr lang="en-US" altLang="ko-KR" sz="1100" dirty="0">
                  <a:solidFill>
                    <a:schemeClr val="tx1"/>
                  </a:solidFill>
                </a:rPr>
                <a:t>BOM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IF_PP_ORDER_BOM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Table Update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44" name="Rectangle 5"/>
            <p:cNvSpPr/>
            <p:nvPr/>
          </p:nvSpPr>
          <p:spPr>
            <a:xfrm>
              <a:off x="8043921" y="4809901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오더 </a:t>
              </a:r>
              <a:r>
                <a:rPr lang="en-US" altLang="ko-KR" sz="1100" dirty="0">
                  <a:solidFill>
                    <a:schemeClr val="tx1"/>
                  </a:solidFill>
                </a:rPr>
                <a:t>Classification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IF_PP_ORD_CLASS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Table Update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grpSp>
          <p:nvGrpSpPr>
            <p:cNvPr id="45" name="그룹 44"/>
            <p:cNvGrpSpPr/>
            <p:nvPr/>
          </p:nvGrpSpPr>
          <p:grpSpPr>
            <a:xfrm>
              <a:off x="1784648" y="2425289"/>
              <a:ext cx="302183" cy="2702538"/>
              <a:chOff x="1784648" y="2209265"/>
              <a:chExt cx="302183" cy="2702538"/>
            </a:xfrm>
          </p:grpSpPr>
          <p:cxnSp>
            <p:nvCxnSpPr>
              <p:cNvPr id="46" name="꺾인 연결선 45"/>
              <p:cNvCxnSpPr>
                <a:stCxn id="32" idx="3"/>
                <a:endCxn id="37" idx="1"/>
              </p:cNvCxnSpPr>
              <p:nvPr/>
            </p:nvCxnSpPr>
            <p:spPr>
              <a:xfrm>
                <a:off x="1784648" y="2209265"/>
                <a:ext cx="288032" cy="924849"/>
              </a:xfrm>
              <a:prstGeom prst="bentConnector3">
                <a:avLst>
                  <a:gd name="adj1" fmla="val 50000"/>
                </a:avLst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꺾인 연결선 36"/>
              <p:cNvCxnSpPr/>
              <p:nvPr/>
            </p:nvCxnSpPr>
            <p:spPr>
              <a:xfrm rot="16200000" flipH="1">
                <a:off x="1545323" y="3445446"/>
                <a:ext cx="924850" cy="158167"/>
              </a:xfrm>
              <a:prstGeom prst="bentConnector2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꺾인 연결선 39"/>
              <p:cNvCxnSpPr/>
              <p:nvPr/>
            </p:nvCxnSpPr>
            <p:spPr>
              <a:xfrm rot="16200000" flipH="1">
                <a:off x="1545323" y="4370294"/>
                <a:ext cx="924850" cy="158167"/>
              </a:xfrm>
              <a:prstGeom prst="bentConnector2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직선 화살표 연결선 48"/>
              <p:cNvCxnSpPr>
                <a:stCxn id="32" idx="3"/>
                <a:endCxn id="36" idx="1"/>
              </p:cNvCxnSpPr>
              <p:nvPr/>
            </p:nvCxnSpPr>
            <p:spPr>
              <a:xfrm>
                <a:off x="1784648" y="2209265"/>
                <a:ext cx="288032" cy="0"/>
              </a:xfrm>
              <a:prstGeom prst="straightConnector1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0" name="꺾인 연결선 56"/>
            <p:cNvCxnSpPr/>
            <p:nvPr/>
          </p:nvCxnSpPr>
          <p:spPr>
            <a:xfrm rot="10800000">
              <a:off x="7821633" y="4196825"/>
              <a:ext cx="210603" cy="924849"/>
            </a:xfrm>
            <a:prstGeom prst="bentConnector2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꺾인 연결선 57"/>
            <p:cNvCxnSpPr/>
            <p:nvPr/>
          </p:nvCxnSpPr>
          <p:spPr>
            <a:xfrm rot="10800000">
              <a:off x="7820556" y="3337130"/>
              <a:ext cx="210603" cy="859695"/>
            </a:xfrm>
            <a:prstGeom prst="bentConnector2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/>
            <p:cNvCxnSpPr>
              <a:stCxn id="41" idx="1"/>
            </p:cNvCxnSpPr>
            <p:nvPr/>
          </p:nvCxnSpPr>
          <p:spPr>
            <a:xfrm flipH="1" flipV="1">
              <a:off x="7820556" y="2346684"/>
              <a:ext cx="223367" cy="6597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꺾인 연결선 52"/>
            <p:cNvCxnSpPr/>
            <p:nvPr/>
          </p:nvCxnSpPr>
          <p:spPr>
            <a:xfrm rot="5400000" flipH="1">
              <a:off x="7437351" y="2729887"/>
              <a:ext cx="979192" cy="212784"/>
            </a:xfrm>
            <a:prstGeom prst="bentConnector3">
              <a:avLst>
                <a:gd name="adj1" fmla="val -629"/>
              </a:avLst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화살표 연결선 53"/>
            <p:cNvCxnSpPr/>
            <p:nvPr/>
          </p:nvCxnSpPr>
          <p:spPr>
            <a:xfrm>
              <a:off x="3588726" y="2340815"/>
              <a:ext cx="447527" cy="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순서도: 연결자 54"/>
            <p:cNvSpPr/>
            <p:nvPr/>
          </p:nvSpPr>
          <p:spPr>
            <a:xfrm>
              <a:off x="114746" y="1868828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1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6" name="순서도: 연결자 55"/>
            <p:cNvSpPr/>
            <p:nvPr/>
          </p:nvSpPr>
          <p:spPr>
            <a:xfrm>
              <a:off x="1729226" y="3517664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2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7" name="순서도: 연결자 56"/>
            <p:cNvSpPr/>
            <p:nvPr/>
          </p:nvSpPr>
          <p:spPr>
            <a:xfrm>
              <a:off x="3911595" y="1868828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3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8" name="순서도: 연결자 57"/>
            <p:cNvSpPr/>
            <p:nvPr/>
          </p:nvSpPr>
          <p:spPr>
            <a:xfrm>
              <a:off x="7682922" y="3596056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4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0" name="직사각형 59"/>
          <p:cNvSpPr/>
          <p:nvPr/>
        </p:nvSpPr>
        <p:spPr>
          <a:xfrm>
            <a:off x="7203290" y="1384428"/>
            <a:ext cx="21964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 smtClean="0">
                <a:latin typeface="+mn-ea"/>
                <a:ea typeface="+mn-ea"/>
              </a:rPr>
              <a:t>T-Code : ZPPI0050 </a:t>
            </a:r>
            <a:r>
              <a:rPr lang="ko-KR" altLang="en-US" sz="1400" b="1" dirty="0" smtClean="0">
                <a:latin typeface="+mn-ea"/>
                <a:ea typeface="+mn-ea"/>
              </a:rPr>
              <a:t>실행</a:t>
            </a:r>
            <a:endParaRPr lang="en-US" altLang="ko-KR" sz="1400" b="1" dirty="0">
              <a:latin typeface="+mn-ea"/>
              <a:ea typeface="+mn-ea"/>
            </a:endParaRPr>
          </a:p>
        </p:txBody>
      </p:sp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1842" y="1815921"/>
            <a:ext cx="9012614" cy="2228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2" name="TextBox 61"/>
          <p:cNvSpPr txBox="1"/>
          <p:nvPr/>
        </p:nvSpPr>
        <p:spPr>
          <a:xfrm>
            <a:off x="374008" y="4072056"/>
            <a:ext cx="91722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l">
              <a:buFont typeface="Arial" pitchFamily="34" charset="0"/>
              <a:buChar char="•"/>
            </a:pPr>
            <a:r>
              <a:rPr lang="ko-KR" altLang="en-US" sz="1200" dirty="0" smtClean="0">
                <a:latin typeface="+mn-ea"/>
                <a:ea typeface="+mn-ea"/>
              </a:rPr>
              <a:t>생산 오더에 대한 생산지시</a:t>
            </a:r>
            <a:r>
              <a:rPr lang="en-US" altLang="ko-KR" sz="1200" dirty="0" smtClean="0">
                <a:latin typeface="+mn-ea"/>
                <a:ea typeface="+mn-ea"/>
              </a:rPr>
              <a:t>, Routing, BOM, </a:t>
            </a:r>
            <a:r>
              <a:rPr lang="ko-KR" altLang="en-US" sz="1200" dirty="0" smtClean="0">
                <a:latin typeface="+mn-ea"/>
                <a:ea typeface="+mn-ea"/>
              </a:rPr>
              <a:t>자재 </a:t>
            </a:r>
            <a:r>
              <a:rPr lang="en-US" altLang="ko-KR" sz="1200" dirty="0" smtClean="0">
                <a:latin typeface="+mn-ea"/>
                <a:ea typeface="+mn-ea"/>
              </a:rPr>
              <a:t>Classification</a:t>
            </a:r>
            <a:r>
              <a:rPr lang="ko-KR" altLang="en-US" sz="1200" dirty="0" smtClean="0">
                <a:latin typeface="+mn-ea"/>
                <a:ea typeface="+mn-ea"/>
              </a:rPr>
              <a:t>에 대해 </a:t>
            </a:r>
            <a:r>
              <a:rPr lang="en-US" altLang="ko-KR" sz="1200" dirty="0" smtClean="0">
                <a:latin typeface="+mn-ea"/>
                <a:ea typeface="+mn-ea"/>
              </a:rPr>
              <a:t>Output </a:t>
            </a:r>
            <a:r>
              <a:rPr lang="ko-KR" altLang="en-US" sz="1200" dirty="0" smtClean="0">
                <a:latin typeface="+mn-ea"/>
                <a:ea typeface="+mn-ea"/>
              </a:rPr>
              <a:t>을 선택적으로 조회 가능</a:t>
            </a:r>
            <a:endParaRPr lang="en-US" altLang="ko-KR" sz="1200" dirty="0">
              <a:latin typeface="+mn-ea"/>
              <a:ea typeface="+mn-ea"/>
            </a:endParaRPr>
          </a:p>
          <a:p>
            <a:pPr marL="171450" indent="-171450" algn="l">
              <a:buFont typeface="Arial" pitchFamily="34" charset="0"/>
              <a:buChar char="•"/>
            </a:pPr>
            <a:r>
              <a:rPr lang="en-US" altLang="ko-KR" sz="1200" dirty="0" smtClean="0">
                <a:latin typeface="+mn-ea"/>
                <a:ea typeface="+mn-ea"/>
              </a:rPr>
              <a:t>Input </a:t>
            </a:r>
            <a:r>
              <a:rPr lang="ko-KR" altLang="en-US" sz="1200" dirty="0" smtClean="0">
                <a:latin typeface="+mn-ea"/>
                <a:ea typeface="+mn-ea"/>
              </a:rPr>
              <a:t>값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플랜트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오더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시작 시작일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오더 유형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endParaRPr 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40477" y="1280637"/>
            <a:ext cx="3062577" cy="393616"/>
          </a:xfrm>
        </p:spPr>
        <p:txBody>
          <a:bodyPr/>
          <a:lstStyle/>
          <a:p>
            <a:r>
              <a:rPr lang="en-US" altLang="ko-KR" sz="1400" dirty="0" smtClean="0"/>
              <a:t>2. </a:t>
            </a:r>
            <a:r>
              <a:rPr lang="ko-KR" altLang="en-US" sz="1400" dirty="0" smtClean="0"/>
              <a:t>생산실적 </a:t>
            </a:r>
            <a:r>
              <a:rPr lang="en-US" altLang="ko-KR" sz="1400" dirty="0"/>
              <a:t>I/F (</a:t>
            </a:r>
            <a:r>
              <a:rPr lang="en-US" altLang="ko-KR" sz="1400" dirty="0" smtClean="0"/>
              <a:t>POP</a:t>
            </a:r>
            <a:r>
              <a:rPr lang="en-US" altLang="ko-KR" sz="1400" dirty="0">
                <a:solidFill>
                  <a:schemeClr val="tx1"/>
                </a:solidFill>
              </a:rPr>
              <a:t> -&gt; </a:t>
            </a:r>
            <a:r>
              <a:rPr lang="en-US" altLang="ko-KR" sz="1400" dirty="0" smtClean="0"/>
              <a:t>ERP)</a:t>
            </a:r>
            <a:endParaRPr lang="ko-KR" altLang="en-US" sz="1400" dirty="0"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5228824" y="1384172"/>
            <a:ext cx="4301542" cy="576263"/>
          </a:xfrm>
        </p:spPr>
        <p:txBody>
          <a:bodyPr/>
          <a:lstStyle/>
          <a:p>
            <a:pPr>
              <a:buNone/>
            </a:pPr>
            <a:r>
              <a:rPr lang="en-US" altLang="ko-KR" sz="1400" dirty="0"/>
              <a:t>POP</a:t>
            </a:r>
            <a:r>
              <a:rPr lang="ko-KR" altLang="ko-KR" sz="1400" dirty="0"/>
              <a:t>의 생산오더 작업별 생산실적을</a:t>
            </a:r>
            <a:r>
              <a:rPr lang="en-US" altLang="ko-KR" sz="1400" dirty="0"/>
              <a:t> SAP</a:t>
            </a:r>
            <a:r>
              <a:rPr lang="ko-KR" altLang="ko-KR" sz="1400" dirty="0"/>
              <a:t>의 </a:t>
            </a:r>
            <a:r>
              <a:rPr lang="ko-KR" altLang="ko-KR" sz="1400" dirty="0" smtClean="0"/>
              <a:t>타임 </a:t>
            </a:r>
            <a:endParaRPr lang="en-US" altLang="ko-KR" sz="1400" dirty="0" smtClean="0"/>
          </a:p>
          <a:p>
            <a:pPr>
              <a:buNone/>
            </a:pPr>
            <a:r>
              <a:rPr lang="ko-KR" altLang="ko-KR" sz="1400" dirty="0" smtClean="0"/>
              <a:t>티켓 </a:t>
            </a:r>
            <a:r>
              <a:rPr lang="ko-KR" altLang="ko-KR" sz="1400" dirty="0"/>
              <a:t>입력 화면으로 </a:t>
            </a:r>
            <a:r>
              <a:rPr lang="ko-KR" altLang="ko-KR" sz="1400" dirty="0" smtClean="0"/>
              <a:t>전송</a:t>
            </a:r>
            <a:endParaRPr lang="ko-KR" altLang="en-US" sz="1400" dirty="0"/>
          </a:p>
        </p:txBody>
      </p:sp>
      <p:grpSp>
        <p:nvGrpSpPr>
          <p:cNvPr id="24" name="그룹 23"/>
          <p:cNvGrpSpPr/>
          <p:nvPr/>
        </p:nvGrpSpPr>
        <p:grpSpPr>
          <a:xfrm>
            <a:off x="632520" y="2034862"/>
            <a:ext cx="9000430" cy="4043966"/>
            <a:chOff x="632520" y="1403484"/>
            <a:chExt cx="9000430" cy="4751071"/>
          </a:xfrm>
        </p:grpSpPr>
        <p:cxnSp>
          <p:nvCxnSpPr>
            <p:cNvPr id="7" name="직선 화살표 연결선 41"/>
            <p:cNvCxnSpPr>
              <a:stCxn id="9" idx="3"/>
              <a:endCxn id="11" idx="1"/>
            </p:cNvCxnSpPr>
            <p:nvPr/>
          </p:nvCxnSpPr>
          <p:spPr>
            <a:xfrm flipV="1">
              <a:off x="2294125" y="2333559"/>
              <a:ext cx="1901752" cy="921531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5"/>
            <p:cNvSpPr/>
            <p:nvPr/>
          </p:nvSpPr>
          <p:spPr>
            <a:xfrm>
              <a:off x="6068013" y="2015632"/>
              <a:ext cx="1584176" cy="132163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/>
                <a:t>생산실적 처리 </a:t>
              </a:r>
              <a:endParaRPr lang="en-US" altLang="ko-KR" sz="1100" dirty="0"/>
            </a:p>
            <a:p>
              <a:pPr algn="ctr"/>
              <a:r>
                <a:rPr lang="en-US" altLang="ko-KR" sz="1100" dirty="0"/>
                <a:t>(I/F Return </a:t>
              </a:r>
              <a:r>
                <a:rPr lang="ko-KR" altLang="en-US" sz="1100" dirty="0"/>
                <a:t>값</a:t>
              </a:r>
              <a:r>
                <a:rPr lang="en-US" altLang="ko-KR" sz="1100" dirty="0"/>
                <a:t>)</a:t>
              </a:r>
            </a:p>
            <a:p>
              <a:pPr algn="ctr"/>
              <a:r>
                <a:rPr lang="ko-KR" altLang="en-US" sz="1100" dirty="0"/>
                <a:t>프로그램</a:t>
              </a:r>
              <a:r>
                <a:rPr lang="en-US" altLang="ko-KR" sz="1100" dirty="0"/>
                <a:t>:ZPPI0010</a:t>
              </a:r>
            </a:p>
            <a:p>
              <a:pPr algn="ctr"/>
              <a:r>
                <a:rPr lang="en-US" altLang="ko-KR" sz="1100" dirty="0"/>
                <a:t>Variant:</a:t>
              </a:r>
              <a:r>
                <a:rPr lang="ko-KR" altLang="en-US" sz="1100" dirty="0"/>
                <a:t>광주</a:t>
              </a:r>
              <a:r>
                <a:rPr lang="en-US" altLang="ko-KR" sz="1100" dirty="0"/>
                <a:t>/</a:t>
              </a:r>
              <a:r>
                <a:rPr lang="ko-KR" altLang="en-US" sz="1100" dirty="0"/>
                <a:t>창원</a:t>
              </a:r>
              <a:endParaRPr lang="en-US" altLang="ko-KR" sz="1100" dirty="0"/>
            </a:p>
            <a:p>
              <a:pPr algn="ctr"/>
              <a:endParaRPr lang="en-US" altLang="ko-KR" sz="1100" dirty="0"/>
            </a:p>
          </p:txBody>
        </p:sp>
        <p:sp>
          <p:nvSpPr>
            <p:cNvPr id="9" name="Rectangle 5"/>
            <p:cNvSpPr/>
            <p:nvPr/>
          </p:nvSpPr>
          <p:spPr>
            <a:xfrm>
              <a:off x="776536" y="2937163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IF_PP_PROD_RSLT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136576" y="1403484"/>
              <a:ext cx="1872208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i="1" dirty="0" smtClean="0"/>
                <a:t>POP</a:t>
              </a:r>
              <a:endParaRPr lang="ko-KR" altLang="en-US" b="1" i="1" dirty="0"/>
            </a:p>
          </p:txBody>
        </p:sp>
        <p:sp>
          <p:nvSpPr>
            <p:cNvPr id="11" name="Rectangle 5"/>
            <p:cNvSpPr/>
            <p:nvPr/>
          </p:nvSpPr>
          <p:spPr>
            <a:xfrm>
              <a:off x="4195877" y="2015632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생산실적</a:t>
              </a:r>
              <a:endParaRPr lang="en-US" altLang="ko-KR" sz="1100" dirty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ZPP0050T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Table Update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12" name="Rectangle 6"/>
            <p:cNvSpPr/>
            <p:nvPr/>
          </p:nvSpPr>
          <p:spPr>
            <a:xfrm>
              <a:off x="3296630" y="1844675"/>
              <a:ext cx="648072" cy="4309880"/>
            </a:xfrm>
            <a:prstGeom prst="rect">
              <a:avLst/>
            </a:prstGeom>
            <a:solidFill>
              <a:srgbClr val="18689A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</a:rPr>
                <a:t>EAI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889104" y="1403484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i="1" dirty="0" smtClean="0"/>
                <a:t>ERP</a:t>
              </a:r>
              <a:endParaRPr lang="ko-KR" altLang="en-US" b="1" i="1" dirty="0"/>
            </a:p>
          </p:txBody>
        </p:sp>
        <p:sp>
          <p:nvSpPr>
            <p:cNvPr id="14" name="Rectangle 5"/>
            <p:cNvSpPr/>
            <p:nvPr/>
          </p:nvSpPr>
          <p:spPr>
            <a:xfrm>
              <a:off x="8115361" y="2015632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CO11N </a:t>
              </a:r>
              <a:r>
                <a:rPr lang="ko-KR" altLang="en-US" sz="1100" dirty="0">
                  <a:solidFill>
                    <a:schemeClr val="tx1"/>
                  </a:solidFill>
                </a:rPr>
                <a:t>확정</a:t>
              </a:r>
            </a:p>
          </p:txBody>
        </p:sp>
        <p:sp>
          <p:nvSpPr>
            <p:cNvPr id="15" name="Rectangle 5"/>
            <p:cNvSpPr/>
            <p:nvPr/>
          </p:nvSpPr>
          <p:spPr>
            <a:xfrm>
              <a:off x="776536" y="2015632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생산실적 확정</a:t>
              </a:r>
              <a:r>
                <a:rPr lang="en-US" altLang="ko-KR" sz="1100" dirty="0">
                  <a:solidFill>
                    <a:schemeClr val="tx1"/>
                  </a:solidFill>
                </a:rPr>
                <a:t>/</a:t>
              </a:r>
              <a:r>
                <a:rPr lang="ko-KR" altLang="en-US" sz="1100" dirty="0">
                  <a:solidFill>
                    <a:schemeClr val="tx1"/>
                  </a:solidFill>
                </a:rPr>
                <a:t> 저장</a:t>
              </a:r>
            </a:p>
          </p:txBody>
        </p:sp>
        <p:sp>
          <p:nvSpPr>
            <p:cNvPr id="16" name="순서도: 연결자 15"/>
            <p:cNvSpPr/>
            <p:nvPr/>
          </p:nvSpPr>
          <p:spPr>
            <a:xfrm>
              <a:off x="632520" y="1857044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1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7" name="순서도: 연결자 16"/>
            <p:cNvSpPr/>
            <p:nvPr/>
          </p:nvSpPr>
          <p:spPr>
            <a:xfrm>
              <a:off x="632520" y="2805149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2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8" name="순서도: 연결자 17"/>
            <p:cNvSpPr/>
            <p:nvPr/>
          </p:nvSpPr>
          <p:spPr>
            <a:xfrm>
              <a:off x="4071218" y="1857044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3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9" name="순서도: 연결자 18"/>
            <p:cNvSpPr/>
            <p:nvPr/>
          </p:nvSpPr>
          <p:spPr>
            <a:xfrm>
              <a:off x="5941754" y="1857044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4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0" name="순서도: 연결자 19"/>
            <p:cNvSpPr/>
            <p:nvPr/>
          </p:nvSpPr>
          <p:spPr>
            <a:xfrm>
              <a:off x="7990702" y="1857044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5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cxnSp>
          <p:nvCxnSpPr>
            <p:cNvPr id="21" name="직선 화살표 연결선 41"/>
            <p:cNvCxnSpPr/>
            <p:nvPr/>
          </p:nvCxnSpPr>
          <p:spPr>
            <a:xfrm>
              <a:off x="1496616" y="2651485"/>
              <a:ext cx="0" cy="285678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화살표 연결선 41"/>
            <p:cNvCxnSpPr/>
            <p:nvPr/>
          </p:nvCxnSpPr>
          <p:spPr>
            <a:xfrm>
              <a:off x="5713466" y="2371031"/>
              <a:ext cx="354547" cy="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화살표 연결선 41"/>
            <p:cNvCxnSpPr/>
            <p:nvPr/>
          </p:nvCxnSpPr>
          <p:spPr>
            <a:xfrm>
              <a:off x="7630139" y="2375792"/>
              <a:ext cx="485221" cy="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403403" y="1384172"/>
            <a:ext cx="2985305" cy="576263"/>
          </a:xfrm>
        </p:spPr>
        <p:txBody>
          <a:bodyPr/>
          <a:lstStyle/>
          <a:p>
            <a:r>
              <a:rPr lang="en-US" sz="1400" dirty="0"/>
              <a:t>T-Code : </a:t>
            </a:r>
            <a:r>
              <a:rPr lang="en-US" sz="1400" dirty="0" smtClean="0"/>
              <a:t>ZPPI0010 </a:t>
            </a:r>
            <a:r>
              <a:rPr lang="ko-KR" altLang="en-US" sz="1400" dirty="0"/>
              <a:t>실행</a:t>
            </a:r>
            <a:endParaRPr lang="en-US" sz="1400" dirty="0"/>
          </a:p>
          <a:p>
            <a:endParaRPr lang="en-US" sz="1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7243" y="1747315"/>
            <a:ext cx="8809788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12645" y="4399047"/>
            <a:ext cx="91722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l">
              <a:buFont typeface="Arial" pitchFamily="34" charset="0"/>
              <a:buChar char="•"/>
            </a:pPr>
            <a:r>
              <a:rPr lang="en-US" sz="1200" dirty="0">
                <a:latin typeface="+mn-ea"/>
                <a:ea typeface="+mn-ea"/>
              </a:rPr>
              <a:t>POP</a:t>
            </a:r>
            <a:r>
              <a:rPr lang="ko-KR" altLang="en-US" sz="1200" dirty="0">
                <a:latin typeface="+mn-ea"/>
                <a:ea typeface="+mn-ea"/>
              </a:rPr>
              <a:t>의 생산실적 확정 저장 </a:t>
            </a:r>
            <a:r>
              <a:rPr lang="ko-KR" altLang="en-US" sz="1200" dirty="0" smtClean="0">
                <a:latin typeface="+mn-ea"/>
                <a:ea typeface="+mn-ea"/>
              </a:rPr>
              <a:t>시 생산실적 </a:t>
            </a:r>
            <a:r>
              <a:rPr lang="en-US" altLang="ko-KR" sz="1200" dirty="0" smtClean="0">
                <a:latin typeface="+mn-ea"/>
                <a:ea typeface="+mn-ea"/>
              </a:rPr>
              <a:t>I/F</a:t>
            </a:r>
            <a:r>
              <a:rPr lang="ko-KR" altLang="en-US" sz="1200" dirty="0" smtClean="0">
                <a:latin typeface="+mn-ea"/>
                <a:ea typeface="+mn-ea"/>
              </a:rPr>
              <a:t>를 통해 </a:t>
            </a:r>
            <a:r>
              <a:rPr lang="en-US" sz="1200" dirty="0">
                <a:latin typeface="+mn-ea"/>
                <a:ea typeface="+mn-ea"/>
              </a:rPr>
              <a:t>SAP</a:t>
            </a:r>
            <a:r>
              <a:rPr lang="ko-KR" altLang="en-US" sz="1200" dirty="0">
                <a:latin typeface="+mn-ea"/>
                <a:ea typeface="+mn-ea"/>
              </a:rPr>
              <a:t>의 </a:t>
            </a:r>
            <a:r>
              <a:rPr lang="ko-KR" altLang="en-US" sz="1200" dirty="0" smtClean="0">
                <a:latin typeface="+mn-ea"/>
                <a:ea typeface="+mn-ea"/>
              </a:rPr>
              <a:t>생산실적을 업데이트 함</a:t>
            </a:r>
            <a:endParaRPr lang="en-US" altLang="ko-KR" sz="1200" dirty="0" smtClean="0">
              <a:latin typeface="+mn-ea"/>
              <a:ea typeface="+mn-ea"/>
            </a:endParaRPr>
          </a:p>
          <a:p>
            <a:pPr marL="171450" indent="-171450" algn="l">
              <a:buFont typeface="Arial" pitchFamily="34" charset="0"/>
              <a:buChar char="•"/>
            </a:pPr>
            <a:r>
              <a:rPr lang="en-US" altLang="ko-KR" sz="1200" dirty="0" smtClean="0">
                <a:latin typeface="+mn-ea"/>
                <a:ea typeface="+mn-ea"/>
              </a:rPr>
              <a:t>Input </a:t>
            </a:r>
            <a:r>
              <a:rPr lang="ko-KR" altLang="en-US" sz="1200" dirty="0" smtClean="0">
                <a:latin typeface="+mn-ea"/>
                <a:ea typeface="+mn-ea"/>
              </a:rPr>
              <a:t>값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플랜트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오더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작업장</a:t>
            </a:r>
            <a:endParaRPr lang="en-US" altLang="ko-KR" sz="1200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66236" y="1074574"/>
            <a:ext cx="4131523" cy="638944"/>
          </a:xfrm>
        </p:spPr>
        <p:txBody>
          <a:bodyPr/>
          <a:lstStyle/>
          <a:p>
            <a:r>
              <a:rPr lang="en-US" altLang="ko-KR" sz="1600" dirty="0" smtClean="0"/>
              <a:t>3.</a:t>
            </a:r>
            <a:r>
              <a:rPr lang="ko-KR" altLang="en-US" sz="1600" dirty="0" smtClean="0"/>
              <a:t>원</a:t>
            </a:r>
            <a:r>
              <a:rPr lang="en-US" altLang="ko-KR" sz="1600" dirty="0" smtClean="0"/>
              <a:t>,</a:t>
            </a:r>
            <a:r>
              <a:rPr lang="ko-KR" altLang="en-US" sz="1600" dirty="0" smtClean="0"/>
              <a:t>부자재 </a:t>
            </a:r>
            <a:r>
              <a:rPr lang="ko-KR" altLang="en-US" sz="1600" dirty="0"/>
              <a:t>불량실적</a:t>
            </a:r>
            <a:r>
              <a:rPr lang="en-US" altLang="ko-KR" sz="1600" dirty="0"/>
              <a:t> (</a:t>
            </a:r>
            <a:r>
              <a:rPr lang="en-US" altLang="ko-KR" sz="1600" dirty="0" smtClean="0"/>
              <a:t>POP</a:t>
            </a:r>
            <a:r>
              <a:rPr lang="en-US" altLang="ko-KR" sz="1600" dirty="0">
                <a:solidFill>
                  <a:schemeClr val="tx1"/>
                </a:solidFill>
              </a:rPr>
              <a:t> -&gt; </a:t>
            </a:r>
            <a:r>
              <a:rPr lang="en-US" altLang="ko-KR" sz="1600" dirty="0" smtClean="0"/>
              <a:t>ERP</a:t>
            </a:r>
            <a:r>
              <a:rPr lang="en-US" altLang="ko-KR" sz="1600" dirty="0"/>
              <a:t>)</a:t>
            </a:r>
            <a:endParaRPr lang="ko-KR" altLang="en-US" sz="1600" dirty="0"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5414314" y="1371293"/>
            <a:ext cx="4850148" cy="576263"/>
          </a:xfrm>
        </p:spPr>
        <p:txBody>
          <a:bodyPr/>
          <a:lstStyle/>
          <a:p>
            <a:pPr>
              <a:buNone/>
            </a:pPr>
            <a:r>
              <a:rPr lang="en-US" altLang="ko-KR" sz="1400" dirty="0"/>
              <a:t>POP</a:t>
            </a:r>
            <a:r>
              <a:rPr lang="ko-KR" altLang="ko-KR" sz="1400" dirty="0"/>
              <a:t>의 원부자재 불량실적을</a:t>
            </a:r>
            <a:r>
              <a:rPr lang="en-US" altLang="ko-KR" sz="1400" dirty="0"/>
              <a:t> SAP</a:t>
            </a:r>
            <a:r>
              <a:rPr lang="ko-KR" altLang="ko-KR" sz="1400" dirty="0"/>
              <a:t>의 원부자재 </a:t>
            </a:r>
            <a:endParaRPr lang="en-US" altLang="ko-KR" sz="1400" dirty="0" smtClean="0"/>
          </a:p>
          <a:p>
            <a:pPr>
              <a:buNone/>
            </a:pPr>
            <a:r>
              <a:rPr lang="ko-KR" altLang="ko-KR" sz="1400" dirty="0" smtClean="0"/>
              <a:t>불량실적 테이블로 </a:t>
            </a:r>
            <a:r>
              <a:rPr lang="ko-KR" altLang="ko-KR" sz="1400" dirty="0"/>
              <a:t>저장하고 해당 데이터를 </a:t>
            </a:r>
            <a:r>
              <a:rPr lang="ko-KR" altLang="ko-KR" sz="1400" dirty="0" smtClean="0"/>
              <a:t>생산</a:t>
            </a:r>
            <a:endParaRPr lang="en-US" altLang="ko-KR" sz="1400" dirty="0" smtClean="0"/>
          </a:p>
          <a:p>
            <a:pPr>
              <a:buNone/>
            </a:pPr>
            <a:r>
              <a:rPr lang="ko-KR" altLang="ko-KR" sz="1400" dirty="0" smtClean="0"/>
              <a:t>오더에 </a:t>
            </a:r>
            <a:r>
              <a:rPr lang="ko-KR" altLang="ko-KR" sz="1400" dirty="0" smtClean="0"/>
              <a:t>투입 </a:t>
            </a:r>
            <a:endParaRPr lang="ko-KR" altLang="en-US" sz="1400" dirty="0"/>
          </a:p>
        </p:txBody>
      </p:sp>
      <p:grpSp>
        <p:nvGrpSpPr>
          <p:cNvPr id="27" name="그룹 26"/>
          <p:cNvGrpSpPr/>
          <p:nvPr/>
        </p:nvGrpSpPr>
        <p:grpSpPr>
          <a:xfrm>
            <a:off x="632520" y="2176529"/>
            <a:ext cx="8743300" cy="3989319"/>
            <a:chOff x="632520" y="1403484"/>
            <a:chExt cx="9001000" cy="4762366"/>
          </a:xfrm>
        </p:grpSpPr>
        <p:cxnSp>
          <p:nvCxnSpPr>
            <p:cNvPr id="7" name="직선 화살표 연결선 41"/>
            <p:cNvCxnSpPr>
              <a:stCxn id="21" idx="3"/>
              <a:endCxn id="9" idx="1"/>
            </p:cNvCxnSpPr>
            <p:nvPr/>
          </p:nvCxnSpPr>
          <p:spPr>
            <a:xfrm>
              <a:off x="4238341" y="2241708"/>
              <a:ext cx="1717349" cy="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5"/>
            <p:cNvSpPr/>
            <p:nvPr/>
          </p:nvSpPr>
          <p:spPr>
            <a:xfrm>
              <a:off x="771115" y="1923781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en-US" altLang="ko-KR" sz="1100" dirty="0" smtClean="0">
                  <a:solidFill>
                    <a:schemeClr val="tx1"/>
                  </a:solidFill>
                </a:rPr>
                <a:t>POP </a:t>
              </a:r>
              <a:r>
                <a:rPr lang="ko-KR" altLang="en-US" sz="1100" dirty="0" smtClean="0">
                  <a:solidFill>
                    <a:schemeClr val="tx1"/>
                  </a:solidFill>
                </a:rPr>
                <a:t>원</a:t>
              </a:r>
              <a:r>
                <a:rPr lang="en-US" altLang="ko-KR" sz="1100" dirty="0">
                  <a:solidFill>
                    <a:schemeClr val="tx1"/>
                  </a:solidFill>
                </a:rPr>
                <a:t>/</a:t>
              </a:r>
              <a:r>
                <a:rPr lang="ko-KR" altLang="en-US" sz="1100" dirty="0">
                  <a:solidFill>
                    <a:schemeClr val="tx1"/>
                  </a:solidFill>
                </a:rPr>
                <a:t>부자재 </a:t>
              </a:r>
              <a:endParaRPr lang="en-US" altLang="ko-KR" sz="11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100" dirty="0" smtClean="0">
                  <a:solidFill>
                    <a:schemeClr val="tx1"/>
                  </a:solidFill>
                </a:rPr>
                <a:t>불량수량 저장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9" name="Rectangle 5"/>
            <p:cNvSpPr/>
            <p:nvPr/>
          </p:nvSpPr>
          <p:spPr>
            <a:xfrm>
              <a:off x="5955690" y="1923781"/>
              <a:ext cx="1584176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ZPP0080T</a:t>
              </a:r>
              <a:endParaRPr lang="ko-KR" altLang="en-US" sz="1100" dirty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Table</a:t>
              </a:r>
              <a:r>
                <a:rPr lang="ko-KR" altLang="en-US" sz="1100" dirty="0">
                  <a:solidFill>
                    <a:schemeClr val="tx1"/>
                  </a:solidFill>
                </a:rPr>
                <a:t>에 </a:t>
              </a:r>
              <a:r>
                <a:rPr lang="en-US" altLang="ko-KR" sz="1100" dirty="0">
                  <a:solidFill>
                    <a:schemeClr val="tx1"/>
                  </a:solidFill>
                </a:rPr>
                <a:t>Record </a:t>
              </a:r>
              <a:r>
                <a:rPr lang="ko-KR" altLang="en-US" sz="1100" dirty="0">
                  <a:solidFill>
                    <a:schemeClr val="tx1"/>
                  </a:solidFill>
                </a:rPr>
                <a:t>생성</a:t>
              </a:r>
            </a:p>
          </p:txBody>
        </p:sp>
        <p:sp>
          <p:nvSpPr>
            <p:cNvPr id="10" name="Rectangle 6"/>
            <p:cNvSpPr/>
            <p:nvPr/>
          </p:nvSpPr>
          <p:spPr>
            <a:xfrm>
              <a:off x="4592960" y="1844675"/>
              <a:ext cx="648072" cy="4321175"/>
            </a:xfrm>
            <a:prstGeom prst="rect">
              <a:avLst/>
            </a:prstGeom>
            <a:solidFill>
              <a:srgbClr val="18689A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</a:rPr>
                <a:t>EAI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1" name="Rectangle 5"/>
            <p:cNvSpPr/>
            <p:nvPr/>
          </p:nvSpPr>
          <p:spPr>
            <a:xfrm>
              <a:off x="5955690" y="2986752"/>
              <a:ext cx="1584176" cy="94630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/>
                <a:t>원</a:t>
              </a:r>
              <a:r>
                <a:rPr lang="en-US" altLang="ko-KR" sz="1100" dirty="0"/>
                <a:t>,</a:t>
              </a:r>
              <a:r>
                <a:rPr lang="ko-KR" altLang="en-US" sz="1100" dirty="0"/>
                <a:t>부자재 불량실적 수신</a:t>
              </a:r>
              <a:endParaRPr lang="en-US" altLang="ko-KR" sz="1100" dirty="0"/>
            </a:p>
            <a:p>
              <a:pPr algn="ctr"/>
              <a:r>
                <a:rPr lang="ko-KR" altLang="en-US" sz="1100" dirty="0"/>
                <a:t>프로그램</a:t>
              </a:r>
              <a:r>
                <a:rPr lang="en-US" altLang="ko-KR" sz="1100" dirty="0"/>
                <a:t>:ZPPI0030</a:t>
              </a:r>
            </a:p>
            <a:p>
              <a:pPr algn="ctr"/>
              <a:r>
                <a:rPr lang="en-US" altLang="ko-KR" sz="1100" dirty="0"/>
                <a:t>Variant:</a:t>
              </a:r>
              <a:r>
                <a:rPr lang="ko-KR" altLang="en-US" sz="1100" dirty="0"/>
                <a:t>광주</a:t>
              </a:r>
              <a:r>
                <a:rPr lang="en-US" altLang="ko-KR" sz="1100" dirty="0"/>
                <a:t>/</a:t>
              </a:r>
              <a:r>
                <a:rPr lang="ko-KR" altLang="en-US" sz="1100" dirty="0"/>
                <a:t>창원</a:t>
              </a:r>
              <a:endParaRPr lang="en-US" altLang="ko-KR" sz="11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894437" y="1403484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i="1" dirty="0" smtClean="0"/>
                <a:t>ERP</a:t>
              </a:r>
              <a:endParaRPr lang="ko-KR" altLang="en-US" b="1" i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062319" y="1403484"/>
              <a:ext cx="1872208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i="1" dirty="0" smtClean="0"/>
                <a:t>POP</a:t>
              </a:r>
              <a:endParaRPr lang="ko-KR" altLang="en-US" b="1" i="1" dirty="0"/>
            </a:p>
          </p:txBody>
        </p:sp>
        <p:sp>
          <p:nvSpPr>
            <p:cNvPr id="14" name="Rectangle 5"/>
            <p:cNvSpPr/>
            <p:nvPr/>
          </p:nvSpPr>
          <p:spPr>
            <a:xfrm>
              <a:off x="8115931" y="2986752"/>
              <a:ext cx="1517589" cy="94630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MB1A </a:t>
              </a:r>
              <a:r>
                <a:rPr lang="ko-KR" altLang="en-US" sz="1100" dirty="0">
                  <a:solidFill>
                    <a:schemeClr val="tx1"/>
                  </a:solidFill>
                </a:rPr>
                <a:t>에서</a:t>
              </a:r>
              <a:endParaRPr lang="en-US" altLang="ko-KR" sz="1100" dirty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추가 생산 오더에 대한 </a:t>
              </a:r>
              <a:endParaRPr lang="en-US" altLang="ko-KR" sz="11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100" dirty="0" smtClean="0">
                  <a:solidFill>
                    <a:schemeClr val="tx1"/>
                  </a:solidFill>
                </a:rPr>
                <a:t>원</a:t>
              </a:r>
              <a:r>
                <a:rPr lang="en-US" altLang="ko-KR" sz="1100" dirty="0">
                  <a:solidFill>
                    <a:schemeClr val="tx1"/>
                  </a:solidFill>
                </a:rPr>
                <a:t>/</a:t>
              </a:r>
              <a:r>
                <a:rPr lang="ko-KR" altLang="en-US" sz="1100" dirty="0">
                  <a:solidFill>
                    <a:schemeClr val="tx1"/>
                  </a:solidFill>
                </a:rPr>
                <a:t>부자재 투입 수행</a:t>
              </a:r>
            </a:p>
          </p:txBody>
        </p:sp>
        <p:sp>
          <p:nvSpPr>
            <p:cNvPr id="15" name="Rectangle 5"/>
            <p:cNvSpPr/>
            <p:nvPr/>
          </p:nvSpPr>
          <p:spPr>
            <a:xfrm>
              <a:off x="8115931" y="4498920"/>
              <a:ext cx="1517589" cy="94630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자재문서 번호를</a:t>
              </a:r>
              <a:endParaRPr lang="en-US" altLang="ko-KR" sz="1100" dirty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ZPP0080T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Table</a:t>
              </a:r>
              <a:r>
                <a:rPr lang="ko-KR" altLang="en-US" sz="1100" dirty="0">
                  <a:solidFill>
                    <a:schemeClr val="tx1"/>
                  </a:solidFill>
                </a:rPr>
                <a:t>에</a:t>
              </a:r>
              <a:r>
                <a:rPr lang="en-US" altLang="ko-KR" sz="1100" dirty="0">
                  <a:solidFill>
                    <a:schemeClr val="tx1"/>
                  </a:solidFill>
                </a:rPr>
                <a:t> Update</a:t>
              </a:r>
              <a:r>
                <a:rPr lang="ko-KR" altLang="en-US" sz="1100" dirty="0">
                  <a:solidFill>
                    <a:schemeClr val="tx1"/>
                  </a:solidFill>
                </a:rPr>
                <a:t> </a:t>
              </a:r>
            </a:p>
          </p:txBody>
        </p:sp>
        <p:sp>
          <p:nvSpPr>
            <p:cNvPr id="16" name="순서도: 연결자 15"/>
            <p:cNvSpPr/>
            <p:nvPr/>
          </p:nvSpPr>
          <p:spPr>
            <a:xfrm>
              <a:off x="632520" y="1791767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1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7" name="순서도: 연결자 16"/>
            <p:cNvSpPr/>
            <p:nvPr/>
          </p:nvSpPr>
          <p:spPr>
            <a:xfrm>
              <a:off x="5745088" y="1791767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3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8" name="순서도: 연결자 17"/>
            <p:cNvSpPr/>
            <p:nvPr/>
          </p:nvSpPr>
          <p:spPr>
            <a:xfrm>
              <a:off x="5711795" y="2852936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4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9" name="순서도: 연결자 18"/>
            <p:cNvSpPr/>
            <p:nvPr/>
          </p:nvSpPr>
          <p:spPr>
            <a:xfrm>
              <a:off x="7966584" y="2850716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5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0" name="순서도: 연결자 19"/>
            <p:cNvSpPr/>
            <p:nvPr/>
          </p:nvSpPr>
          <p:spPr>
            <a:xfrm>
              <a:off x="7991272" y="4365128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6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1" name="Rectangle 5"/>
            <p:cNvSpPr/>
            <p:nvPr/>
          </p:nvSpPr>
          <p:spPr>
            <a:xfrm>
              <a:off x="2720752" y="1923781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IF_PP_MATRL_BRSLT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22" name="순서도: 연결자 21"/>
            <p:cNvSpPr/>
            <p:nvPr/>
          </p:nvSpPr>
          <p:spPr>
            <a:xfrm>
              <a:off x="2596093" y="1791767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2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cxnSp>
          <p:nvCxnSpPr>
            <p:cNvPr id="23" name="직선 화살표 연결선 41"/>
            <p:cNvCxnSpPr>
              <a:stCxn id="8" idx="3"/>
              <a:endCxn id="21" idx="1"/>
            </p:cNvCxnSpPr>
            <p:nvPr/>
          </p:nvCxnSpPr>
          <p:spPr>
            <a:xfrm>
              <a:off x="2288704" y="2241708"/>
              <a:ext cx="432048" cy="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화살표 연결선 41"/>
            <p:cNvCxnSpPr>
              <a:stCxn id="9" idx="2"/>
              <a:endCxn id="11" idx="0"/>
            </p:cNvCxnSpPr>
            <p:nvPr/>
          </p:nvCxnSpPr>
          <p:spPr>
            <a:xfrm>
              <a:off x="6747778" y="2559634"/>
              <a:ext cx="0" cy="427118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화살표 연결선 41"/>
            <p:cNvCxnSpPr>
              <a:stCxn id="11" idx="3"/>
              <a:endCxn id="14" idx="1"/>
            </p:cNvCxnSpPr>
            <p:nvPr/>
          </p:nvCxnSpPr>
          <p:spPr>
            <a:xfrm>
              <a:off x="7539866" y="3459904"/>
              <a:ext cx="576065" cy="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화살표 연결선 41"/>
            <p:cNvCxnSpPr>
              <a:stCxn id="14" idx="2"/>
              <a:endCxn id="15" idx="0"/>
            </p:cNvCxnSpPr>
            <p:nvPr/>
          </p:nvCxnSpPr>
          <p:spPr>
            <a:xfrm>
              <a:off x="8874726" y="3933056"/>
              <a:ext cx="0" cy="565864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88993" y="1319778"/>
            <a:ext cx="3526217" cy="576263"/>
          </a:xfrm>
        </p:spPr>
        <p:txBody>
          <a:bodyPr/>
          <a:lstStyle/>
          <a:p>
            <a:r>
              <a:rPr lang="en-US" dirty="0"/>
              <a:t>T-Code : </a:t>
            </a:r>
            <a:r>
              <a:rPr lang="en-US" dirty="0" smtClean="0"/>
              <a:t>ZPPI0030 </a:t>
            </a:r>
            <a:r>
              <a:rPr lang="ko-KR" altLang="en-US" dirty="0"/>
              <a:t>실행</a:t>
            </a:r>
            <a:endParaRPr lang="en-US" dirty="0"/>
          </a:p>
          <a:p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599" y="2212471"/>
            <a:ext cx="9051251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27600" y="4504391"/>
            <a:ext cx="91722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l">
              <a:buFont typeface="Arial" pitchFamily="34" charset="0"/>
              <a:buChar char="•"/>
            </a:pPr>
            <a:r>
              <a:rPr lang="en-US" sz="1200" dirty="0">
                <a:latin typeface="+mn-ea"/>
                <a:ea typeface="+mn-ea"/>
              </a:rPr>
              <a:t>POP</a:t>
            </a:r>
            <a:r>
              <a:rPr lang="ko-KR" altLang="en-US" sz="1200" dirty="0">
                <a:latin typeface="+mn-ea"/>
                <a:ea typeface="+mn-ea"/>
              </a:rPr>
              <a:t>의 자재불량</a:t>
            </a:r>
            <a:r>
              <a:rPr lang="en-US" sz="1200" dirty="0">
                <a:latin typeface="+mn-ea"/>
                <a:ea typeface="+mn-ea"/>
              </a:rPr>
              <a:t> </a:t>
            </a:r>
            <a:r>
              <a:rPr lang="en-US" sz="1200" dirty="0" smtClean="0">
                <a:latin typeface="+mn-ea"/>
                <a:ea typeface="+mn-ea"/>
              </a:rPr>
              <a:t>I/F </a:t>
            </a:r>
            <a:r>
              <a:rPr lang="ko-KR" altLang="en-US" sz="1200" dirty="0">
                <a:latin typeface="+mn-ea"/>
                <a:ea typeface="+mn-ea"/>
              </a:rPr>
              <a:t>테이블에 저장된 데이터를</a:t>
            </a:r>
            <a:r>
              <a:rPr lang="en-US" sz="1200" dirty="0">
                <a:latin typeface="+mn-ea"/>
                <a:ea typeface="+mn-ea"/>
              </a:rPr>
              <a:t> EAI </a:t>
            </a:r>
            <a:r>
              <a:rPr lang="ko-KR" altLang="en-US" sz="1200" dirty="0" smtClean="0">
                <a:latin typeface="+mn-ea"/>
                <a:ea typeface="+mn-ea"/>
              </a:rPr>
              <a:t>를 </a:t>
            </a:r>
            <a:r>
              <a:rPr lang="ko-KR" altLang="en-US" sz="1200" dirty="0">
                <a:latin typeface="+mn-ea"/>
                <a:ea typeface="+mn-ea"/>
              </a:rPr>
              <a:t>통해</a:t>
            </a:r>
            <a:r>
              <a:rPr lang="en-US" sz="1200" dirty="0">
                <a:latin typeface="+mn-ea"/>
                <a:ea typeface="+mn-ea"/>
              </a:rPr>
              <a:t> SAP</a:t>
            </a:r>
            <a:r>
              <a:rPr lang="ko-KR" altLang="en-US" sz="1200" dirty="0">
                <a:latin typeface="+mn-ea"/>
                <a:ea typeface="+mn-ea"/>
              </a:rPr>
              <a:t>의 </a:t>
            </a:r>
            <a:r>
              <a:rPr lang="ko-KR" altLang="en-US" sz="1200" dirty="0" smtClean="0">
                <a:latin typeface="+mn-ea"/>
                <a:ea typeface="+mn-ea"/>
              </a:rPr>
              <a:t>자재불량</a:t>
            </a:r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I/F </a:t>
            </a:r>
            <a:r>
              <a:rPr lang="ko-KR" altLang="en-US" sz="1200" dirty="0" smtClean="0">
                <a:latin typeface="+mn-ea"/>
                <a:ea typeface="+mn-ea"/>
              </a:rPr>
              <a:t>테이블 업데이트</a:t>
            </a:r>
            <a:endParaRPr lang="en-US" altLang="ko-KR" sz="1200" dirty="0" smtClean="0">
              <a:latin typeface="+mn-ea"/>
              <a:ea typeface="+mn-ea"/>
            </a:endParaRPr>
          </a:p>
          <a:p>
            <a:pPr marL="171450" indent="-171450" algn="l">
              <a:buFont typeface="Arial" pitchFamily="34" charset="0"/>
              <a:buChar char="•"/>
            </a:pPr>
            <a:r>
              <a:rPr lang="en-US" altLang="ko-KR" sz="1200" dirty="0" smtClean="0">
                <a:latin typeface="+mn-ea"/>
                <a:ea typeface="+mn-ea"/>
              </a:rPr>
              <a:t>Input </a:t>
            </a:r>
            <a:r>
              <a:rPr lang="ko-KR" altLang="en-US" sz="1200" dirty="0" smtClean="0">
                <a:latin typeface="+mn-ea"/>
                <a:ea typeface="+mn-ea"/>
              </a:rPr>
              <a:t>값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플랜트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오더</a:t>
            </a:r>
            <a:endParaRPr lang="en-US" altLang="ko-KR" sz="1200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01841" y="1319277"/>
            <a:ext cx="4994407" cy="367856"/>
          </a:xfrm>
        </p:spPr>
        <p:txBody>
          <a:bodyPr/>
          <a:lstStyle/>
          <a:p>
            <a:r>
              <a:rPr lang="en-US" altLang="ko-KR" sz="1600" dirty="0" smtClean="0"/>
              <a:t>4. </a:t>
            </a:r>
            <a:r>
              <a:rPr lang="ko-KR" altLang="en-US" sz="1600" dirty="0" err="1" smtClean="0"/>
              <a:t>생산오더</a:t>
            </a:r>
            <a:r>
              <a:rPr lang="ko-KR" altLang="en-US" sz="1600" dirty="0" smtClean="0"/>
              <a:t> </a:t>
            </a:r>
            <a:r>
              <a:rPr lang="en-US" altLang="ko-KR" sz="1600" dirty="0"/>
              <a:t>POP </a:t>
            </a:r>
            <a:r>
              <a:rPr lang="ko-KR" altLang="en-US" sz="1600" dirty="0"/>
              <a:t>진행상태 </a:t>
            </a:r>
            <a:r>
              <a:rPr lang="en-US" altLang="ko-KR" sz="1600" dirty="0"/>
              <a:t>I/F (</a:t>
            </a:r>
            <a:r>
              <a:rPr lang="en-US" altLang="ko-KR" sz="1600" dirty="0" smtClean="0"/>
              <a:t>POP</a:t>
            </a:r>
            <a:r>
              <a:rPr lang="en-US" altLang="ko-KR" sz="1600" dirty="0">
                <a:solidFill>
                  <a:schemeClr val="tx1"/>
                </a:solidFill>
              </a:rPr>
              <a:t> -&gt; </a:t>
            </a:r>
            <a:r>
              <a:rPr lang="en-US" altLang="ko-KR" sz="1600" dirty="0" smtClean="0"/>
              <a:t>ERP</a:t>
            </a:r>
            <a:r>
              <a:rPr lang="en-US" altLang="ko-KR" sz="1600" dirty="0"/>
              <a:t>)</a:t>
            </a:r>
            <a:endParaRPr lang="ko-KR" altLang="en-US" sz="1600" dirty="0"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5566267" y="1358415"/>
            <a:ext cx="3899705" cy="576263"/>
          </a:xfrm>
        </p:spPr>
        <p:txBody>
          <a:bodyPr/>
          <a:lstStyle/>
          <a:p>
            <a:pPr>
              <a:buNone/>
            </a:pPr>
            <a:r>
              <a:rPr lang="en-US" altLang="ko-KR" sz="1400" dirty="0"/>
              <a:t>POP</a:t>
            </a:r>
            <a:r>
              <a:rPr lang="ko-KR" altLang="ko-KR" sz="1400" dirty="0"/>
              <a:t>의 생산오더별 생산진행 </a:t>
            </a:r>
            <a:r>
              <a:rPr lang="ko-KR" altLang="ko-KR" sz="1400" dirty="0" smtClean="0"/>
              <a:t>상황을</a:t>
            </a:r>
            <a:r>
              <a:rPr lang="en-US" altLang="ko-KR" sz="1400" dirty="0" smtClean="0"/>
              <a:t> SAP</a:t>
            </a:r>
            <a:r>
              <a:rPr lang="ko-KR" altLang="ko-KR" sz="1400" dirty="0"/>
              <a:t>의 </a:t>
            </a:r>
            <a:endParaRPr lang="en-US" altLang="ko-KR" sz="1400" dirty="0" smtClean="0"/>
          </a:p>
          <a:p>
            <a:pPr>
              <a:buNone/>
            </a:pPr>
            <a:r>
              <a:rPr lang="ko-KR" altLang="ko-KR" sz="1400" dirty="0" smtClean="0"/>
              <a:t>생산</a:t>
            </a:r>
            <a:r>
              <a:rPr lang="en-US" altLang="ko-KR" sz="1400" dirty="0" smtClean="0"/>
              <a:t> </a:t>
            </a:r>
            <a:r>
              <a:rPr lang="ko-KR" altLang="ko-KR" sz="1400" dirty="0" smtClean="0"/>
              <a:t>오더로 </a:t>
            </a:r>
            <a:r>
              <a:rPr lang="ko-KR" altLang="ko-KR" sz="1400" dirty="0" smtClean="0"/>
              <a:t>전송</a:t>
            </a:r>
            <a:endParaRPr lang="ko-KR" altLang="en-US" sz="1400" dirty="0"/>
          </a:p>
        </p:txBody>
      </p:sp>
      <p:grpSp>
        <p:nvGrpSpPr>
          <p:cNvPr id="24" name="그룹 23"/>
          <p:cNvGrpSpPr/>
          <p:nvPr/>
        </p:nvGrpSpPr>
        <p:grpSpPr>
          <a:xfrm>
            <a:off x="426456" y="2137893"/>
            <a:ext cx="9001000" cy="4027956"/>
            <a:chOff x="632520" y="1403484"/>
            <a:chExt cx="9001000" cy="4762366"/>
          </a:xfrm>
        </p:grpSpPr>
        <p:cxnSp>
          <p:nvCxnSpPr>
            <p:cNvPr id="7" name="직선 화살표 연결선 41"/>
            <p:cNvCxnSpPr>
              <a:stCxn id="10" idx="3"/>
              <a:endCxn id="11" idx="1"/>
            </p:cNvCxnSpPr>
            <p:nvPr/>
          </p:nvCxnSpPr>
          <p:spPr>
            <a:xfrm>
              <a:off x="4376936" y="2294766"/>
              <a:ext cx="1457856" cy="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2064455" y="1403484"/>
              <a:ext cx="1872208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i="1" dirty="0" smtClean="0"/>
                <a:t>POP</a:t>
              </a:r>
              <a:endParaRPr lang="ko-KR" altLang="en-US" b="1" i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896573" y="1403484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i="1" dirty="0" smtClean="0"/>
                <a:t>ERP</a:t>
              </a:r>
              <a:endParaRPr lang="ko-KR" altLang="en-US" b="1" i="1" dirty="0"/>
            </a:p>
          </p:txBody>
        </p:sp>
        <p:sp>
          <p:nvSpPr>
            <p:cNvPr id="10" name="Rectangle 5"/>
            <p:cNvSpPr/>
            <p:nvPr/>
          </p:nvSpPr>
          <p:spPr>
            <a:xfrm>
              <a:off x="2712527" y="1976839"/>
              <a:ext cx="166440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생산진행 상황</a:t>
              </a:r>
              <a:endParaRPr lang="en-US" altLang="ko-KR" sz="1100" dirty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IF_PP_POP_ORD_STATUS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11" name="Rectangle 5"/>
            <p:cNvSpPr/>
            <p:nvPr/>
          </p:nvSpPr>
          <p:spPr>
            <a:xfrm>
              <a:off x="5834792" y="1976839"/>
              <a:ext cx="19339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 smtClean="0">
                  <a:solidFill>
                    <a:schemeClr val="tx1"/>
                  </a:solidFill>
                </a:rPr>
                <a:t>생산진행 현황 </a:t>
              </a:r>
              <a:endParaRPr lang="en-US" altLang="ko-KR" sz="1100" dirty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ZPP0070T</a:t>
              </a:r>
              <a:endParaRPr lang="ko-KR" altLang="en-US" sz="1100" dirty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Table Update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12" name="Rectangle 6"/>
            <p:cNvSpPr/>
            <p:nvPr/>
          </p:nvSpPr>
          <p:spPr>
            <a:xfrm>
              <a:off x="4592960" y="1844675"/>
              <a:ext cx="648072" cy="4321175"/>
            </a:xfrm>
            <a:prstGeom prst="rect">
              <a:avLst/>
            </a:prstGeom>
            <a:solidFill>
              <a:srgbClr val="18689A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</a:rPr>
                <a:t>EAI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3" name="Rectangle 5"/>
            <p:cNvSpPr/>
            <p:nvPr/>
          </p:nvSpPr>
          <p:spPr>
            <a:xfrm>
              <a:off x="5834792" y="3014844"/>
              <a:ext cx="1933990" cy="132163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 err="1"/>
                <a:t>생산오더</a:t>
              </a:r>
              <a:r>
                <a:rPr lang="ko-KR" altLang="en-US" sz="1100" dirty="0"/>
                <a:t> </a:t>
              </a:r>
              <a:r>
                <a:rPr lang="en-US" altLang="ko-KR" sz="1100" dirty="0"/>
                <a:t>POP </a:t>
              </a:r>
              <a:r>
                <a:rPr lang="ko-KR" altLang="en-US" sz="1100" dirty="0"/>
                <a:t>진행상태 수신</a:t>
              </a:r>
              <a:endParaRPr lang="en-US" altLang="ko-KR" sz="1100" dirty="0"/>
            </a:p>
            <a:p>
              <a:pPr algn="ctr"/>
              <a:r>
                <a:rPr lang="ko-KR" altLang="en-US" sz="1100" dirty="0"/>
                <a:t>프로그램</a:t>
              </a:r>
              <a:r>
                <a:rPr lang="en-US" altLang="ko-KR" sz="1100" dirty="0"/>
                <a:t>:ZPPI0020</a:t>
              </a:r>
              <a:br>
                <a:rPr lang="en-US" altLang="ko-KR" sz="1100" dirty="0"/>
              </a:br>
              <a:r>
                <a:rPr lang="en-US" altLang="ko-KR" sz="1100" dirty="0"/>
                <a:t>(CO02</a:t>
              </a:r>
              <a:r>
                <a:rPr lang="ko-KR" altLang="en-US" sz="1100" dirty="0"/>
                <a:t>에서 </a:t>
              </a:r>
              <a:r>
                <a:rPr lang="ko-KR" altLang="en-US" sz="1100" dirty="0" err="1"/>
                <a:t>생산오더</a:t>
              </a:r>
              <a:r>
                <a:rPr lang="ko-KR" altLang="en-US" sz="1100" dirty="0"/>
                <a:t> </a:t>
              </a:r>
              <a:endParaRPr lang="en-US" altLang="ko-KR" sz="1100" dirty="0"/>
            </a:p>
            <a:p>
              <a:pPr algn="ctr"/>
              <a:r>
                <a:rPr lang="ko-KR" altLang="en-US" sz="1100" dirty="0" err="1"/>
                <a:t>생산오더</a:t>
              </a:r>
              <a:r>
                <a:rPr lang="ko-KR" altLang="en-US" sz="1100" dirty="0"/>
                <a:t> </a:t>
              </a:r>
              <a:endParaRPr lang="en-US" altLang="ko-KR" sz="1100" dirty="0"/>
            </a:p>
            <a:p>
              <a:pPr algn="ctr"/>
              <a:r>
                <a:rPr lang="ko-KR" altLang="en-US" sz="1100" dirty="0"/>
                <a:t>사용자 상태 변경 </a:t>
              </a:r>
              <a:r>
                <a:rPr lang="en-US" altLang="ko-KR" sz="1100" dirty="0"/>
                <a:t>)</a:t>
              </a:r>
            </a:p>
            <a:p>
              <a:pPr algn="ctr"/>
              <a:r>
                <a:rPr lang="en-US" altLang="ko-KR" sz="1100" dirty="0"/>
                <a:t>Variant:</a:t>
              </a:r>
              <a:r>
                <a:rPr lang="ko-KR" altLang="en-US" sz="1100" dirty="0"/>
                <a:t>광주</a:t>
              </a:r>
              <a:r>
                <a:rPr lang="en-US" altLang="ko-KR" sz="1100" dirty="0"/>
                <a:t>/</a:t>
              </a:r>
              <a:r>
                <a:rPr lang="ko-KR" altLang="en-US" sz="1100" dirty="0"/>
                <a:t>창원</a:t>
              </a:r>
              <a:endParaRPr lang="en-US" altLang="ko-KR" sz="1100" dirty="0"/>
            </a:p>
          </p:txBody>
        </p:sp>
        <p:sp>
          <p:nvSpPr>
            <p:cNvPr id="14" name="Rectangle 5"/>
            <p:cNvSpPr/>
            <p:nvPr/>
          </p:nvSpPr>
          <p:spPr>
            <a:xfrm>
              <a:off x="8115931" y="3014844"/>
              <a:ext cx="1517589" cy="66081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ZPP0070T </a:t>
              </a:r>
              <a:endParaRPr lang="ko-KR" altLang="en-US" sz="1100" dirty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Table </a:t>
              </a:r>
              <a:r>
                <a:rPr lang="ko-KR" altLang="en-US" sz="1100" dirty="0">
                  <a:solidFill>
                    <a:schemeClr val="tx1"/>
                  </a:solidFill>
                </a:rPr>
                <a:t>사용자 </a:t>
              </a:r>
              <a:endParaRPr lang="en-US" altLang="ko-KR" sz="11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100" dirty="0" smtClean="0">
                  <a:solidFill>
                    <a:schemeClr val="tx1"/>
                  </a:solidFill>
                </a:rPr>
                <a:t>상태 </a:t>
              </a:r>
              <a:r>
                <a:rPr lang="ko-KR" altLang="en-US" sz="1100" dirty="0">
                  <a:solidFill>
                    <a:schemeClr val="tx1"/>
                  </a:solidFill>
                </a:rPr>
                <a:t>값 </a:t>
              </a:r>
              <a:r>
                <a:rPr lang="en-US" altLang="ko-KR" sz="1100" dirty="0">
                  <a:solidFill>
                    <a:schemeClr val="tx1"/>
                  </a:solidFill>
                </a:rPr>
                <a:t>Update 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15" name="순서도: 연결자 14"/>
            <p:cNvSpPr/>
            <p:nvPr/>
          </p:nvSpPr>
          <p:spPr>
            <a:xfrm>
              <a:off x="2576736" y="1844824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2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6" name="순서도: 연결자 15"/>
            <p:cNvSpPr/>
            <p:nvPr/>
          </p:nvSpPr>
          <p:spPr>
            <a:xfrm>
              <a:off x="5710133" y="1844824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3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7" name="순서도: 연결자 16"/>
            <p:cNvSpPr/>
            <p:nvPr/>
          </p:nvSpPr>
          <p:spPr>
            <a:xfrm>
              <a:off x="5710133" y="2847626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4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8" name="순서도: 연결자 17"/>
            <p:cNvSpPr/>
            <p:nvPr/>
          </p:nvSpPr>
          <p:spPr>
            <a:xfrm>
              <a:off x="7977336" y="2847626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5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9" name="Rectangle 5"/>
            <p:cNvSpPr/>
            <p:nvPr/>
          </p:nvSpPr>
          <p:spPr>
            <a:xfrm>
              <a:off x="771115" y="1976839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생산진행 상태 저장</a:t>
              </a:r>
            </a:p>
          </p:txBody>
        </p:sp>
        <p:sp>
          <p:nvSpPr>
            <p:cNvPr id="20" name="순서도: 연결자 19"/>
            <p:cNvSpPr/>
            <p:nvPr/>
          </p:nvSpPr>
          <p:spPr>
            <a:xfrm>
              <a:off x="632520" y="1844824"/>
              <a:ext cx="216000" cy="216000"/>
            </a:xfrm>
            <a:prstGeom prst="flowChartConnector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b="1" dirty="0">
                  <a:solidFill>
                    <a:schemeClr val="bg1"/>
                  </a:solidFill>
                  <a:latin typeface="+mn-ea"/>
                </a:rPr>
                <a:t>1</a:t>
              </a:r>
              <a:endParaRPr kumimoji="1" lang="ko-KR" alt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cxnSp>
          <p:nvCxnSpPr>
            <p:cNvPr id="21" name="직선 화살표 연결선 41"/>
            <p:cNvCxnSpPr>
              <a:stCxn id="19" idx="3"/>
              <a:endCxn id="10" idx="1"/>
            </p:cNvCxnSpPr>
            <p:nvPr/>
          </p:nvCxnSpPr>
          <p:spPr>
            <a:xfrm>
              <a:off x="2288704" y="2294766"/>
              <a:ext cx="423823" cy="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화살표 연결선 41"/>
            <p:cNvCxnSpPr>
              <a:endCxn id="13" idx="0"/>
            </p:cNvCxnSpPr>
            <p:nvPr/>
          </p:nvCxnSpPr>
          <p:spPr>
            <a:xfrm>
              <a:off x="6801786" y="2612692"/>
              <a:ext cx="1" cy="402152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화살표 연결선 41"/>
            <p:cNvCxnSpPr>
              <a:endCxn id="14" idx="1"/>
            </p:cNvCxnSpPr>
            <p:nvPr/>
          </p:nvCxnSpPr>
          <p:spPr>
            <a:xfrm flipV="1">
              <a:off x="7768781" y="3345254"/>
              <a:ext cx="347150" cy="4759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527631" y="1371293"/>
            <a:ext cx="3410308" cy="576263"/>
          </a:xfrm>
        </p:spPr>
        <p:txBody>
          <a:bodyPr/>
          <a:lstStyle/>
          <a:p>
            <a:pPr>
              <a:buNone/>
            </a:pPr>
            <a:r>
              <a:rPr lang="en-US" dirty="0"/>
              <a:t>T-Code : </a:t>
            </a:r>
            <a:r>
              <a:rPr lang="en-US" altLang="ko-KR" dirty="0">
                <a:solidFill>
                  <a:schemeClr val="tx1"/>
                </a:solidFill>
              </a:rPr>
              <a:t>ZPPI0020 </a:t>
            </a:r>
            <a:r>
              <a:rPr lang="ko-KR" altLang="en-US" dirty="0" smtClean="0"/>
              <a:t>실행</a:t>
            </a:r>
            <a:endParaRPr lang="en-US" dirty="0"/>
          </a:p>
          <a:p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356" y="2060999"/>
            <a:ext cx="8845190" cy="186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55951" y="4137345"/>
            <a:ext cx="91722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l">
              <a:buFont typeface="Arial" pitchFamily="34" charset="0"/>
              <a:buChar char="•"/>
            </a:pPr>
            <a:r>
              <a:rPr lang="en-US" sz="1200" dirty="0">
                <a:latin typeface="+mn-ea"/>
                <a:ea typeface="+mn-ea"/>
              </a:rPr>
              <a:t>POP</a:t>
            </a:r>
            <a:r>
              <a:rPr lang="ko-KR" altLang="en-US" sz="1200" dirty="0">
                <a:latin typeface="+mn-ea"/>
                <a:ea typeface="+mn-ea"/>
              </a:rPr>
              <a:t>의 생산 진행 및 종료상태 저장 시 </a:t>
            </a:r>
            <a:r>
              <a:rPr lang="en-US" altLang="ko-KR" sz="1200" dirty="0" smtClean="0">
                <a:latin typeface="+mn-ea"/>
                <a:ea typeface="+mn-ea"/>
              </a:rPr>
              <a:t>I/F </a:t>
            </a:r>
            <a:r>
              <a:rPr lang="ko-KR" altLang="en-US" sz="1200" dirty="0" smtClean="0">
                <a:latin typeface="+mn-ea"/>
                <a:ea typeface="+mn-ea"/>
              </a:rPr>
              <a:t>를 </a:t>
            </a:r>
            <a:r>
              <a:rPr lang="ko-KR" altLang="en-US" sz="1200" dirty="0">
                <a:latin typeface="+mn-ea"/>
                <a:ea typeface="+mn-ea"/>
              </a:rPr>
              <a:t>통해</a:t>
            </a:r>
            <a:r>
              <a:rPr lang="en-US" sz="1200" dirty="0">
                <a:latin typeface="+mn-ea"/>
                <a:ea typeface="+mn-ea"/>
              </a:rPr>
              <a:t> SAP</a:t>
            </a:r>
            <a:r>
              <a:rPr lang="ko-KR" altLang="en-US" sz="1200" dirty="0">
                <a:latin typeface="+mn-ea"/>
                <a:ea typeface="+mn-ea"/>
              </a:rPr>
              <a:t>의 </a:t>
            </a:r>
            <a:r>
              <a:rPr lang="ko-KR" altLang="en-US" sz="1200" dirty="0" err="1">
                <a:latin typeface="+mn-ea"/>
                <a:ea typeface="+mn-ea"/>
              </a:rPr>
              <a:t>생산오더</a:t>
            </a:r>
            <a:r>
              <a:rPr lang="ko-KR" altLang="en-US" sz="1200" dirty="0">
                <a:latin typeface="+mn-ea"/>
                <a:ea typeface="+mn-ea"/>
              </a:rPr>
              <a:t> 진행현황 관리</a:t>
            </a:r>
            <a:r>
              <a:rPr lang="en-US" sz="1200" dirty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테이블 업데이트</a:t>
            </a:r>
            <a:endParaRPr lang="en-US" altLang="ko-KR" sz="1200" dirty="0" smtClean="0">
              <a:latin typeface="+mn-ea"/>
              <a:ea typeface="+mn-ea"/>
            </a:endParaRPr>
          </a:p>
          <a:p>
            <a:pPr marL="171450" indent="-171450" algn="l">
              <a:buFont typeface="Arial" pitchFamily="34" charset="0"/>
              <a:buChar char="•"/>
            </a:pPr>
            <a:r>
              <a:rPr lang="en-US" altLang="ko-KR" sz="1200" dirty="0" smtClean="0">
                <a:latin typeface="+mn-ea"/>
                <a:ea typeface="+mn-ea"/>
              </a:rPr>
              <a:t>Input </a:t>
            </a:r>
            <a:r>
              <a:rPr lang="ko-KR" altLang="en-US" sz="1200" dirty="0" smtClean="0">
                <a:latin typeface="+mn-ea"/>
                <a:ea typeface="+mn-ea"/>
              </a:rPr>
              <a:t>값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플랜트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오더</a:t>
            </a:r>
            <a:endParaRPr lang="en-US" altLang="ko-KR" sz="1200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24567" y="1048819"/>
            <a:ext cx="6984206" cy="638944"/>
          </a:xfrm>
        </p:spPr>
        <p:txBody>
          <a:bodyPr/>
          <a:lstStyle/>
          <a:p>
            <a:r>
              <a:rPr lang="en-US" sz="1600" dirty="0" smtClean="0"/>
              <a:t>   5. I/F </a:t>
            </a:r>
            <a:r>
              <a:rPr lang="ko-KR" altLang="en-US" sz="1600" dirty="0" smtClean="0"/>
              <a:t>내역 관리 및 에러 </a:t>
            </a:r>
            <a:r>
              <a:rPr lang="en-US" sz="1600" dirty="0" smtClean="0"/>
              <a:t>Log </a:t>
            </a:r>
            <a:r>
              <a:rPr lang="ko-KR" altLang="en-US" sz="1600" dirty="0" smtClean="0"/>
              <a:t>확인</a:t>
            </a:r>
            <a:endParaRPr lang="en-US" sz="1600" dirty="0"/>
          </a:p>
        </p:txBody>
      </p:sp>
      <p:sp>
        <p:nvSpPr>
          <p:cNvPr id="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76115" y="1319779"/>
            <a:ext cx="4852741" cy="576263"/>
          </a:xfrm>
        </p:spPr>
        <p:txBody>
          <a:bodyPr/>
          <a:lstStyle/>
          <a:p>
            <a:pPr>
              <a:buNone/>
            </a:pPr>
            <a:r>
              <a:rPr lang="en-US" sz="1400" dirty="0" smtClean="0"/>
              <a:t>POP</a:t>
            </a:r>
            <a:r>
              <a:rPr lang="ko-KR" altLang="en-US" sz="1400" dirty="0"/>
              <a:t> </a:t>
            </a:r>
            <a:r>
              <a:rPr lang="ko-KR" altLang="en-US" sz="1400" dirty="0" smtClean="0"/>
              <a:t>와 </a:t>
            </a:r>
            <a:r>
              <a:rPr lang="en-US" altLang="ko-KR" sz="1400" dirty="0" smtClean="0"/>
              <a:t>ERP </a:t>
            </a:r>
            <a:r>
              <a:rPr lang="ko-KR" altLang="en-US" sz="1400" dirty="0" smtClean="0"/>
              <a:t>내역관리 기능 및 </a:t>
            </a:r>
            <a:r>
              <a:rPr lang="en-US" altLang="ko-KR" sz="1400" dirty="0" smtClean="0"/>
              <a:t>I/F </a:t>
            </a:r>
            <a:r>
              <a:rPr lang="ko-KR" altLang="en-US" sz="1400" dirty="0" smtClean="0"/>
              <a:t>시 </a:t>
            </a:r>
            <a:r>
              <a:rPr lang="ko-KR" altLang="en-US" sz="1400" dirty="0" smtClean="0"/>
              <a:t>발생하는</a:t>
            </a:r>
            <a:endParaRPr lang="en-US" altLang="ko-KR" sz="1400" dirty="0" smtClean="0"/>
          </a:p>
          <a:p>
            <a:pPr>
              <a:buNone/>
            </a:pPr>
            <a:r>
              <a:rPr lang="ko-KR" altLang="en-US" sz="1400" dirty="0" smtClean="0"/>
              <a:t>에러 </a:t>
            </a:r>
            <a:r>
              <a:rPr lang="ko-KR" altLang="en-US" sz="1400" dirty="0" smtClean="0"/>
              <a:t>분석</a:t>
            </a:r>
            <a:endParaRPr lang="en-US" sz="1400" dirty="0" smtClean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09222" y="2279256"/>
            <a:ext cx="3816424" cy="27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ea"/>
                <a:ea typeface="+mn-ea"/>
              </a:rPr>
              <a:t>I/F </a:t>
            </a:r>
            <a:r>
              <a:rPr lang="ko-KR" altLang="en-US" b="1" dirty="0" smtClean="0">
                <a:latin typeface="+mn-ea"/>
                <a:ea typeface="+mn-ea"/>
              </a:rPr>
              <a:t>테이블</a:t>
            </a:r>
            <a:endParaRPr lang="ko-KR" altLang="en-US" b="1" dirty="0">
              <a:latin typeface="+mn-ea"/>
              <a:ea typeface="+mn-ea"/>
            </a:endParaRPr>
          </a:p>
        </p:txBody>
      </p:sp>
      <p:sp>
        <p:nvSpPr>
          <p:cNvPr id="8" name="Rectangle 5"/>
          <p:cNvSpPr/>
          <p:nvPr/>
        </p:nvSpPr>
        <p:spPr>
          <a:xfrm>
            <a:off x="746795" y="2792604"/>
            <a:ext cx="3562827" cy="176434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ZPP0010T : </a:t>
            </a:r>
            <a:r>
              <a:rPr lang="ko-KR" altLang="en-US" sz="1100" dirty="0" err="1">
                <a:solidFill>
                  <a:schemeClr val="tx1"/>
                </a:solidFill>
                <a:latin typeface="+mn-ea"/>
                <a:ea typeface="+mn-ea"/>
              </a:rPr>
              <a:t>생산오더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POP I/F </a:t>
            </a:r>
          </a:p>
          <a:p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ZPP0020T : Routing POP I/F </a:t>
            </a:r>
          </a:p>
          <a:p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ZPP0030T : BOM POP I/F </a:t>
            </a:r>
          </a:p>
          <a:p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ZPP0040T :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자재 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Classification POP IF </a:t>
            </a:r>
          </a:p>
          <a:p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ZPP0050T :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생산실적 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IF </a:t>
            </a:r>
          </a:p>
          <a:p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ZPP0060T :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생산실적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/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원부자재불량실적 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Error IF </a:t>
            </a:r>
          </a:p>
          <a:p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ZPP0070T : </a:t>
            </a:r>
            <a:r>
              <a:rPr lang="ko-KR" altLang="en-US" sz="1100" dirty="0" err="1">
                <a:solidFill>
                  <a:schemeClr val="tx1"/>
                </a:solidFill>
                <a:latin typeface="+mn-ea"/>
                <a:ea typeface="+mn-ea"/>
              </a:rPr>
              <a:t>생산오더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POP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진행상태 </a:t>
            </a: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IF </a:t>
            </a:r>
          </a:p>
        </p:txBody>
      </p:sp>
      <p:sp>
        <p:nvSpPr>
          <p:cNvPr id="9" name="Rectangle 5"/>
          <p:cNvSpPr/>
          <p:nvPr/>
        </p:nvSpPr>
        <p:spPr>
          <a:xfrm>
            <a:off x="5982194" y="2813191"/>
            <a:ext cx="1517589" cy="63585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algn="ctr"/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ZPPR0120</a:t>
            </a:r>
          </a:p>
          <a:p>
            <a:pPr algn="ctr"/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I/F Log </a:t>
            </a:r>
            <a:r>
              <a:rPr lang="ko-KR" altLang="en-US" sz="1100" dirty="0">
                <a:solidFill>
                  <a:schemeClr val="tx1"/>
                </a:solidFill>
                <a:latin typeface="+mn-ea"/>
                <a:ea typeface="+mn-ea"/>
              </a:rPr>
              <a:t>조회 리포트</a:t>
            </a:r>
          </a:p>
        </p:txBody>
      </p:sp>
      <p:sp>
        <p:nvSpPr>
          <p:cNvPr id="10" name="순서도: 연결자 9"/>
          <p:cNvSpPr/>
          <p:nvPr/>
        </p:nvSpPr>
        <p:spPr>
          <a:xfrm>
            <a:off x="580644" y="2667943"/>
            <a:ext cx="216000" cy="216000"/>
          </a:xfrm>
          <a:prstGeom prst="flowChartConnector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b="1" dirty="0">
                <a:solidFill>
                  <a:schemeClr val="bg1"/>
                </a:solidFill>
                <a:latin typeface="+mn-ea"/>
                <a:ea typeface="+mn-ea"/>
              </a:rPr>
              <a:t>1</a:t>
            </a:r>
            <a:endParaRPr kumimoji="1" lang="ko-KR" altLang="en-US" sz="1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94698" y="2279256"/>
            <a:ext cx="2958443" cy="27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i="1" dirty="0" smtClean="0">
                <a:latin typeface="+mn-ea"/>
                <a:ea typeface="+mn-ea"/>
              </a:rPr>
              <a:t>ERP </a:t>
            </a:r>
            <a:r>
              <a:rPr lang="ko-KR" altLang="en-US" b="1" i="1" dirty="0" smtClean="0">
                <a:latin typeface="+mn-ea"/>
                <a:ea typeface="+mn-ea"/>
              </a:rPr>
              <a:t>리포트</a:t>
            </a:r>
            <a:endParaRPr lang="ko-KR" altLang="en-US" b="1" i="1" dirty="0">
              <a:latin typeface="+mn-ea"/>
              <a:ea typeface="+mn-ea"/>
            </a:endParaRPr>
          </a:p>
        </p:txBody>
      </p:sp>
      <p:sp>
        <p:nvSpPr>
          <p:cNvPr id="12" name="순서도: 연결자 11"/>
          <p:cNvSpPr/>
          <p:nvPr/>
        </p:nvSpPr>
        <p:spPr>
          <a:xfrm>
            <a:off x="5870676" y="2667943"/>
            <a:ext cx="216000" cy="216000"/>
          </a:xfrm>
          <a:prstGeom prst="flowChartConnector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b="1" dirty="0">
                <a:solidFill>
                  <a:schemeClr val="bg1"/>
                </a:solidFill>
                <a:latin typeface="+mn-ea"/>
                <a:ea typeface="+mn-ea"/>
              </a:rPr>
              <a:t>2</a:t>
            </a:r>
            <a:endParaRPr kumimoji="1" lang="ko-KR" altLang="en-US" sz="1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3" name="Rectangle 21"/>
          <p:cNvSpPr/>
          <p:nvPr/>
        </p:nvSpPr>
        <p:spPr>
          <a:xfrm>
            <a:off x="5976641" y="3656700"/>
            <a:ext cx="3372971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>
                <a:latin typeface="+mn-ea"/>
                <a:ea typeface="+mn-ea"/>
              </a:rPr>
              <a:t>- I/F </a:t>
            </a:r>
            <a:r>
              <a:rPr lang="ko-KR" altLang="en-US" sz="1100" dirty="0" smtClean="0">
                <a:latin typeface="+mn-ea"/>
                <a:ea typeface="+mn-ea"/>
              </a:rPr>
              <a:t>중인 내역 관리</a:t>
            </a:r>
            <a:endParaRPr lang="en-US" altLang="ko-KR" sz="1100" dirty="0" smtClean="0">
              <a:latin typeface="+mn-ea"/>
              <a:ea typeface="+mn-ea"/>
            </a:endParaRPr>
          </a:p>
          <a:p>
            <a:r>
              <a:rPr lang="en-US" altLang="ko-KR" sz="1100" dirty="0" smtClean="0">
                <a:latin typeface="+mn-ea"/>
                <a:ea typeface="+mn-ea"/>
              </a:rPr>
              <a:t>- Log </a:t>
            </a:r>
            <a:r>
              <a:rPr lang="ko-KR" altLang="en-US" sz="1100" dirty="0" smtClean="0">
                <a:latin typeface="+mn-ea"/>
                <a:ea typeface="+mn-ea"/>
              </a:rPr>
              <a:t>에 </a:t>
            </a:r>
            <a:r>
              <a:rPr lang="ko-KR" altLang="en-US" sz="1100" dirty="0">
                <a:latin typeface="+mn-ea"/>
                <a:ea typeface="+mn-ea"/>
              </a:rPr>
              <a:t>대해 분석을 할 수 있는 리포트로서 성공</a:t>
            </a:r>
            <a:r>
              <a:rPr lang="en-US" altLang="ko-KR" sz="1100" dirty="0">
                <a:latin typeface="+mn-ea"/>
                <a:ea typeface="+mn-ea"/>
              </a:rPr>
              <a:t> </a:t>
            </a:r>
            <a:r>
              <a:rPr lang="ko-KR" altLang="en-US" sz="1100" dirty="0">
                <a:latin typeface="+mn-ea"/>
                <a:ea typeface="+mn-ea"/>
              </a:rPr>
              <a:t>및 실패 건수를 확인하고  </a:t>
            </a:r>
            <a:r>
              <a:rPr lang="en-US" altLang="ko-KR" sz="1100" dirty="0">
                <a:latin typeface="+mn-ea"/>
                <a:ea typeface="+mn-ea"/>
              </a:rPr>
              <a:t>‘</a:t>
            </a:r>
            <a:r>
              <a:rPr lang="ko-KR" altLang="en-US" sz="1100" dirty="0">
                <a:latin typeface="+mn-ea"/>
                <a:ea typeface="+mn-ea"/>
              </a:rPr>
              <a:t>상세조회</a:t>
            </a:r>
            <a:r>
              <a:rPr lang="en-US" altLang="ko-KR" sz="1100" dirty="0">
                <a:latin typeface="+mn-ea"/>
                <a:ea typeface="+mn-ea"/>
              </a:rPr>
              <a:t>’ </a:t>
            </a:r>
            <a:r>
              <a:rPr lang="ko-KR" altLang="en-US" sz="1100" dirty="0">
                <a:latin typeface="+mn-ea"/>
                <a:ea typeface="+mn-ea"/>
              </a:rPr>
              <a:t>기능을 통해 사용자</a:t>
            </a:r>
            <a:r>
              <a:rPr lang="en-US" altLang="ko-KR" sz="1100" dirty="0">
                <a:latin typeface="+mn-ea"/>
                <a:ea typeface="+mn-ea"/>
              </a:rPr>
              <a:t>, </a:t>
            </a:r>
            <a:r>
              <a:rPr lang="ko-KR" altLang="en-US" sz="1100" dirty="0">
                <a:latin typeface="+mn-ea"/>
                <a:ea typeface="+mn-ea"/>
              </a:rPr>
              <a:t>결과</a:t>
            </a:r>
            <a:r>
              <a:rPr lang="en-US" altLang="ko-KR" sz="1100" dirty="0">
                <a:latin typeface="+mn-ea"/>
                <a:ea typeface="+mn-ea"/>
              </a:rPr>
              <a:t>, I/F </a:t>
            </a:r>
            <a:r>
              <a:rPr lang="ko-KR" altLang="en-US" sz="1100" dirty="0">
                <a:latin typeface="+mn-ea"/>
                <a:ea typeface="+mn-ea"/>
              </a:rPr>
              <a:t>일시 및 </a:t>
            </a:r>
            <a:r>
              <a:rPr lang="en-US" altLang="ko-KR" sz="1100" dirty="0" smtClean="0">
                <a:latin typeface="+mn-ea"/>
                <a:ea typeface="+mn-ea"/>
              </a:rPr>
              <a:t>I/F ID</a:t>
            </a:r>
            <a:r>
              <a:rPr lang="ko-KR" altLang="en-US" sz="1100" dirty="0" smtClean="0">
                <a:latin typeface="+mn-ea"/>
                <a:ea typeface="+mn-ea"/>
              </a:rPr>
              <a:t> </a:t>
            </a:r>
            <a:r>
              <a:rPr lang="ko-KR" altLang="en-US" sz="1100" dirty="0">
                <a:latin typeface="+mn-ea"/>
                <a:ea typeface="+mn-ea"/>
              </a:rPr>
              <a:t>등 기타  자세한 내역 분석 가능</a:t>
            </a:r>
            <a:endParaRPr lang="en-US" sz="1100" dirty="0">
              <a:latin typeface="+mn-ea"/>
              <a:ea typeface="+mn-ea"/>
            </a:endParaRPr>
          </a:p>
        </p:txBody>
      </p:sp>
      <p:cxnSp>
        <p:nvCxnSpPr>
          <p:cNvPr id="14" name="직선 화살표 연결선 41"/>
          <p:cNvCxnSpPr/>
          <p:nvPr/>
        </p:nvCxnSpPr>
        <p:spPr>
          <a:xfrm>
            <a:off x="4309622" y="3134435"/>
            <a:ext cx="1667019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33793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47433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50357" y="1345542"/>
            <a:ext cx="4711074" cy="1075687"/>
          </a:xfrm>
        </p:spPr>
        <p:txBody>
          <a:bodyPr/>
          <a:lstStyle/>
          <a:p>
            <a:pPr>
              <a:buNone/>
            </a:pPr>
            <a:r>
              <a:rPr lang="en-US" altLang="ko-KR" sz="1400" dirty="0" smtClean="0">
                <a:solidFill>
                  <a:schemeClr val="tx1"/>
                </a:solidFill>
              </a:rPr>
              <a:t>T-Code : ZPPR0120 </a:t>
            </a:r>
            <a:r>
              <a:rPr lang="ko-KR" altLang="en-US" sz="1400" dirty="0" smtClean="0">
                <a:solidFill>
                  <a:schemeClr val="tx1"/>
                </a:solidFill>
              </a:rPr>
              <a:t>실행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en-US" sz="1400" dirty="0"/>
              <a:t>Selection Criteria</a:t>
            </a:r>
            <a:r>
              <a:rPr lang="ko-KR" altLang="en-US" sz="1400" dirty="0"/>
              <a:t>를 통해 </a:t>
            </a:r>
            <a:r>
              <a:rPr lang="en-US" sz="1400" dirty="0"/>
              <a:t>Interface ID</a:t>
            </a:r>
            <a:r>
              <a:rPr lang="ko-KR" altLang="en-US" sz="1400" dirty="0" smtClean="0"/>
              <a:t>를</a:t>
            </a:r>
            <a:endParaRPr lang="en-US" altLang="ko-KR" sz="1400" dirty="0" smtClean="0"/>
          </a:p>
          <a:p>
            <a:pPr>
              <a:buNone/>
            </a:pPr>
            <a:r>
              <a:rPr lang="ko-KR" altLang="en-US" sz="1400" dirty="0" smtClean="0"/>
              <a:t>선택하여</a:t>
            </a:r>
            <a:r>
              <a:rPr lang="en-US" sz="1400" dirty="0" smtClean="0"/>
              <a:t> </a:t>
            </a:r>
            <a:r>
              <a:rPr lang="en-US" sz="1400" dirty="0"/>
              <a:t>Interface log </a:t>
            </a:r>
            <a:r>
              <a:rPr lang="ko-KR" altLang="en-US" sz="1400" dirty="0"/>
              <a:t>및 </a:t>
            </a:r>
            <a:r>
              <a:rPr lang="ko-KR" altLang="en-US" sz="1400" dirty="0" smtClean="0"/>
              <a:t>상세내용을 </a:t>
            </a:r>
            <a:r>
              <a:rPr lang="en-US" sz="1400" dirty="0" smtClean="0"/>
              <a:t>Display </a:t>
            </a:r>
            <a:r>
              <a:rPr lang="ko-KR" altLang="en-US" sz="1400" dirty="0"/>
              <a:t>함</a:t>
            </a:r>
            <a:endParaRPr lang="en-US" sz="1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6366" y="2253803"/>
            <a:ext cx="8976574" cy="2331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93788" y="4438887"/>
            <a:ext cx="95018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l">
              <a:buFont typeface="Arial" pitchFamily="34" charset="0"/>
              <a:buChar char="•"/>
            </a:pPr>
            <a:r>
              <a:rPr lang="en-US" sz="1200" dirty="0" smtClean="0">
                <a:latin typeface="+mn-ea"/>
                <a:ea typeface="+mn-ea"/>
              </a:rPr>
              <a:t>I/F ID</a:t>
            </a:r>
            <a:r>
              <a:rPr lang="ko-KR" altLang="en-US" sz="1200" dirty="0">
                <a:latin typeface="+mn-ea"/>
                <a:ea typeface="+mn-ea"/>
              </a:rPr>
              <a:t>를 </a:t>
            </a:r>
            <a:r>
              <a:rPr lang="ko-KR" altLang="en-US" sz="1200" dirty="0" smtClean="0">
                <a:latin typeface="+mn-ea"/>
                <a:ea typeface="+mn-ea"/>
              </a:rPr>
              <a:t>선택하여</a:t>
            </a:r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I/F</a:t>
            </a:r>
            <a:r>
              <a:rPr lang="en-US" sz="1200" dirty="0" smtClean="0">
                <a:latin typeface="+mn-ea"/>
                <a:ea typeface="+mn-ea"/>
              </a:rPr>
              <a:t> </a:t>
            </a:r>
            <a:r>
              <a:rPr lang="ko-KR" altLang="en-US" sz="1200" dirty="0">
                <a:latin typeface="+mn-ea"/>
                <a:ea typeface="+mn-ea"/>
              </a:rPr>
              <a:t>오류 </a:t>
            </a:r>
            <a:r>
              <a:rPr lang="en-US" sz="1200" dirty="0">
                <a:latin typeface="+mn-ea"/>
                <a:ea typeface="+mn-ea"/>
              </a:rPr>
              <a:t>log</a:t>
            </a:r>
            <a:r>
              <a:rPr lang="ko-KR" altLang="en-US" sz="1200" dirty="0">
                <a:latin typeface="+mn-ea"/>
                <a:ea typeface="+mn-ea"/>
              </a:rPr>
              <a:t>를 </a:t>
            </a:r>
            <a:r>
              <a:rPr lang="en-US" altLang="ko-KR" sz="1200" dirty="0" smtClean="0">
                <a:latin typeface="+mn-ea"/>
                <a:ea typeface="+mn-ea"/>
              </a:rPr>
              <a:t>Display </a:t>
            </a:r>
            <a:r>
              <a:rPr lang="ko-KR" altLang="en-US" sz="1200" dirty="0" smtClean="0">
                <a:latin typeface="+mn-ea"/>
                <a:ea typeface="+mn-ea"/>
              </a:rPr>
              <a:t>함 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전송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수신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latin typeface="+mn-ea"/>
                <a:ea typeface="+mn-ea"/>
              </a:rPr>
              <a:t>성공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실패를 </a:t>
            </a:r>
            <a:r>
              <a:rPr lang="ko-KR" altLang="en-US" sz="1200" dirty="0" err="1" smtClean="0">
                <a:latin typeface="+mn-ea"/>
                <a:ea typeface="+mn-ea"/>
              </a:rPr>
              <a:t>필</a:t>
            </a:r>
            <a:r>
              <a:rPr lang="ko-KR" altLang="en-US" sz="1200" dirty="0" err="1">
                <a:latin typeface="+mn-ea"/>
                <a:ea typeface="+mn-ea"/>
              </a:rPr>
              <a:t>터</a:t>
            </a:r>
            <a:r>
              <a:rPr lang="ko-KR" altLang="en-US" sz="1200" dirty="0" err="1" smtClean="0">
                <a:latin typeface="+mn-ea"/>
                <a:ea typeface="+mn-ea"/>
              </a:rPr>
              <a:t>해서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Display)</a:t>
            </a:r>
          </a:p>
          <a:p>
            <a:pPr marL="171450" indent="-171450" algn="l">
              <a:buFont typeface="Arial" pitchFamily="34" charset="0"/>
              <a:buChar char="•"/>
            </a:pPr>
            <a:r>
              <a:rPr lang="en-US" altLang="ko-KR" sz="1200" dirty="0" smtClean="0">
                <a:latin typeface="+mn-ea"/>
                <a:ea typeface="+mn-ea"/>
              </a:rPr>
              <a:t>Input </a:t>
            </a:r>
            <a:r>
              <a:rPr lang="ko-KR" altLang="en-US" sz="1200" dirty="0" smtClean="0">
                <a:latin typeface="+mn-ea"/>
                <a:ea typeface="+mn-ea"/>
              </a:rPr>
              <a:t>값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플랜트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  - </a:t>
            </a:r>
            <a:r>
              <a:rPr lang="ko-KR" altLang="en-US" sz="1200" dirty="0" smtClean="0">
                <a:latin typeface="+mn-ea"/>
                <a:ea typeface="+mn-ea"/>
              </a:rPr>
              <a:t>오류발생일</a:t>
            </a:r>
            <a:r>
              <a:rPr lang="en-US" altLang="ko-KR" sz="1200" dirty="0" smtClean="0">
                <a:latin typeface="+mn-ea"/>
                <a:ea typeface="+mn-ea"/>
              </a:rPr>
              <a:t>/ </a:t>
            </a:r>
            <a:r>
              <a:rPr lang="ko-KR" altLang="en-US" sz="1200" dirty="0" smtClean="0">
                <a:latin typeface="+mn-ea"/>
                <a:ea typeface="+mn-ea"/>
              </a:rPr>
              <a:t>시간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  - I/F ID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오더</a:t>
            </a:r>
            <a:endParaRPr lang="en-US" altLang="ko-KR" sz="1200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133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91587" y="1345536"/>
            <a:ext cx="4167568" cy="576263"/>
          </a:xfrm>
        </p:spPr>
        <p:txBody>
          <a:bodyPr/>
          <a:lstStyle/>
          <a:p>
            <a:pPr>
              <a:buNone/>
            </a:pPr>
            <a:r>
              <a:rPr lang="en-US" altLang="ko-KR" sz="1400" dirty="0" smtClean="0">
                <a:solidFill>
                  <a:schemeClr val="tx1"/>
                </a:solidFill>
              </a:rPr>
              <a:t>T-Code : ZPPR0120 – Interface Log </a:t>
            </a:r>
            <a:r>
              <a:rPr lang="ko-KR" altLang="en-US" sz="1400" dirty="0" smtClean="0">
                <a:solidFill>
                  <a:schemeClr val="tx1"/>
                </a:solidFill>
              </a:rPr>
              <a:t>확인</a:t>
            </a:r>
            <a:endParaRPr lang="en-US" sz="1400" dirty="0"/>
          </a:p>
        </p:txBody>
      </p:sp>
      <p:grpSp>
        <p:nvGrpSpPr>
          <p:cNvPr id="10" name="그룹 9"/>
          <p:cNvGrpSpPr/>
          <p:nvPr/>
        </p:nvGrpSpPr>
        <p:grpSpPr>
          <a:xfrm>
            <a:off x="736333" y="1648496"/>
            <a:ext cx="8832670" cy="4443211"/>
            <a:chOff x="736333" y="1196752"/>
            <a:chExt cx="8041475" cy="5305882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8271" r="18662" b="10574"/>
            <a:stretch/>
          </p:blipFill>
          <p:spPr bwMode="auto">
            <a:xfrm>
              <a:off x="736333" y="1196752"/>
              <a:ext cx="7817067" cy="5305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3"/>
            <p:cNvSpPr/>
            <p:nvPr/>
          </p:nvSpPr>
          <p:spPr>
            <a:xfrm>
              <a:off x="3379457" y="1444675"/>
              <a:ext cx="792658" cy="216024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  <a:extLst/>
          </p:spPr>
          <p:txBody>
            <a:bodyPr wrap="none"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endParaRPr kumimoji="1" 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000944" y="6029672"/>
              <a:ext cx="7776864" cy="216024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  <a:extLst/>
          </p:spPr>
          <p:txBody>
            <a:bodyPr wrap="none"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endParaRPr kumimoji="1" 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" name="Rectangle 5"/>
            <p:cNvSpPr/>
            <p:nvPr/>
          </p:nvSpPr>
          <p:spPr>
            <a:xfrm>
              <a:off x="4376936" y="1724687"/>
              <a:ext cx="2880322" cy="98423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2075" tIns="46038" rIns="92075" bIns="46038" anchor="ctr"/>
            <a:lstStyle/>
            <a:p>
              <a:pPr algn="l"/>
              <a:r>
                <a:rPr lang="ko-KR" altLang="en-US" sz="1100" dirty="0" smtClean="0">
                  <a:solidFill>
                    <a:schemeClr val="tx1"/>
                  </a:solidFill>
                  <a:latin typeface="+mn-ea"/>
                  <a:ea typeface="+mn-ea"/>
                </a:rPr>
                <a:t>라인선택 후 상세조회 클릭하면 </a:t>
              </a:r>
              <a:r>
                <a:rPr lang="en-US" altLang="ko-KR" sz="1100" dirty="0" smtClean="0">
                  <a:solidFill>
                    <a:schemeClr val="tx1"/>
                  </a:solidFill>
                  <a:latin typeface="+mn-ea"/>
                  <a:ea typeface="+mn-ea"/>
                </a:rPr>
                <a:t>Interface </a:t>
              </a:r>
              <a:r>
                <a:rPr lang="ko-KR" altLang="en-US" sz="1100" dirty="0" smtClean="0">
                  <a:solidFill>
                    <a:schemeClr val="tx1"/>
                  </a:solidFill>
                  <a:latin typeface="+mn-ea"/>
                  <a:ea typeface="+mn-ea"/>
                </a:rPr>
                <a:t>상세데이터 화면으로 이동함</a:t>
              </a:r>
              <a:endParaRPr lang="ko-KR" altLang="en-US" sz="1100" dirty="0">
                <a:solidFill>
                  <a:schemeClr val="tx1"/>
                </a:solidFill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133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112913" y="1345536"/>
            <a:ext cx="4546242" cy="576263"/>
          </a:xfrm>
        </p:spPr>
        <p:txBody>
          <a:bodyPr/>
          <a:lstStyle/>
          <a:p>
            <a:pPr>
              <a:buNone/>
            </a:pPr>
            <a:r>
              <a:rPr lang="en-US" altLang="ko-KR" sz="1400" dirty="0" smtClean="0">
                <a:solidFill>
                  <a:schemeClr val="tx1"/>
                </a:solidFill>
              </a:rPr>
              <a:t>T-Code : ZPPR0120 – Interface Log </a:t>
            </a:r>
            <a:r>
              <a:rPr lang="ko-KR" altLang="en-US" sz="1400" dirty="0" smtClean="0">
                <a:solidFill>
                  <a:schemeClr val="tx1"/>
                </a:solidFill>
              </a:rPr>
              <a:t>상세 조회 화면</a:t>
            </a:r>
            <a:endParaRPr lang="en-US" sz="1400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270"/>
          <a:stretch/>
        </p:blipFill>
        <p:spPr bwMode="auto">
          <a:xfrm>
            <a:off x="455133" y="1725769"/>
            <a:ext cx="8959324" cy="440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66236" y="1074575"/>
            <a:ext cx="4015613" cy="638944"/>
          </a:xfrm>
        </p:spPr>
        <p:txBody>
          <a:bodyPr/>
          <a:lstStyle/>
          <a:p>
            <a:r>
              <a:rPr lang="en-US" sz="1600" dirty="0" smtClean="0"/>
              <a:t>6. Interface </a:t>
            </a:r>
            <a:r>
              <a:rPr lang="en-US" sz="1600" dirty="0" smtClean="0"/>
              <a:t>Log </a:t>
            </a:r>
            <a:r>
              <a:rPr lang="ko-KR" altLang="en-US" sz="1600" dirty="0" smtClean="0"/>
              <a:t>확인 및 재처리</a:t>
            </a:r>
            <a:endParaRPr lang="en-US" sz="1600" dirty="0"/>
          </a:p>
        </p:txBody>
      </p:sp>
      <p:sp>
        <p:nvSpPr>
          <p:cNvPr id="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501873" y="1306899"/>
            <a:ext cx="3706522" cy="576263"/>
          </a:xfrm>
        </p:spPr>
        <p:txBody>
          <a:bodyPr/>
          <a:lstStyle/>
          <a:p>
            <a:pPr>
              <a:buNone/>
            </a:pPr>
            <a:r>
              <a:rPr lang="ko-KR" altLang="en-US" sz="1400" dirty="0" smtClean="0"/>
              <a:t>실적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원부자재 불량실적에 대한 오류처리</a:t>
            </a:r>
            <a:endParaRPr lang="en-US" sz="1400" dirty="0"/>
          </a:p>
        </p:txBody>
      </p:sp>
      <p:grpSp>
        <p:nvGrpSpPr>
          <p:cNvPr id="42" name="그룹 41"/>
          <p:cNvGrpSpPr/>
          <p:nvPr/>
        </p:nvGrpSpPr>
        <p:grpSpPr>
          <a:xfrm>
            <a:off x="362633" y="1790164"/>
            <a:ext cx="9038945" cy="4481848"/>
            <a:chOff x="272480" y="1403484"/>
            <a:chExt cx="9294453" cy="5037632"/>
          </a:xfrm>
        </p:grpSpPr>
        <p:cxnSp>
          <p:nvCxnSpPr>
            <p:cNvPr id="7" name="직선 화살표 연결선 41"/>
            <p:cNvCxnSpPr>
              <a:stCxn id="19" idx="3"/>
              <a:endCxn id="16" idx="1"/>
            </p:cNvCxnSpPr>
            <p:nvPr/>
          </p:nvCxnSpPr>
          <p:spPr>
            <a:xfrm flipV="1">
              <a:off x="5961112" y="5043071"/>
              <a:ext cx="1944216" cy="103975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7"/>
            <p:cNvSpPr/>
            <p:nvPr/>
          </p:nvSpPr>
          <p:spPr>
            <a:xfrm>
              <a:off x="272480" y="1819330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생산실적 </a:t>
              </a:r>
              <a:r>
                <a:rPr lang="en-US" altLang="ko-KR" sz="1100" dirty="0">
                  <a:solidFill>
                    <a:schemeClr val="tx1"/>
                  </a:solidFill>
                </a:rPr>
                <a:t>POP I/F </a:t>
              </a:r>
              <a:endParaRPr lang="en-US" altLang="ko-KR" sz="11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100" dirty="0" smtClean="0">
                  <a:solidFill>
                    <a:schemeClr val="tx1"/>
                  </a:solidFill>
                </a:rPr>
                <a:t>ZPP0050T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609184" y="1819329"/>
              <a:ext cx="648072" cy="4621787"/>
            </a:xfrm>
            <a:prstGeom prst="rect">
              <a:avLst/>
            </a:prstGeom>
            <a:solidFill>
              <a:srgbClr val="18689A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</a:rPr>
                <a:t>EAI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056986" y="1403484"/>
              <a:ext cx="1872208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i="1" dirty="0" smtClean="0"/>
                <a:t>SAP   </a:t>
              </a:r>
              <a:endParaRPr lang="ko-KR" altLang="en-US" b="1" i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545288" y="1403484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i="1" dirty="0" smtClean="0"/>
                <a:t>POP</a:t>
              </a:r>
              <a:endParaRPr lang="ko-KR" altLang="en-US" b="1" i="1" dirty="0"/>
            </a:p>
          </p:txBody>
        </p:sp>
        <p:sp>
          <p:nvSpPr>
            <p:cNvPr id="12" name="Rectangle 5"/>
            <p:cNvSpPr/>
            <p:nvPr/>
          </p:nvSpPr>
          <p:spPr>
            <a:xfrm>
              <a:off x="2072680" y="1819330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생산실적 </a:t>
              </a:r>
              <a:r>
                <a:rPr lang="en-US" altLang="ko-KR" sz="1100" dirty="0">
                  <a:solidFill>
                    <a:schemeClr val="tx1"/>
                  </a:solidFill>
                </a:rPr>
                <a:t>I/F </a:t>
              </a:r>
              <a:r>
                <a:rPr lang="ko-KR" altLang="en-US" sz="1100" dirty="0">
                  <a:solidFill>
                    <a:schemeClr val="tx1"/>
                  </a:solidFill>
                </a:rPr>
                <a:t>처리</a:t>
              </a:r>
              <a:endParaRPr lang="en-US" altLang="ko-KR" sz="1100" dirty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ZPPI0010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13" name="Rectangle 5"/>
            <p:cNvSpPr/>
            <p:nvPr/>
          </p:nvSpPr>
          <p:spPr>
            <a:xfrm>
              <a:off x="273052" y="2744179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원</a:t>
              </a:r>
              <a:r>
                <a:rPr lang="en-US" altLang="ko-KR" sz="1100" dirty="0">
                  <a:solidFill>
                    <a:schemeClr val="tx1"/>
                  </a:solidFill>
                </a:rPr>
                <a:t>,</a:t>
              </a:r>
              <a:r>
                <a:rPr lang="ko-KR" altLang="en-US" sz="1100" dirty="0">
                  <a:solidFill>
                    <a:schemeClr val="tx1"/>
                  </a:solidFill>
                </a:rPr>
                <a:t>부자재불량실적 </a:t>
              </a:r>
              <a:r>
                <a:rPr lang="en-US" altLang="ko-KR" sz="1100" dirty="0">
                  <a:solidFill>
                    <a:schemeClr val="tx1"/>
                  </a:solidFill>
                </a:rPr>
                <a:t>I/F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ZPP0080T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14" name="Rectangle 5"/>
            <p:cNvSpPr/>
            <p:nvPr/>
          </p:nvSpPr>
          <p:spPr>
            <a:xfrm>
              <a:off x="4255245" y="3297203"/>
              <a:ext cx="1705867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ZPP0060T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15" name="Rectangle 5"/>
            <p:cNvSpPr/>
            <p:nvPr/>
          </p:nvSpPr>
          <p:spPr>
            <a:xfrm>
              <a:off x="2086832" y="2751986"/>
              <a:ext cx="1517589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원</a:t>
              </a:r>
              <a:r>
                <a:rPr lang="en-US" altLang="ko-KR" sz="1100" dirty="0">
                  <a:solidFill>
                    <a:schemeClr val="tx1"/>
                  </a:solidFill>
                </a:rPr>
                <a:t>,</a:t>
              </a:r>
              <a:r>
                <a:rPr lang="ko-KR" altLang="en-US" sz="1100" dirty="0">
                  <a:solidFill>
                    <a:schemeClr val="tx1"/>
                  </a:solidFill>
                </a:rPr>
                <a:t>부자재불량실적 </a:t>
              </a:r>
              <a:r>
                <a:rPr lang="en-US" altLang="ko-KR" sz="1100" dirty="0">
                  <a:solidFill>
                    <a:schemeClr val="tx1"/>
                  </a:solidFill>
                </a:rPr>
                <a:t>I/F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ZPPI0030</a:t>
              </a:r>
            </a:p>
          </p:txBody>
        </p:sp>
        <p:sp>
          <p:nvSpPr>
            <p:cNvPr id="16" name="Rectangle 5"/>
            <p:cNvSpPr/>
            <p:nvPr/>
          </p:nvSpPr>
          <p:spPr>
            <a:xfrm>
              <a:off x="7905328" y="4725144"/>
              <a:ext cx="1661605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en-US" altLang="ko-KR" sz="1100" dirty="0" smtClean="0"/>
                <a:t>IF_PP_ERROR_MESSAGE</a:t>
              </a:r>
            </a:p>
            <a:p>
              <a:pPr algn="ctr"/>
              <a:r>
                <a:rPr lang="en-US" altLang="ko-KR" sz="1100" dirty="0" smtClean="0"/>
                <a:t>Table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cxnSp>
          <p:nvCxnSpPr>
            <p:cNvPr id="17" name="직선 화살표 연결선 41"/>
            <p:cNvCxnSpPr>
              <a:stCxn id="8" idx="3"/>
              <a:endCxn id="12" idx="1"/>
            </p:cNvCxnSpPr>
            <p:nvPr/>
          </p:nvCxnSpPr>
          <p:spPr>
            <a:xfrm>
              <a:off x="1790069" y="2137257"/>
              <a:ext cx="282611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Diamond 35"/>
            <p:cNvSpPr/>
            <p:nvPr/>
          </p:nvSpPr>
          <p:spPr>
            <a:xfrm>
              <a:off x="4496735" y="2134247"/>
              <a:ext cx="1222886" cy="682367"/>
            </a:xfrm>
            <a:prstGeom prst="diamond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오류</a:t>
              </a:r>
              <a:endParaRPr lang="en-US" altLang="ko-KR" sz="1100" dirty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 발생</a:t>
              </a:r>
              <a:r>
                <a:rPr lang="en-US" altLang="ko-KR" sz="1100" dirty="0">
                  <a:solidFill>
                    <a:schemeClr val="tx1"/>
                  </a:solidFill>
                </a:rPr>
                <a:t>?</a:t>
              </a:r>
              <a:endParaRPr 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19" name="Rectangle 5"/>
            <p:cNvSpPr/>
            <p:nvPr/>
          </p:nvSpPr>
          <p:spPr>
            <a:xfrm>
              <a:off x="4255245" y="5764895"/>
              <a:ext cx="1705867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오류 메시지 </a:t>
              </a:r>
              <a:endParaRPr lang="en-US" altLang="ko-KR" sz="11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100" dirty="0" smtClean="0">
                  <a:solidFill>
                    <a:schemeClr val="tx1"/>
                  </a:solidFill>
                </a:rPr>
                <a:t>POP </a:t>
              </a:r>
              <a:r>
                <a:rPr lang="en-US" altLang="ko-KR" sz="1100" dirty="0">
                  <a:solidFill>
                    <a:schemeClr val="tx1"/>
                  </a:solidFill>
                </a:rPr>
                <a:t>Table </a:t>
              </a:r>
              <a:r>
                <a:rPr lang="ko-KR" altLang="en-US" sz="1100" dirty="0" smtClean="0">
                  <a:solidFill>
                    <a:schemeClr val="tx1"/>
                  </a:solidFill>
                </a:rPr>
                <a:t>전송 프로그램</a:t>
              </a:r>
              <a:endParaRPr lang="en-US" altLang="ko-KR" sz="11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100" dirty="0"/>
                <a:t>ZPPI0060</a:t>
              </a:r>
              <a:endParaRPr lang="ko-KR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20" name="Diamond 41"/>
            <p:cNvSpPr/>
            <p:nvPr/>
          </p:nvSpPr>
          <p:spPr>
            <a:xfrm>
              <a:off x="397710" y="4762857"/>
              <a:ext cx="1222886" cy="682367"/>
            </a:xfrm>
            <a:prstGeom prst="diamond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/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 dirty="0"/>
                <a:t>성공</a:t>
              </a:r>
              <a:r>
                <a:rPr lang="en-US" altLang="ko-KR" sz="1100" dirty="0"/>
                <a:t>?</a:t>
              </a:r>
              <a:endParaRPr lang="en-US" sz="1100" dirty="0"/>
            </a:p>
          </p:txBody>
        </p:sp>
        <p:sp>
          <p:nvSpPr>
            <p:cNvPr id="21" name="Oval 42"/>
            <p:cNvSpPr/>
            <p:nvPr/>
          </p:nvSpPr>
          <p:spPr>
            <a:xfrm>
              <a:off x="685117" y="3671730"/>
              <a:ext cx="648072" cy="630443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algn="ctr"/>
              <a:r>
                <a:rPr lang="ko-KR" altLang="en-US" sz="1100">
                  <a:solidFill>
                    <a:schemeClr val="tx1"/>
                  </a:solidFill>
                </a:rPr>
                <a:t>실적처리</a:t>
              </a:r>
              <a:endParaRPr lang="en-US" sz="1100" dirty="0">
                <a:solidFill>
                  <a:schemeClr val="tx1"/>
                </a:solidFill>
              </a:endParaRPr>
            </a:p>
          </p:txBody>
        </p:sp>
        <p:cxnSp>
          <p:nvCxnSpPr>
            <p:cNvPr id="22" name="직선 화살표 연결선 41"/>
            <p:cNvCxnSpPr/>
            <p:nvPr/>
          </p:nvCxnSpPr>
          <p:spPr>
            <a:xfrm>
              <a:off x="1798800" y="3014302"/>
              <a:ext cx="288032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79"/>
            <p:cNvCxnSpPr/>
            <p:nvPr/>
          </p:nvCxnSpPr>
          <p:spPr>
            <a:xfrm rot="10800000">
              <a:off x="3604421" y="2137941"/>
              <a:ext cx="201820" cy="52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79"/>
            <p:cNvCxnSpPr/>
            <p:nvPr/>
          </p:nvCxnSpPr>
          <p:spPr>
            <a:xfrm rot="10800000">
              <a:off x="3604421" y="3013775"/>
              <a:ext cx="201820" cy="52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60"/>
            <p:cNvCxnSpPr/>
            <p:nvPr/>
          </p:nvCxnSpPr>
          <p:spPr>
            <a:xfrm>
              <a:off x="3806241" y="2138469"/>
              <a:ext cx="0" cy="87583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화살표 연결선 41"/>
            <p:cNvCxnSpPr>
              <a:endCxn id="18" idx="1"/>
            </p:cNvCxnSpPr>
            <p:nvPr/>
          </p:nvCxnSpPr>
          <p:spPr>
            <a:xfrm>
              <a:off x="3900380" y="2475430"/>
              <a:ext cx="596355" cy="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화살표 연결선 41"/>
            <p:cNvCxnSpPr>
              <a:stCxn id="18" idx="2"/>
              <a:endCxn id="14" idx="0"/>
            </p:cNvCxnSpPr>
            <p:nvPr/>
          </p:nvCxnSpPr>
          <p:spPr>
            <a:xfrm>
              <a:off x="5108178" y="2816614"/>
              <a:ext cx="1" cy="48058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화살표 연결선 41"/>
            <p:cNvCxnSpPr>
              <a:stCxn id="14" idx="2"/>
              <a:endCxn id="40" idx="0"/>
            </p:cNvCxnSpPr>
            <p:nvPr/>
          </p:nvCxnSpPr>
          <p:spPr>
            <a:xfrm>
              <a:off x="5108179" y="3933056"/>
              <a:ext cx="0" cy="85305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화살표 연결선 41"/>
            <p:cNvCxnSpPr>
              <a:stCxn id="40" idx="1"/>
              <a:endCxn id="41" idx="3"/>
            </p:cNvCxnSpPr>
            <p:nvPr/>
          </p:nvCxnSpPr>
          <p:spPr>
            <a:xfrm flipH="1">
              <a:off x="3376660" y="5104041"/>
              <a:ext cx="878585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화살표 연결선 41"/>
            <p:cNvCxnSpPr>
              <a:stCxn id="41" idx="1"/>
              <a:endCxn id="20" idx="3"/>
            </p:cNvCxnSpPr>
            <p:nvPr/>
          </p:nvCxnSpPr>
          <p:spPr>
            <a:xfrm flipH="1">
              <a:off x="1620596" y="5104041"/>
              <a:ext cx="533178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Curved Connector 75"/>
            <p:cNvCxnSpPr>
              <a:stCxn id="20" idx="0"/>
              <a:endCxn id="14" idx="1"/>
            </p:cNvCxnSpPr>
            <p:nvPr/>
          </p:nvCxnSpPr>
          <p:spPr>
            <a:xfrm rot="5400000" flipH="1" flipV="1">
              <a:off x="2058336" y="2565948"/>
              <a:ext cx="1147727" cy="3246092"/>
            </a:xfrm>
            <a:prstGeom prst="curved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화살표 연결선 41"/>
            <p:cNvCxnSpPr>
              <a:stCxn id="20" idx="0"/>
              <a:endCxn id="21" idx="4"/>
            </p:cNvCxnSpPr>
            <p:nvPr/>
          </p:nvCxnSpPr>
          <p:spPr>
            <a:xfrm flipV="1">
              <a:off x="1009153" y="4302173"/>
              <a:ext cx="0" cy="46068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5097016" y="2887052"/>
              <a:ext cx="28803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50" dirty="0" smtClean="0"/>
                <a:t>Y</a:t>
              </a:r>
              <a:endParaRPr lang="en-US" sz="1050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517379" y="4863912"/>
              <a:ext cx="827990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50" dirty="0" smtClean="0"/>
                <a:t>Y (</a:t>
              </a:r>
              <a:r>
                <a:rPr lang="ko-KR" altLang="en-US" sz="1050" dirty="0" smtClean="0"/>
                <a:t>재처리</a:t>
              </a:r>
              <a:r>
                <a:rPr lang="en-US" sz="1050" dirty="0" smtClean="0"/>
                <a:t>)</a:t>
              </a:r>
              <a:endParaRPr lang="en-US" sz="1050" dirty="0"/>
            </a:p>
          </p:txBody>
        </p:sp>
        <p:cxnSp>
          <p:nvCxnSpPr>
            <p:cNvPr id="35" name="직선 연결선 79"/>
            <p:cNvCxnSpPr/>
            <p:nvPr/>
          </p:nvCxnSpPr>
          <p:spPr>
            <a:xfrm flipV="1">
              <a:off x="2765217" y="5450158"/>
              <a:ext cx="0" cy="63266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화살표 연결선 41"/>
            <p:cNvCxnSpPr>
              <a:endCxn id="19" idx="1"/>
            </p:cNvCxnSpPr>
            <p:nvPr/>
          </p:nvCxnSpPr>
          <p:spPr>
            <a:xfrm>
              <a:off x="2765217" y="6082821"/>
              <a:ext cx="1490028" cy="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/>
            <p:cNvSpPr txBox="1"/>
            <p:nvPr/>
          </p:nvSpPr>
          <p:spPr>
            <a:xfrm>
              <a:off x="3228399" y="5851556"/>
              <a:ext cx="28803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50" dirty="0" smtClean="0"/>
                <a:t>N</a:t>
              </a:r>
              <a:endParaRPr lang="en-US" sz="1050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85117" y="4365104"/>
              <a:ext cx="296639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50" dirty="0" smtClean="0"/>
                <a:t>Y</a:t>
              </a:r>
              <a:endParaRPr lang="en-US" sz="1050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233904" y="3974594"/>
              <a:ext cx="296639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50" dirty="0" smtClean="0"/>
                <a:t>N</a:t>
              </a:r>
              <a:endParaRPr lang="en-US" sz="1050" dirty="0"/>
            </a:p>
          </p:txBody>
        </p:sp>
        <p:sp>
          <p:nvSpPr>
            <p:cNvPr id="40" name="Rectangle 5"/>
            <p:cNvSpPr/>
            <p:nvPr/>
          </p:nvSpPr>
          <p:spPr>
            <a:xfrm>
              <a:off x="4255245" y="4786114"/>
              <a:ext cx="1705867" cy="63585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algn="ctr"/>
              <a:r>
                <a:rPr lang="en-US" altLang="ko-KR" sz="1100" dirty="0"/>
                <a:t>ERP </a:t>
              </a:r>
              <a:r>
                <a:rPr lang="ko-KR" altLang="en-US" sz="1100" dirty="0"/>
                <a:t>재처리 프로그램</a:t>
              </a:r>
              <a:endParaRPr lang="en-US" altLang="ko-KR" sz="1100" dirty="0"/>
            </a:p>
            <a:p>
              <a:pPr algn="ctr"/>
              <a:r>
                <a:rPr lang="en-US" altLang="ko-KR" sz="1100" dirty="0"/>
                <a:t>ZPPR0130</a:t>
              </a:r>
            </a:p>
          </p:txBody>
        </p:sp>
        <p:sp>
          <p:nvSpPr>
            <p:cNvPr id="41" name="Diamond 52"/>
            <p:cNvSpPr/>
            <p:nvPr/>
          </p:nvSpPr>
          <p:spPr>
            <a:xfrm>
              <a:off x="2153774" y="4762857"/>
              <a:ext cx="1222886" cy="682367"/>
            </a:xfrm>
            <a:prstGeom prst="diamond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/>
          </p:spPr>
          <p:txBody>
            <a:bodyPr wrap="none" lIns="92075" tIns="46038" rIns="92075" bIns="46038" anchor="ctr"/>
            <a:lstStyle/>
            <a:p>
              <a:pPr algn="ctr"/>
              <a:r>
                <a:rPr lang="en-US" sz="1100" dirty="0">
                  <a:solidFill>
                    <a:schemeClr val="tx1"/>
                  </a:solidFill>
                </a:rPr>
                <a:t>ERP </a:t>
              </a:r>
              <a:r>
                <a:rPr lang="ko-KR" altLang="en-US" sz="1100" dirty="0">
                  <a:solidFill>
                    <a:schemeClr val="tx1"/>
                  </a:solidFill>
                </a:rPr>
                <a:t>처리 가능</a:t>
              </a:r>
              <a:r>
                <a:rPr lang="en-US" altLang="ko-KR" sz="1100" dirty="0">
                  <a:solidFill>
                    <a:schemeClr val="tx1"/>
                  </a:solidFill>
                </a:rPr>
                <a:t>?</a:t>
              </a:r>
              <a:endParaRPr lang="en-US" sz="1100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663565" y="1332658"/>
            <a:ext cx="2776649" cy="576263"/>
          </a:xfrm>
        </p:spPr>
        <p:txBody>
          <a:bodyPr/>
          <a:lstStyle/>
          <a:p>
            <a:pPr>
              <a:buNone/>
            </a:pPr>
            <a:r>
              <a:rPr lang="en-US" dirty="0"/>
              <a:t>T-Code : ZPPR0130</a:t>
            </a:r>
          </a:p>
          <a:p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379" y="1738648"/>
            <a:ext cx="9042351" cy="1877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49379" y="3856354"/>
            <a:ext cx="95018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l">
              <a:buFont typeface="Arial" pitchFamily="34" charset="0"/>
              <a:buChar char="•"/>
            </a:pPr>
            <a:r>
              <a:rPr lang="en-US" sz="1200" dirty="0" smtClean="0">
                <a:latin typeface="+mn-ea"/>
                <a:ea typeface="+mn-ea"/>
              </a:rPr>
              <a:t>I/F ID</a:t>
            </a:r>
            <a:r>
              <a:rPr lang="ko-KR" altLang="en-US" sz="1200" dirty="0">
                <a:latin typeface="+mn-ea"/>
                <a:ea typeface="+mn-ea"/>
              </a:rPr>
              <a:t>를 </a:t>
            </a:r>
            <a:r>
              <a:rPr lang="ko-KR" altLang="en-US" sz="1200" dirty="0" smtClean="0">
                <a:latin typeface="+mn-ea"/>
                <a:ea typeface="+mn-ea"/>
              </a:rPr>
              <a:t>선택하여</a:t>
            </a:r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I/F</a:t>
            </a:r>
            <a:r>
              <a:rPr lang="en-US" sz="1200" dirty="0" smtClean="0">
                <a:latin typeface="+mn-ea"/>
                <a:ea typeface="+mn-ea"/>
              </a:rPr>
              <a:t> </a:t>
            </a:r>
            <a:r>
              <a:rPr lang="ko-KR" altLang="en-US" sz="1200" dirty="0">
                <a:latin typeface="+mn-ea"/>
                <a:ea typeface="+mn-ea"/>
              </a:rPr>
              <a:t>오류 </a:t>
            </a:r>
            <a:r>
              <a:rPr lang="en-US" sz="1200" dirty="0">
                <a:latin typeface="+mn-ea"/>
                <a:ea typeface="+mn-ea"/>
              </a:rPr>
              <a:t>log</a:t>
            </a:r>
            <a:r>
              <a:rPr lang="ko-KR" altLang="en-US" sz="1200" dirty="0">
                <a:latin typeface="+mn-ea"/>
                <a:ea typeface="+mn-ea"/>
              </a:rPr>
              <a:t>를 확인하고 </a:t>
            </a:r>
            <a:r>
              <a:rPr lang="ko-KR" altLang="en-US" sz="1200" dirty="0" smtClean="0">
                <a:latin typeface="+mn-ea"/>
                <a:ea typeface="+mn-ea"/>
              </a:rPr>
              <a:t>재처리 함</a:t>
            </a:r>
            <a:endParaRPr lang="en-US" altLang="ko-KR" sz="1200" dirty="0" smtClean="0">
              <a:latin typeface="+mn-ea"/>
              <a:ea typeface="+mn-ea"/>
            </a:endParaRPr>
          </a:p>
          <a:p>
            <a:pPr marL="171450" indent="-171450" algn="l">
              <a:buFont typeface="Arial" pitchFamily="34" charset="0"/>
              <a:buChar char="•"/>
            </a:pPr>
            <a:r>
              <a:rPr lang="en-US" altLang="ko-KR" sz="1200" dirty="0" smtClean="0">
                <a:latin typeface="+mn-ea"/>
                <a:ea typeface="+mn-ea"/>
              </a:rPr>
              <a:t>Input </a:t>
            </a:r>
            <a:r>
              <a:rPr lang="ko-KR" altLang="en-US" sz="1200" dirty="0" smtClean="0">
                <a:latin typeface="+mn-ea"/>
                <a:ea typeface="+mn-ea"/>
              </a:rPr>
              <a:t>값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플랜트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  - </a:t>
            </a:r>
            <a:r>
              <a:rPr lang="ko-KR" altLang="en-US" sz="1200" dirty="0" smtClean="0">
                <a:latin typeface="+mn-ea"/>
                <a:ea typeface="+mn-ea"/>
              </a:rPr>
              <a:t>오류발생일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  - I/F ID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오더</a:t>
            </a:r>
            <a:endParaRPr lang="en-US" altLang="ko-KR" sz="1200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2" name="그룹 11"/>
          <p:cNvGrpSpPr/>
          <p:nvPr/>
        </p:nvGrpSpPr>
        <p:grpSpPr>
          <a:xfrm>
            <a:off x="429290" y="2007557"/>
            <a:ext cx="8856379" cy="4019786"/>
            <a:chOff x="248984" y="1556792"/>
            <a:chExt cx="9383965" cy="4019786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7809" r="2972" b="31092"/>
            <a:stretch/>
          </p:blipFill>
          <p:spPr bwMode="auto">
            <a:xfrm>
              <a:off x="248984" y="1556792"/>
              <a:ext cx="9383965" cy="401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1136576" y="2636911"/>
              <a:ext cx="2165661" cy="92977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2075" tIns="46038" rIns="92075" bIns="46038" anchor="ctr"/>
            <a:lstStyle/>
            <a:p>
              <a:pPr algn="ctr"/>
              <a:r>
                <a:rPr lang="en-US" altLang="ko-KR" sz="1200" b="1" dirty="0"/>
                <a:t>1. ERP</a:t>
              </a:r>
              <a:r>
                <a:rPr lang="ko-KR" altLang="en-US" sz="1200" b="1" dirty="0"/>
                <a:t>에서 </a:t>
              </a:r>
              <a:r>
                <a:rPr lang="ko-KR" altLang="en-US" sz="1200" b="1" dirty="0" err="1"/>
                <a:t>재처리되어야</a:t>
              </a:r>
              <a:r>
                <a:rPr lang="ko-KR" altLang="en-US" sz="1200" b="1" dirty="0"/>
                <a:t> 하는 오류 </a:t>
              </a:r>
              <a:r>
                <a:rPr lang="en-US" altLang="ko-KR" sz="1200" b="1" dirty="0"/>
                <a:t>Log</a:t>
              </a:r>
              <a:r>
                <a:rPr lang="ko-KR" altLang="en-US" sz="1200" b="1" dirty="0"/>
                <a:t>에 대한 재처리 설정</a:t>
              </a:r>
              <a:endParaRPr lang="en-US" altLang="ko-KR" sz="1200" b="1" dirty="0"/>
            </a:p>
          </p:txBody>
        </p:sp>
        <p:sp>
          <p:nvSpPr>
            <p:cNvPr id="7" name="Rectangle 5"/>
            <p:cNvSpPr/>
            <p:nvPr/>
          </p:nvSpPr>
          <p:spPr>
            <a:xfrm>
              <a:off x="4088904" y="2636911"/>
              <a:ext cx="2165661" cy="92977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2075" tIns="46038" rIns="92075" bIns="46038" anchor="ctr"/>
            <a:lstStyle/>
            <a:p>
              <a:pPr algn="ctr"/>
              <a:r>
                <a:rPr lang="en-US" altLang="ko-KR" sz="1200" b="1" dirty="0" smtClean="0"/>
                <a:t>2. POP</a:t>
              </a:r>
              <a:r>
                <a:rPr lang="ko-KR" altLang="en-US" sz="1200" b="1" dirty="0" smtClean="0"/>
                <a:t>에서 실적이 수정되어 </a:t>
              </a:r>
              <a:r>
                <a:rPr lang="en-US" altLang="ko-KR" sz="1200" b="1" dirty="0" smtClean="0"/>
                <a:t>ERP</a:t>
              </a:r>
              <a:r>
                <a:rPr lang="ko-KR" altLang="en-US" sz="1200" b="1" dirty="0" smtClean="0"/>
                <a:t>로 재전송 되어야 하는 경우 </a:t>
              </a:r>
              <a:r>
                <a:rPr lang="en-US" altLang="ko-KR" sz="1200" b="1" dirty="0" smtClean="0"/>
                <a:t>POP</a:t>
              </a:r>
              <a:r>
                <a:rPr lang="ko-KR" altLang="en-US" sz="1200" b="1" dirty="0" smtClean="0"/>
                <a:t>로 </a:t>
              </a:r>
              <a:r>
                <a:rPr lang="en-US" altLang="ko-KR" sz="1200" b="1" dirty="0" smtClean="0"/>
                <a:t>Error </a:t>
              </a:r>
              <a:r>
                <a:rPr lang="ko-KR" altLang="en-US" sz="1200" b="1" dirty="0" smtClean="0"/>
                <a:t>메시지를 전송함</a:t>
              </a:r>
              <a:endParaRPr lang="en-US" altLang="ko-KR" sz="1200" b="1" dirty="0"/>
            </a:p>
          </p:txBody>
        </p:sp>
        <p:sp>
          <p:nvSpPr>
            <p:cNvPr id="8" name="Rectangle 9"/>
            <p:cNvSpPr/>
            <p:nvPr/>
          </p:nvSpPr>
          <p:spPr>
            <a:xfrm>
              <a:off x="2520212" y="1834191"/>
              <a:ext cx="792658" cy="216024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  <a:extLst/>
          </p:spPr>
          <p:txBody>
            <a:bodyPr wrap="none"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endParaRPr kumimoji="1" 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" name="Rectangle 10"/>
            <p:cNvSpPr/>
            <p:nvPr/>
          </p:nvSpPr>
          <p:spPr>
            <a:xfrm>
              <a:off x="3440832" y="1834191"/>
              <a:ext cx="792658" cy="216024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  <a:extLst/>
          </p:spPr>
          <p:txBody>
            <a:bodyPr wrap="none"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endParaRPr kumimoji="1" lang="en-US" sz="1000" b="1" dirty="0">
                <a:solidFill>
                  <a:schemeClr val="bg1"/>
                </a:solidFill>
                <a:latin typeface="+mn-ea"/>
              </a:endParaRPr>
            </a:p>
          </p:txBody>
        </p:sp>
        <p:cxnSp>
          <p:nvCxnSpPr>
            <p:cNvPr id="10" name="직선 화살표 연결선 41"/>
            <p:cNvCxnSpPr>
              <a:stCxn id="8" idx="2"/>
              <a:endCxn id="6" idx="0"/>
            </p:cNvCxnSpPr>
            <p:nvPr/>
          </p:nvCxnSpPr>
          <p:spPr>
            <a:xfrm flipH="1">
              <a:off x="2219407" y="2050215"/>
              <a:ext cx="697134" cy="586696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화살표 연결선 41"/>
            <p:cNvCxnSpPr>
              <a:stCxn id="9" idx="2"/>
              <a:endCxn id="7" idx="0"/>
            </p:cNvCxnSpPr>
            <p:nvPr/>
          </p:nvCxnSpPr>
          <p:spPr>
            <a:xfrm>
              <a:off x="3837161" y="2050215"/>
              <a:ext cx="1334574" cy="586696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663565" y="1332658"/>
            <a:ext cx="2776649" cy="576263"/>
          </a:xfrm>
        </p:spPr>
        <p:txBody>
          <a:bodyPr/>
          <a:lstStyle/>
          <a:p>
            <a:pPr>
              <a:buNone/>
            </a:pPr>
            <a:r>
              <a:rPr lang="en-US" dirty="0"/>
              <a:t>T-Code : ZPPR0130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663565" y="1332658"/>
            <a:ext cx="2776649" cy="576263"/>
          </a:xfrm>
        </p:spPr>
        <p:txBody>
          <a:bodyPr/>
          <a:lstStyle/>
          <a:p>
            <a:pPr>
              <a:buNone/>
            </a:pPr>
            <a:r>
              <a:rPr lang="en-US" dirty="0"/>
              <a:t>T-Code : </a:t>
            </a:r>
            <a:r>
              <a:rPr lang="en-US" dirty="0" smtClean="0"/>
              <a:t>ZPPR0130 </a:t>
            </a:r>
            <a:r>
              <a:rPr lang="ko-KR" altLang="en-US" dirty="0" smtClean="0"/>
              <a:t>실행</a:t>
            </a:r>
            <a:endParaRPr lang="en-US" dirty="0"/>
          </a:p>
          <a:p>
            <a:endParaRPr lang="en-US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6235" y="1804358"/>
            <a:ext cx="8896706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04109" y="3802495"/>
            <a:ext cx="95018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l">
              <a:buFont typeface="Arial" pitchFamily="34" charset="0"/>
              <a:buChar char="•"/>
            </a:pPr>
            <a:r>
              <a:rPr lang="en-US" sz="1200" dirty="0">
                <a:latin typeface="+mn-ea"/>
                <a:ea typeface="+mn-ea"/>
              </a:rPr>
              <a:t>POP</a:t>
            </a:r>
            <a:r>
              <a:rPr lang="ko-KR" altLang="en-US" sz="1200" dirty="0">
                <a:latin typeface="+mn-ea"/>
                <a:ea typeface="+mn-ea"/>
              </a:rPr>
              <a:t>의 생산 진행 및 종료상태 저장 </a:t>
            </a:r>
            <a:r>
              <a:rPr lang="ko-KR" altLang="en-US" sz="1200" dirty="0" smtClean="0">
                <a:latin typeface="+mn-ea"/>
                <a:ea typeface="+mn-ea"/>
              </a:rPr>
              <a:t>시 생산 실적처리 오류 메시지 전송 </a:t>
            </a:r>
            <a:r>
              <a:rPr lang="en-US" altLang="ko-KR" sz="1200" dirty="0" smtClean="0">
                <a:latin typeface="+mn-ea"/>
                <a:ea typeface="+mn-ea"/>
              </a:rPr>
              <a:t>I/F </a:t>
            </a:r>
            <a:r>
              <a:rPr lang="ko-KR" altLang="en-US" sz="1200" dirty="0" smtClean="0">
                <a:latin typeface="+mn-ea"/>
                <a:ea typeface="+mn-ea"/>
              </a:rPr>
              <a:t>를 </a:t>
            </a:r>
            <a:r>
              <a:rPr lang="ko-KR" altLang="en-US" sz="1200" dirty="0">
                <a:latin typeface="+mn-ea"/>
                <a:ea typeface="+mn-ea"/>
              </a:rPr>
              <a:t>통해</a:t>
            </a:r>
            <a:r>
              <a:rPr lang="en-US" sz="1200" dirty="0">
                <a:latin typeface="+mn-ea"/>
                <a:ea typeface="+mn-ea"/>
              </a:rPr>
              <a:t> SAP</a:t>
            </a:r>
            <a:r>
              <a:rPr lang="ko-KR" altLang="en-US" sz="1200" dirty="0">
                <a:latin typeface="+mn-ea"/>
                <a:ea typeface="+mn-ea"/>
              </a:rPr>
              <a:t>의 생산오더 </a:t>
            </a:r>
            <a:r>
              <a:rPr lang="ko-KR" altLang="en-US" sz="1200" dirty="0" smtClean="0">
                <a:latin typeface="+mn-ea"/>
                <a:ea typeface="+mn-ea"/>
              </a:rPr>
              <a:t>진행현황</a:t>
            </a:r>
            <a:endParaRPr lang="en-US" altLang="ko-KR" sz="1200" dirty="0" smtClean="0">
              <a:latin typeface="+mn-ea"/>
              <a:ea typeface="+mn-ea"/>
            </a:endParaRPr>
          </a:p>
          <a:p>
            <a:pPr marL="171450" indent="-171450" algn="l"/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ko-KR" altLang="en-US" sz="1200" dirty="0">
                <a:latin typeface="+mn-ea"/>
                <a:ea typeface="+mn-ea"/>
              </a:rPr>
              <a:t>관리</a:t>
            </a:r>
            <a:r>
              <a:rPr lang="en-US" sz="1200" dirty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테이블 업데이트</a:t>
            </a:r>
            <a:endParaRPr lang="en-US" altLang="ko-KR" sz="1200" dirty="0" smtClean="0">
              <a:latin typeface="+mn-ea"/>
              <a:ea typeface="+mn-ea"/>
            </a:endParaRPr>
          </a:p>
          <a:p>
            <a:pPr marL="171450" indent="-171450" algn="l">
              <a:buFont typeface="Arial" pitchFamily="34" charset="0"/>
              <a:buChar char="•"/>
            </a:pPr>
            <a:r>
              <a:rPr lang="en-US" altLang="ko-KR" sz="1200" dirty="0" smtClean="0">
                <a:latin typeface="+mn-ea"/>
                <a:ea typeface="+mn-ea"/>
              </a:rPr>
              <a:t>Input </a:t>
            </a:r>
            <a:r>
              <a:rPr lang="ko-KR" altLang="en-US" sz="1200" dirty="0" smtClean="0">
                <a:latin typeface="+mn-ea"/>
                <a:ea typeface="+mn-ea"/>
              </a:rPr>
              <a:t>값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플랜트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- </a:t>
            </a:r>
            <a:r>
              <a:rPr lang="ko-KR" altLang="en-US" sz="1200" dirty="0" smtClean="0">
                <a:latin typeface="+mn-ea"/>
                <a:ea typeface="+mn-ea"/>
              </a:rPr>
              <a:t>오더</a:t>
            </a:r>
            <a:endParaRPr lang="en-US" altLang="ko-KR" sz="1200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14181</TotalTime>
  <Words>991</Words>
  <Application>Microsoft Office PowerPoint</Application>
  <PresentationFormat>A4 용지(210x297mm)</PresentationFormat>
  <Paragraphs>460</Paragraphs>
  <Slides>19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2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슬라이드 3</vt:lpstr>
      <vt:lpstr>슬라이드 4</vt:lpstr>
      <vt:lpstr>2. 생산실적 I/F (POP -&gt; ERP)</vt:lpstr>
      <vt:lpstr>슬라이드 6</vt:lpstr>
      <vt:lpstr>3.원,부자재 불량실적 (POP -&gt; ERP)</vt:lpstr>
      <vt:lpstr>슬라이드 8</vt:lpstr>
      <vt:lpstr>4. 생산오더 POP 진행상태 I/F (POP -&gt; ERP)</vt:lpstr>
      <vt:lpstr>슬라이드 10</vt:lpstr>
      <vt:lpstr>   5. I/F 내역 관리 및 에러 Log 확인</vt:lpstr>
      <vt:lpstr>슬라이드 12</vt:lpstr>
      <vt:lpstr>슬라이드 13</vt:lpstr>
      <vt:lpstr>슬라이드 14</vt:lpstr>
      <vt:lpstr>6. Interface Log 확인 및 재처리</vt:lpstr>
      <vt:lpstr>슬라이드 16</vt:lpstr>
      <vt:lpstr>슬라이드 17</vt:lpstr>
      <vt:lpstr>슬라이드 18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LION</cp:lastModifiedBy>
  <cp:revision>443</cp:revision>
  <cp:lastPrinted>2006-08-30T13:33:06Z</cp:lastPrinted>
  <dcterms:created xsi:type="dcterms:W3CDTF">2008-05-17T00:48:54Z</dcterms:created>
  <dcterms:modified xsi:type="dcterms:W3CDTF">2013-03-05T06:09:13Z</dcterms:modified>
</cp:coreProperties>
</file>