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83" r:id="rId2"/>
    <p:sldId id="287" r:id="rId3"/>
    <p:sldId id="266" r:id="rId4"/>
    <p:sldId id="285" r:id="rId5"/>
  </p:sldIdLst>
  <p:sldSz cx="9144000" cy="6858000" type="screen4x3"/>
  <p:notesSz cx="6797675" cy="9928225"/>
  <p:embeddedFontLst>
    <p:embeddedFont>
      <p:font typeface="나눔고딕" panose="020D0604000000000000" pitchFamily="50" charset="-127"/>
      <p:regular r:id="rId8"/>
      <p:bold r:id="rId9"/>
    </p:embeddedFont>
    <p:embeddedFont>
      <p:font typeface="맑은 고딕" panose="020B0503020000020004" pitchFamily="50" charset="-127"/>
      <p:regular r:id="rId10"/>
      <p:bold r:id="rId11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6">
          <p15:clr>
            <a:srgbClr val="A4A3A4"/>
          </p15:clr>
        </p15:guide>
        <p15:guide id="2" orient="horz" pos="1164">
          <p15:clr>
            <a:srgbClr val="A4A3A4"/>
          </p15:clr>
        </p15:guide>
        <p15:guide id="3" orient="horz" pos="278">
          <p15:clr>
            <a:srgbClr val="A4A3A4"/>
          </p15:clr>
        </p15:guide>
        <p15:guide id="4" orient="horz" pos="848">
          <p15:clr>
            <a:srgbClr val="A4A3A4"/>
          </p15:clr>
        </p15:guide>
        <p15:guide id="5" orient="horz" pos="1348">
          <p15:clr>
            <a:srgbClr val="A4A3A4"/>
          </p15:clr>
        </p15:guide>
        <p15:guide id="6" orient="horz" pos="559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1664">
          <p15:clr>
            <a:srgbClr val="A4A3A4"/>
          </p15:clr>
        </p15:guide>
        <p15:guide id="9" pos="2894">
          <p15:clr>
            <a:srgbClr val="A4A3A4"/>
          </p15:clr>
        </p15:guide>
        <p15:guide id="10" pos="5528">
          <p15:clr>
            <a:srgbClr val="A4A3A4"/>
          </p15:clr>
        </p15:guide>
        <p15:guide id="11" pos="230">
          <p15:clr>
            <a:srgbClr val="A4A3A4"/>
          </p15:clr>
        </p15:guide>
        <p15:guide id="12" pos="1562">
          <p15:clr>
            <a:srgbClr val="A4A3A4"/>
          </p15:clr>
        </p15:guide>
        <p15:guide id="13" pos="4226">
          <p15:clr>
            <a:srgbClr val="A4A3A4"/>
          </p15:clr>
        </p15:guide>
        <p15:guide id="14" pos="900">
          <p15:clr>
            <a:srgbClr val="A4A3A4"/>
          </p15:clr>
        </p15:guide>
        <p15:guide id="15" pos="4910">
          <p15:clr>
            <a:srgbClr val="A4A3A4"/>
          </p15:clr>
        </p15:guide>
        <p15:guide id="16" pos="1233">
          <p15:clr>
            <a:srgbClr val="A4A3A4"/>
          </p15:clr>
        </p15:guide>
        <p15:guide id="17" orient="horz" pos="12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2" userDrawn="1">
          <p15:clr>
            <a:srgbClr val="A4A3A4"/>
          </p15:clr>
        </p15:guide>
        <p15:guide id="2" pos="2144" userDrawn="1">
          <p15:clr>
            <a:srgbClr val="A4A3A4"/>
          </p15:clr>
        </p15:guide>
        <p15:guide id="3" orient="horz" pos="3128" userDrawn="1">
          <p15:clr>
            <a:srgbClr val="A4A3A4"/>
          </p15:clr>
        </p15:guide>
        <p15:guide id="4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A2BF"/>
    <a:srgbClr val="1C467E"/>
    <a:srgbClr val="0000FF"/>
    <a:srgbClr val="00B0A4"/>
    <a:srgbClr val="1D314E"/>
    <a:srgbClr val="3D3C3E"/>
    <a:srgbClr val="063656"/>
    <a:srgbClr val="08456E"/>
    <a:srgbClr val="569CF0"/>
    <a:srgbClr val="8DBDF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밝은 스타일 2 - 강조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1E171933-4619-4E11-9A3F-F7608DF75F80}" styleName="보통 스타일 1 - 강조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56" autoAdjust="0"/>
    <p:restoredTop sz="86364" autoAdjust="0"/>
  </p:normalViewPr>
  <p:slideViewPr>
    <p:cSldViewPr snapToGrid="0">
      <p:cViewPr varScale="1">
        <p:scale>
          <a:sx n="97" d="100"/>
          <a:sy n="97" d="100"/>
        </p:scale>
        <p:origin x="1182" y="90"/>
      </p:cViewPr>
      <p:guideLst>
        <p:guide orient="horz" pos="2166"/>
        <p:guide orient="horz" pos="1164"/>
        <p:guide orient="horz" pos="278"/>
        <p:guide orient="horz" pos="848"/>
        <p:guide orient="horz" pos="1348"/>
        <p:guide orient="horz" pos="559"/>
        <p:guide orient="horz" pos="3866"/>
        <p:guide orient="horz" pos="1664"/>
        <p:guide pos="2894"/>
        <p:guide pos="5528"/>
        <p:guide pos="230"/>
        <p:guide pos="1562"/>
        <p:guide pos="4226"/>
        <p:guide pos="900"/>
        <p:guide pos="4910"/>
        <p:guide pos="1233"/>
        <p:guide orient="horz" pos="1264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 snapToGrid="0" showGuides="1">
      <p:cViewPr varScale="1">
        <p:scale>
          <a:sx n="81" d="100"/>
          <a:sy n="81" d="100"/>
        </p:scale>
        <p:origin x="3990" y="114"/>
      </p:cViewPr>
      <p:guideLst>
        <p:guide orient="horz" pos="3132"/>
        <p:guide pos="2144"/>
        <p:guide orient="horz" pos="3128"/>
        <p:guide pos="2141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font" Target="fonts/font2.fntdata"/><Relationship Id="rId14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7" y="0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207F23D9-DF40-4811-9C78-A2E2A32398DD}" type="datetimeFigureOut">
              <a:rPr lang="ko-KR" altLang="en-US" smtClean="0"/>
              <a:pPr/>
              <a:t>2015-03-02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4" y="9430093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7" y="9430093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DD6E7B0-61C4-474B-96F1-99E4547EAD7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9159968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4" y="0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7" y="0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F3AF6795-A612-454E-AF7A-9192B1BEBB13}" type="datetimeFigureOut">
              <a:rPr lang="ko-KR" altLang="en-US" smtClean="0"/>
              <a:pPr/>
              <a:t>2015-03-02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1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4" y="9430093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7" y="9430093"/>
            <a:ext cx="2945659" cy="496411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A0A51D67-0C14-4576-BCC5-A508196B7BB5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73049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50710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hangeul.naver.com/font" TargetMode="Externa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hyperlink" Target="http://hangeul.naver.com/font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2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그림 11" descr="cosmetic2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446B7D-B172-448A-A0BB-91DFD6E05708}" type="datetime1">
              <a:rPr lang="ko-KR" altLang="en-US" smtClean="0"/>
              <a:pPr/>
              <a:t>2015-03-02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6" name="직선 연결선 5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" name="그림 6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표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직선 연결선 7"/>
          <p:cNvCxnSpPr/>
          <p:nvPr userDrawn="1"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/>
          <p:cNvCxnSpPr/>
          <p:nvPr userDrawn="1"/>
        </p:nvCxnSpPr>
        <p:spPr>
          <a:xfrm>
            <a:off x="364803" y="3989119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/>
          <p:cNvCxnSpPr/>
          <p:nvPr userDrawn="1"/>
        </p:nvCxnSpPr>
        <p:spPr>
          <a:xfrm>
            <a:off x="364803" y="4299115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/>
          <p:cNvCxnSpPr/>
          <p:nvPr userDrawn="1"/>
        </p:nvCxnSpPr>
        <p:spPr>
          <a:xfrm>
            <a:off x="364803" y="461173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 userDrawn="1"/>
        </p:nvCxnSpPr>
        <p:spPr>
          <a:xfrm>
            <a:off x="364803" y="4923517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그림 12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672671" y="6410326"/>
            <a:ext cx="1171292" cy="176212"/>
          </a:xfrm>
          <a:prstGeom prst="rect">
            <a:avLst/>
          </a:prstGeom>
        </p:spPr>
      </p:pic>
      <p:sp>
        <p:nvSpPr>
          <p:cNvPr id="18" name="텍스트 개체 틀 3"/>
          <p:cNvSpPr>
            <a:spLocks noGrp="1"/>
          </p:cNvSpPr>
          <p:nvPr>
            <p:ph type="body" sz="half" idx="2" hasCustomPrompt="1"/>
          </p:nvPr>
        </p:nvSpPr>
        <p:spPr>
          <a:xfrm>
            <a:off x="312059" y="246743"/>
            <a:ext cx="8338457" cy="1851478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None/>
              <a:defRPr sz="5400" b="1" spc="-250" baseline="0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dirty="0" smtClean="0"/>
              <a:t>제목을 입력하세요</a:t>
            </a:r>
            <a:endParaRPr lang="en-US" altLang="ko-KR" dirty="0" smtClean="0"/>
          </a:p>
          <a:p>
            <a:pPr lvl="0"/>
            <a:endParaRPr lang="ko-KR" altLang="en-US" dirty="0" smtClean="0"/>
          </a:p>
        </p:txBody>
      </p:sp>
      <p:sp>
        <p:nvSpPr>
          <p:cNvPr id="21" name="제목 1"/>
          <p:cNvSpPr>
            <a:spLocks noGrp="1"/>
          </p:cNvSpPr>
          <p:nvPr>
            <p:ph type="title"/>
          </p:nvPr>
        </p:nvSpPr>
        <p:spPr>
          <a:xfrm>
            <a:off x="268519" y="4005064"/>
            <a:ext cx="8418281" cy="304826"/>
          </a:xfrm>
        </p:spPr>
        <p:txBody>
          <a:bodyPr anchor="t">
            <a:normAutofit/>
          </a:bodyPr>
          <a:lstStyle>
            <a:lvl1pPr algn="l">
              <a:buFont typeface="Wingdings" pitchFamily="2" charset="2"/>
              <a:buNone/>
              <a:defRPr sz="1200" b="1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부제목 2"/>
          <p:cNvSpPr txBox="1">
            <a:spLocks/>
          </p:cNvSpPr>
          <p:nvPr userDrawn="1"/>
        </p:nvSpPr>
        <p:spPr>
          <a:xfrm>
            <a:off x="264463" y="6387291"/>
            <a:ext cx="3204878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이 문서는 나눔글꼴로 작성되었습니다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. </a:t>
            </a:r>
            <a:r>
              <a:rPr lang="ko-KR" altLang="en-US" sz="800" u="sng" spc="-20" dirty="0" smtClean="0">
                <a:solidFill>
                  <a:srgbClr val="4495D2"/>
                </a:solidFill>
                <a:latin typeface="나눔고딕" pitchFamily="50" charset="-127"/>
                <a:ea typeface="나눔고딕" pitchFamily="50" charset="-127"/>
                <a:hlinkClick r:id="rId3"/>
              </a:rPr>
              <a:t>설치하기</a:t>
            </a:r>
            <a:endParaRPr lang="ko-KR" altLang="en-US" sz="800" u="sng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내지_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43F8E5-A4BB-4D2A-9809-283FF0BC6636}" type="datetime1">
              <a:rPr lang="ko-KR" altLang="en-US" smtClean="0"/>
              <a:pPr/>
              <a:t>2015-03-02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7" name="직선 연결선 6"/>
          <p:cNvCxnSpPr/>
          <p:nvPr userDrawn="1"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그림 8" descr="cosmetic2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910512" y="6434137"/>
            <a:ext cx="900000" cy="135398"/>
          </a:xfrm>
          <a:prstGeom prst="rect">
            <a:avLst/>
          </a:prstGeom>
        </p:spPr>
      </p:pic>
      <p:sp>
        <p:nvSpPr>
          <p:cNvPr id="11" name="제목 1"/>
          <p:cNvSpPr>
            <a:spLocks noGrp="1"/>
          </p:cNvSpPr>
          <p:nvPr>
            <p:ph type="title"/>
          </p:nvPr>
        </p:nvSpPr>
        <p:spPr>
          <a:xfrm>
            <a:off x="368300" y="571500"/>
            <a:ext cx="8394700" cy="846138"/>
          </a:xfrm>
        </p:spPr>
        <p:txBody>
          <a:bodyPr>
            <a:normAutofit/>
          </a:bodyPr>
          <a:lstStyle>
            <a:lvl1pPr algn="l">
              <a:defRPr sz="4000" b="1">
                <a:solidFill>
                  <a:schemeClr val="accent4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14" name="내용 개체 틀 2"/>
          <p:cNvSpPr>
            <a:spLocks noGrp="1"/>
          </p:cNvSpPr>
          <p:nvPr>
            <p:ph idx="1" hasCustomPrompt="1"/>
          </p:nvPr>
        </p:nvSpPr>
        <p:spPr>
          <a:xfrm>
            <a:off x="368300" y="1574801"/>
            <a:ext cx="1905000" cy="317499"/>
          </a:xfrm>
        </p:spPr>
        <p:txBody>
          <a:bodyPr>
            <a:normAutofit/>
          </a:bodyPr>
          <a:lstStyle>
            <a:lvl1pPr>
              <a:buFontTx/>
              <a:buNone/>
              <a:defRPr sz="1200" b="1">
                <a:solidFill>
                  <a:srgbClr val="3D3C3E"/>
                </a:solidFill>
              </a:defRPr>
            </a:lvl1pPr>
            <a:lvl2pPr>
              <a:buFontTx/>
              <a:buNone/>
              <a:defRPr sz="1200"/>
            </a:lvl2pPr>
            <a:lvl3pPr>
              <a:buFontTx/>
              <a:buNone/>
              <a:defRPr sz="1200"/>
            </a:lvl3pPr>
            <a:lvl4pPr>
              <a:buFontTx/>
              <a:buNone/>
              <a:defRPr sz="1200"/>
            </a:lvl4pPr>
            <a:lvl5pPr>
              <a:buFontTx/>
              <a:buNone/>
              <a:defRPr sz="1200"/>
            </a:lvl5pPr>
          </a:lstStyle>
          <a:p>
            <a:pPr lvl="0"/>
            <a:r>
              <a:rPr lang="ko-KR" altLang="en-US" smtClean="0"/>
              <a:t>내용제목</a:t>
            </a:r>
          </a:p>
        </p:txBody>
      </p:sp>
      <p:sp>
        <p:nvSpPr>
          <p:cNvPr id="15" name="내용 개체 틀 2"/>
          <p:cNvSpPr>
            <a:spLocks noGrp="1"/>
          </p:cNvSpPr>
          <p:nvPr>
            <p:ph idx="13" hasCustomPrompt="1"/>
          </p:nvPr>
        </p:nvSpPr>
        <p:spPr>
          <a:xfrm>
            <a:off x="2336800" y="1574801"/>
            <a:ext cx="6426200" cy="330199"/>
          </a:xfrm>
        </p:spPr>
        <p:txBody>
          <a:bodyPr>
            <a:normAutofit/>
          </a:bodyPr>
          <a:lstStyle>
            <a:lvl1pPr>
              <a:buNone/>
              <a:defRPr sz="1200" b="1" baseline="0">
                <a:solidFill>
                  <a:srgbClr val="3D3C3E"/>
                </a:solidFill>
                <a:latin typeface="나눔고딕" pitchFamily="50" charset="-127"/>
                <a:ea typeface="나눔고딕" pitchFamily="50" charset="-127"/>
              </a:defRPr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ko-KR" altLang="en-US" smtClean="0"/>
              <a:t>내용을 입력하십시오</a:t>
            </a:r>
            <a:r>
              <a:rPr lang="en-US" altLang="ko-KR" smtClean="0"/>
              <a:t>.</a:t>
            </a:r>
            <a:endParaRPr lang="ko-KR" altLang="en-US" smtClean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빈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845DA0-500F-41D7-B80A-C321EE9E617F}" type="datetime1">
              <a:rPr lang="ko-KR" altLang="en-US" smtClean="0"/>
              <a:pPr/>
              <a:t>2015-03-02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58EE7FC8-32A5-40D4-B5C1-FD6234D82503}" type="datetime1">
              <a:rPr lang="ko-KR" altLang="en-US" smtClean="0"/>
              <a:pPr/>
              <a:t>2015-03-02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  <a:lvl2pPr>
              <a:defRPr>
                <a:latin typeface="나눔고딕" pitchFamily="50" charset="-127"/>
                <a:ea typeface="나눔고딕" pitchFamily="50" charset="-127"/>
              </a:defRPr>
            </a:lvl2pPr>
            <a:lvl3pPr>
              <a:defRPr>
                <a:latin typeface="나눔고딕" pitchFamily="50" charset="-127"/>
                <a:ea typeface="나눔고딕" pitchFamily="50" charset="-127"/>
              </a:defRPr>
            </a:lvl3pPr>
            <a:lvl4pPr>
              <a:defRPr>
                <a:latin typeface="나눔고딕" pitchFamily="50" charset="-127"/>
                <a:ea typeface="나눔고딕" pitchFamily="50" charset="-127"/>
              </a:defRPr>
            </a:lvl4pPr>
            <a:lvl5pPr>
              <a:defRPr>
                <a:latin typeface="나눔고딕" pitchFamily="50" charset="-127"/>
                <a:ea typeface="나눔고딕" pitchFamily="50" charset="-127"/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F46BC905-03DF-44DB-A4DD-F32BC852B655}" type="datetime1">
              <a:rPr lang="ko-KR" altLang="en-US" smtClean="0"/>
              <a:pPr/>
              <a:t>2015-03-02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46CF10E8-54B6-412B-8F19-CA8EDE1631F8}" type="datetime1">
              <a:rPr lang="ko-KR" altLang="en-US" smtClean="0"/>
              <a:pPr/>
              <a:t>2015-03-02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</a:defRPr>
            </a:lvl1pPr>
          </a:lstStyle>
          <a:p>
            <a:fld id="{97D217C8-C1B9-4E84-BCEB-D9195FCD889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5" r:id="rId2"/>
    <p:sldLayoutId id="2147483674" r:id="rId3"/>
    <p:sldLayoutId id="2147483673" r:id="rId4"/>
    <p:sldLayoutId id="2147483676" r:id="rId5"/>
    <p:sldLayoutId id="2147483661" r:id="rId6"/>
    <p:sldLayoutId id="2147483662" r:id="rId7"/>
  </p:sldLayoutIdLst>
  <p:hf hdr="0" ftr="0" dt="0"/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나눔고딕" pitchFamily="50" charset="-127"/>
          <a:ea typeface="나눔고딕" pitchFamily="50" charset="-127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3" y="253649"/>
            <a:ext cx="8640803" cy="1969017"/>
          </a:xfrm>
        </p:spPr>
        <p:txBody>
          <a:bodyPr anchor="t">
            <a:normAutofit fontScale="90000"/>
          </a:bodyPr>
          <a:lstStyle/>
          <a:p>
            <a:pPr algn="l"/>
            <a:r>
              <a:rPr lang="ko-KR" altLang="en-US" sz="5300" b="1" spc="-250" dirty="0" smtClean="0"/>
              <a:t>출장 </a:t>
            </a:r>
            <a:r>
              <a:rPr lang="ko-KR" altLang="en-US" sz="5300" b="1" spc="-250" dirty="0" err="1" smtClean="0"/>
              <a:t>바이어별</a:t>
            </a:r>
            <a:r>
              <a:rPr lang="ko-KR" altLang="en-US" sz="5300" b="1" spc="-250" dirty="0" smtClean="0"/>
              <a:t> 상담 </a:t>
            </a:r>
            <a:r>
              <a:rPr lang="en-US" altLang="ko-KR" sz="5300" b="1" spc="-250" dirty="0" smtClean="0"/>
              <a:t>Agenda</a:t>
            </a:r>
            <a:br>
              <a:rPr lang="en-US" altLang="ko-KR" sz="5300" b="1" spc="-250" dirty="0" smtClean="0"/>
            </a:br>
            <a:r>
              <a:rPr lang="en-US" altLang="ko-KR" b="1" spc="-250" dirty="0" smtClean="0"/>
              <a:t/>
            </a:r>
            <a:br>
              <a:rPr lang="en-US" altLang="ko-KR" b="1" spc="-250" dirty="0" smtClean="0"/>
            </a:br>
            <a:endParaRPr lang="ko-KR" altLang="en-US" sz="3600" b="1" spc="-250" dirty="0"/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2727096"/>
            <a:ext cx="8406000" cy="0"/>
          </a:xfrm>
          <a:prstGeom prst="line">
            <a:avLst/>
          </a:prstGeom>
          <a:ln w="635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부제목 2"/>
          <p:cNvSpPr txBox="1">
            <a:spLocks/>
          </p:cNvSpPr>
          <p:nvPr/>
        </p:nvSpPr>
        <p:spPr>
          <a:xfrm>
            <a:off x="264462" y="6280197"/>
            <a:ext cx="6721224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document, including any attachments, contains confidential information. It may be read, copied and used only by the intended person.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Any use by a person other than its intended person, or by the person but for the purposes other than the intended purpose, is strictly prohibited.</a:t>
            </a:r>
            <a:endParaRPr lang="ko-KR" altLang="en-US" sz="800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0" name="직선 연결선 19"/>
          <p:cNvCxnSpPr/>
          <p:nvPr/>
        </p:nvCxnSpPr>
        <p:spPr>
          <a:xfrm>
            <a:off x="364801" y="6225631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부제목 2"/>
          <p:cNvSpPr txBox="1">
            <a:spLocks/>
          </p:cNvSpPr>
          <p:nvPr/>
        </p:nvSpPr>
        <p:spPr>
          <a:xfrm>
            <a:off x="4308387" y="2037042"/>
            <a:ext cx="4541620" cy="664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lnSpc>
                <a:spcPct val="150000"/>
              </a:lnSpc>
            </a:pPr>
            <a:r>
              <a:rPr lang="ko-KR" altLang="en-US" sz="1200" b="1" spc="-20" dirty="0" smtClean="0">
                <a:solidFill>
                  <a:srgbClr val="00B0A4"/>
                </a:solidFill>
                <a:latin typeface="나눔고딕" pitchFamily="50" charset="-127"/>
                <a:ea typeface="나눔고딕" pitchFamily="50" charset="-127"/>
              </a:rPr>
              <a:t>해외사업본부</a:t>
            </a:r>
            <a:r>
              <a:rPr lang="en-US" altLang="ko-KR" sz="1200" b="1" spc="-20" dirty="0" smtClean="0">
                <a:solidFill>
                  <a:srgbClr val="00B0A4"/>
                </a:solidFill>
                <a:latin typeface="나눔고딕" pitchFamily="50" charset="-127"/>
                <a:ea typeface="나눔고딕" pitchFamily="50" charset="-127"/>
              </a:rPr>
              <a:t>(Overseas Business Div.)</a:t>
            </a:r>
          </a:p>
          <a:p>
            <a:pPr algn="r">
              <a:lnSpc>
                <a:spcPct val="150000"/>
              </a:lnSpc>
            </a:pPr>
            <a:r>
              <a:rPr lang="ko-KR" altLang="en-US" sz="1200" b="1" spc="-20" dirty="0" smtClean="0">
                <a:solidFill>
                  <a:srgbClr val="00B0A4"/>
                </a:solidFill>
                <a:latin typeface="나눔고딕" pitchFamily="50" charset="-127"/>
                <a:ea typeface="나눔고딕" pitchFamily="50" charset="-127"/>
              </a:rPr>
              <a:t>유럽 </a:t>
            </a:r>
            <a:r>
              <a:rPr lang="en-US" altLang="ko-KR" sz="1200" b="1" spc="-20" dirty="0" smtClean="0">
                <a:solidFill>
                  <a:srgbClr val="00B0A4"/>
                </a:solidFill>
                <a:latin typeface="나눔고딕" pitchFamily="50" charset="-127"/>
                <a:ea typeface="나눔고딕" pitchFamily="50" charset="-127"/>
              </a:rPr>
              <a:t>&amp; OE </a:t>
            </a:r>
            <a:r>
              <a:rPr lang="ko-KR" altLang="en-US" sz="1200" b="1" spc="-20" smtClean="0">
                <a:solidFill>
                  <a:srgbClr val="00B0A4"/>
                </a:solidFill>
                <a:latin typeface="나눔고딕" pitchFamily="50" charset="-127"/>
                <a:ea typeface="나눔고딕" pitchFamily="50" charset="-127"/>
              </a:rPr>
              <a:t>팀</a:t>
            </a:r>
            <a:r>
              <a:rPr lang="en-US" altLang="ko-KR" sz="1200" b="1" spc="-20" dirty="0" smtClean="0">
                <a:solidFill>
                  <a:srgbClr val="00B0A4"/>
                </a:solidFill>
                <a:latin typeface="나눔고딕" pitchFamily="50" charset="-127"/>
                <a:ea typeface="나눔고딕" pitchFamily="50" charset="-127"/>
              </a:rPr>
              <a:t>(Europe &amp; OE Team)</a:t>
            </a:r>
          </a:p>
        </p:txBody>
      </p:sp>
      <p:sp>
        <p:nvSpPr>
          <p:cNvPr id="19" name="부제목 2"/>
          <p:cNvSpPr txBox="1">
            <a:spLocks/>
          </p:cNvSpPr>
          <p:nvPr/>
        </p:nvSpPr>
        <p:spPr>
          <a:xfrm>
            <a:off x="264462" y="3806369"/>
            <a:ext cx="2160240" cy="1752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나눔고딕" pitchFamily="50" charset="-127"/>
                <a:ea typeface="나눔고딕" pitchFamily="50" charset="-127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endParaRPr lang="en-US" altLang="ko-KR" sz="1200" b="1" spc="-51" dirty="0" smtClean="0">
              <a:solidFill>
                <a:schemeClr val="tx1"/>
              </a:solidFill>
            </a:endParaRPr>
          </a:p>
        </p:txBody>
      </p:sp>
      <p:sp>
        <p:nvSpPr>
          <p:cNvPr id="12" name="부제목 2"/>
          <p:cNvSpPr txBox="1">
            <a:spLocks/>
          </p:cNvSpPr>
          <p:nvPr/>
        </p:nvSpPr>
        <p:spPr>
          <a:xfrm>
            <a:off x="260715" y="4344251"/>
            <a:ext cx="2160240" cy="1752600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ko-KR" altLang="en-US" sz="1200" b="1" spc="-51" noProof="0" dirty="0" smtClean="0">
                <a:latin typeface="나눔고딕" pitchFamily="50" charset="-127"/>
                <a:ea typeface="나눔고딕" pitchFamily="50" charset="-127"/>
              </a:rPr>
              <a:t>보고</a:t>
            </a:r>
            <a:r>
              <a:rPr kumimoji="0" lang="ko-KR" altLang="en-US" sz="1200" b="1" i="0" u="none" strike="noStrike" kern="1200" cap="none" spc="-51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t>일자  </a:t>
            </a:r>
            <a:r>
              <a:rPr kumimoji="0" lang="en-US" altLang="ko-KR" sz="1200" b="1" i="0" u="none" strike="noStrike" kern="1200" cap="none" spc="-51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t>|  2015</a:t>
            </a:r>
            <a:r>
              <a:rPr kumimoji="0" lang="ko-KR" altLang="en-US" sz="1200" b="1" i="0" u="none" strike="noStrike" kern="1200" cap="none" spc="-51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t>년 </a:t>
            </a:r>
            <a:r>
              <a:rPr lang="en-US" altLang="ko-KR" sz="1200" b="1" spc="-51" noProof="0" dirty="0" smtClean="0"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sz="1200" b="1" spc="-51" noProof="0" smtClean="0">
                <a:latin typeface="나눔고딕" pitchFamily="50" charset="-127"/>
                <a:ea typeface="나눔고딕" pitchFamily="50" charset="-127"/>
              </a:rPr>
              <a:t>월 </a:t>
            </a:r>
            <a:r>
              <a:rPr lang="en-US" altLang="ko-KR" sz="1200" b="1" spc="-51" noProof="0" dirty="0" smtClean="0">
                <a:latin typeface="나눔고딕" pitchFamily="50" charset="-127"/>
                <a:ea typeface="나눔고딕" pitchFamily="50" charset="-127"/>
              </a:rPr>
              <a:t>2</a:t>
            </a:r>
            <a:r>
              <a:rPr lang="ko-KR" altLang="en-US" sz="1200" b="1" spc="-51">
                <a:latin typeface="나눔고딕" pitchFamily="50" charset="-127"/>
                <a:ea typeface="나눔고딕" pitchFamily="50" charset="-127"/>
              </a:rPr>
              <a:t>일</a:t>
            </a:r>
            <a:endParaRPr kumimoji="0" lang="en-US" altLang="ko-KR" sz="1200" b="1" i="0" u="none" strike="noStrike" kern="1200" cap="none" spc="-51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  <a:p>
            <a:pPr marL="0" marR="0" lvl="0" indent="0" algn="l" defTabSz="914400" rtl="0" eaLnBrk="1" fontAlgn="auto" latinLnBrk="1" hangingPunct="1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ko-KR" altLang="en-US" sz="1200" b="1" i="0" u="none" strike="noStrike" kern="1200" cap="none" spc="-51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t>소  속  팀  </a:t>
            </a:r>
            <a:r>
              <a:rPr kumimoji="0" lang="en-US" altLang="ko-KR" sz="1200" b="1" i="0" u="none" strike="noStrike" kern="1200" cap="none" spc="-51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t>|  </a:t>
            </a:r>
            <a:r>
              <a:rPr kumimoji="0" lang="ko-KR" altLang="en-US" sz="1200" b="1" i="0" u="none" strike="noStrike" kern="1200" cap="none" spc="-51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t>유럽 </a:t>
            </a:r>
            <a:r>
              <a:rPr kumimoji="0" lang="en-US" altLang="ko-KR" sz="1200" b="1" i="0" u="none" strike="noStrike" kern="1200" cap="none" spc="-51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t>&amp; OE </a:t>
            </a:r>
            <a:r>
              <a:rPr kumimoji="0" lang="ko-KR" altLang="en-US" sz="1200" b="1" i="0" u="none" strike="noStrike" kern="1200" cap="none" spc="-51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n-cs"/>
              </a:rPr>
              <a:t>팀</a:t>
            </a:r>
            <a:endParaRPr kumimoji="0" lang="en-US" altLang="ko-KR" sz="1200" b="1" i="0" u="none" strike="noStrike" kern="1200" cap="none" spc="-51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나눔고딕" pitchFamily="50" charset="-127"/>
              <a:ea typeface="나눔고딕" pitchFamily="50" charset="-127"/>
              <a:cs typeface="+mn-cs"/>
            </a:endParaRPr>
          </a:p>
        </p:txBody>
      </p:sp>
      <p:sp>
        <p:nvSpPr>
          <p:cNvPr id="13" name="슬라이드 번호 개체 틀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10367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제목 22"/>
          <p:cNvSpPr>
            <a:spLocks noGrp="1"/>
          </p:cNvSpPr>
          <p:nvPr>
            <p:ph type="title"/>
          </p:nvPr>
        </p:nvSpPr>
        <p:spPr>
          <a:xfrm>
            <a:off x="247649" y="19035"/>
            <a:ext cx="8486775" cy="525237"/>
          </a:xfrm>
        </p:spPr>
        <p:txBody>
          <a:bodyPr>
            <a:normAutofit/>
          </a:bodyPr>
          <a:lstStyle/>
          <a:p>
            <a:pPr algn="l"/>
            <a:r>
              <a:rPr lang="en-US" altLang="ko-KR" sz="2400" b="1" spc="-150" dirty="0" smtClean="0">
                <a:solidFill>
                  <a:srgbClr val="1D314E"/>
                </a:solidFill>
              </a:rPr>
              <a:t>1. </a:t>
            </a:r>
            <a:r>
              <a:rPr lang="ko-KR" altLang="en-US" sz="2400" b="1" spc="-150" dirty="0" err="1" smtClean="0">
                <a:solidFill>
                  <a:srgbClr val="1D314E"/>
                </a:solidFill>
              </a:rPr>
              <a:t>바이어별</a:t>
            </a:r>
            <a:r>
              <a:rPr lang="ko-KR" altLang="en-US" sz="2400" b="1" spc="-150" dirty="0" smtClean="0">
                <a:solidFill>
                  <a:srgbClr val="1D314E"/>
                </a:solidFill>
              </a:rPr>
              <a:t> </a:t>
            </a:r>
            <a:r>
              <a:rPr lang="en-US" altLang="ko-KR" sz="2400" b="1" spc="-150" dirty="0" smtClean="0">
                <a:solidFill>
                  <a:srgbClr val="1D314E"/>
                </a:solidFill>
              </a:rPr>
              <a:t>Agenda</a:t>
            </a:r>
            <a:endParaRPr lang="ko-KR" altLang="en-US" sz="2400" b="1" spc="-150" dirty="0" smtClean="0">
              <a:solidFill>
                <a:srgbClr val="1D314E"/>
              </a:solidFill>
            </a:endParaRPr>
          </a:p>
        </p:txBody>
      </p:sp>
      <p:graphicFrame>
        <p:nvGraphicFramePr>
          <p:cNvPr id="15" name="표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0267057"/>
              </p:ext>
            </p:extLst>
          </p:nvPr>
        </p:nvGraphicFramePr>
        <p:xfrm>
          <a:off x="403632" y="930304"/>
          <a:ext cx="8353190" cy="521485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06072"/>
                <a:gridCol w="915429"/>
                <a:gridCol w="904314"/>
                <a:gridCol w="1153086"/>
                <a:gridCol w="1100667"/>
                <a:gridCol w="3473622"/>
              </a:tblGrid>
              <a:tr h="64800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날짜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국가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바이어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Agenda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4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3/9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월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벨기에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ACCU-SERVICE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43,404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2,259,777.37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프리미엄 제품 설명 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(BCI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제품 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PUNCHED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극판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프랑스 시장에 대한 재 협의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(LAD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社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EUR/USD </a:t>
                      </a:r>
                      <a:r>
                        <a:rPr lang="ko-KR" altLang="en-US" sz="900" smtClean="0">
                          <a:latin typeface="나눔고딕" pitchFamily="50" charset="-127"/>
                          <a:ea typeface="나눔고딕" pitchFamily="50" charset="-127"/>
                        </a:rPr>
                        <a:t>환율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 하락에 의한 가격 인상 가능성 통보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4800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화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네덜란드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WETAC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40,716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1,563,127.18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2015</a:t>
                      </a:r>
                      <a:r>
                        <a:rPr lang="ko-KR" altLang="en-US" sz="900" smtClean="0">
                          <a:latin typeface="나눔고딕" pitchFamily="50" charset="-127"/>
                          <a:ea typeface="나눔고딕" pitchFamily="50" charset="-127"/>
                        </a:rPr>
                        <a:t>년 </a:t>
                      </a: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BUSINESS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협의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프리미엄 제품 설명 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=&gt;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물량 확보 논의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marR="0" indent="-87313" algn="l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EUR/USD </a:t>
                      </a:r>
                      <a:r>
                        <a:rPr lang="ko-KR" altLang="en-US" sz="900" smtClean="0">
                          <a:latin typeface="나눔고딕" pitchFamily="50" charset="-127"/>
                          <a:ea typeface="나눔고딕" pitchFamily="50" charset="-127"/>
                        </a:rPr>
                        <a:t>환율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 하락에 의한 가격 인상 가능성 통보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48000">
                <a:tc vMerge="1"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LAND</a:t>
                      </a:r>
                      <a:r>
                        <a:rPr lang="en-US" altLang="ko-KR" sz="11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 PORT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신규 거래를 위한 협의예정</a:t>
                      </a:r>
                      <a:endParaRPr lang="en-US" altLang="ko-KR" sz="9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당사 소개</a:t>
                      </a: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, </a:t>
                      </a:r>
                      <a:r>
                        <a:rPr lang="ko-KR" altLang="en-US" sz="900" smtClean="0">
                          <a:latin typeface="나눔고딕" pitchFamily="50" charset="-127"/>
                          <a:ea typeface="나눔고딕" pitchFamily="50" charset="-127"/>
                        </a:rPr>
                        <a:t>견적 가능 제품</a:t>
                      </a: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, </a:t>
                      </a:r>
                      <a:r>
                        <a:rPr lang="ko-KR" altLang="en-US" sz="900" smtClean="0">
                          <a:latin typeface="나눔고딕" pitchFamily="50" charset="-127"/>
                          <a:ea typeface="나눔고딕" pitchFamily="50" charset="-127"/>
                        </a:rPr>
                        <a:t>물량 논의</a:t>
                      </a:r>
                      <a:endParaRPr lang="en-US" altLang="ko-KR" sz="9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4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3/11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수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이탈리아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050" smtClean="0">
                          <a:latin typeface="나눔고딕" pitchFamily="50" charset="-127"/>
                          <a:ea typeface="나눔고딕" pitchFamily="50" charset="-127"/>
                        </a:rPr>
                        <a:t>박상준 사원 동행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CPD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124,652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4,261,483.41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EUR/USD </a:t>
                      </a:r>
                      <a:r>
                        <a:rPr lang="ko-KR" altLang="en-US" sz="900" smtClean="0">
                          <a:latin typeface="나눔고딕" pitchFamily="50" charset="-127"/>
                          <a:ea typeface="나눔고딕" pitchFamily="50" charset="-127"/>
                        </a:rPr>
                        <a:t>환율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 하락에 의한 가격 인상 가능성 통보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2015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년 비즈니스 물량 협의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2015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년 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REBATE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철회 협의</a:t>
                      </a:r>
                      <a:endParaRPr lang="en-US" altLang="ko-KR" sz="9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4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3/12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목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rowSpan="3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스페인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050" smtClean="0">
                          <a:latin typeface="나눔고딕" pitchFamily="50" charset="-127"/>
                          <a:ea typeface="나눔고딕" pitchFamily="50" charset="-127"/>
                        </a:rPr>
                        <a:t>박상준 사원동행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YBIB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178,044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6,624,656.91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스페인 시장</a:t>
                      </a:r>
                      <a:r>
                        <a:rPr lang="ko-KR" altLang="en-US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 조사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스페인 창고 방문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2015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년 물량 확보 논의 </a:t>
                      </a:r>
                      <a:endParaRPr lang="en-US" altLang="ko-KR" sz="9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4800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3/13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금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CICLAUTO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40,736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1,375,277.79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2015</a:t>
                      </a:r>
                      <a:r>
                        <a:rPr lang="ko-KR" altLang="en-US" sz="900" smtClean="0">
                          <a:latin typeface="나눔고딕" pitchFamily="50" charset="-127"/>
                          <a:ea typeface="나눔고딕" pitchFamily="50" charset="-127"/>
                        </a:rPr>
                        <a:t>년 </a:t>
                      </a: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REBATE </a:t>
                      </a:r>
                      <a:r>
                        <a:rPr lang="ko-KR" altLang="en-US" sz="900" smtClean="0">
                          <a:latin typeface="나눔고딕" pitchFamily="50" charset="-127"/>
                          <a:ea typeface="나눔고딕" pitchFamily="50" charset="-127"/>
                        </a:rPr>
                        <a:t>철회 협의</a:t>
                      </a:r>
                      <a:endParaRPr lang="en-US" altLang="ko-KR" sz="9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DIN TYPE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재 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OFFER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로 물량 확보 노력</a:t>
                      </a:r>
                      <a:endParaRPr lang="en-US" altLang="ko-KR" sz="9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53222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3/12(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목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3/13(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금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전시회 방문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신규 거래처 발굴 및 스페인 시장 파악</a:t>
                      </a: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.</a:t>
                      </a: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64800" y="547859"/>
            <a:ext cx="8375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1-1) 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협의 사항 </a:t>
            </a:r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–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성용수 과장</a:t>
            </a:r>
            <a:endParaRPr lang="ko-KR" altLang="en-US" sz="1600" b="1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 flipV="1">
            <a:off x="3028979" y="1315547"/>
            <a:ext cx="2245754" cy="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 flipV="1">
            <a:off x="4178154" y="1335817"/>
            <a:ext cx="0" cy="5497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177258" y="1312006"/>
            <a:ext cx="9206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chemeClr val="bg1"/>
                </a:solidFill>
              </a:rPr>
              <a:t>  수량</a:t>
            </a:r>
            <a:r>
              <a:rPr lang="en-US" altLang="ko-KR" sz="1100" b="1" dirty="0" smtClean="0">
                <a:solidFill>
                  <a:schemeClr val="bg1"/>
                </a:solidFill>
              </a:rPr>
              <a:t>(</a:t>
            </a:r>
            <a:r>
              <a:rPr lang="ko-KR" altLang="en-US" sz="1100" b="1" dirty="0" smtClean="0">
                <a:solidFill>
                  <a:schemeClr val="bg1"/>
                </a:solidFill>
              </a:rPr>
              <a:t>대</a:t>
            </a:r>
            <a:r>
              <a:rPr lang="en-US" altLang="ko-KR" sz="1100" b="1" dirty="0" smtClean="0">
                <a:solidFill>
                  <a:schemeClr val="bg1"/>
                </a:solidFill>
              </a:rPr>
              <a:t>)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04030" y="1324073"/>
            <a:ext cx="10585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chemeClr val="bg1"/>
                </a:solidFill>
              </a:rPr>
              <a:t>   금액</a:t>
            </a:r>
            <a:r>
              <a:rPr lang="en-US" altLang="ko-KR" sz="1100" b="1" dirty="0" smtClean="0">
                <a:solidFill>
                  <a:schemeClr val="bg1"/>
                </a:solidFill>
              </a:rPr>
              <a:t>(USD)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316102" y="982878"/>
            <a:ext cx="16846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 smtClean="0">
                <a:solidFill>
                  <a:schemeClr val="bg1"/>
                </a:solidFill>
              </a:rPr>
              <a:t>   2014</a:t>
            </a:r>
            <a:r>
              <a:rPr lang="ko-KR" altLang="en-US" sz="1100" b="1" dirty="0" smtClean="0">
                <a:solidFill>
                  <a:schemeClr val="bg1"/>
                </a:solidFill>
              </a:rPr>
              <a:t>년 매출 규모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13" name="부제목 2"/>
          <p:cNvSpPr txBox="1">
            <a:spLocks/>
          </p:cNvSpPr>
          <p:nvPr/>
        </p:nvSpPr>
        <p:spPr>
          <a:xfrm>
            <a:off x="264462" y="6280197"/>
            <a:ext cx="6721224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document, including any attachments, contains confidential information. It may be read, copied and used only by the intended person.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Any use by a person other than its intended person, or by the person but for the purposes other than the intended purpose, is strictly prohibited.</a:t>
            </a:r>
            <a:endParaRPr lang="ko-KR" altLang="en-US" sz="800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7" name="슬라이드 번호 개체 틀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8022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직선 연결선 21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제목 22"/>
          <p:cNvSpPr>
            <a:spLocks noGrp="1"/>
          </p:cNvSpPr>
          <p:nvPr>
            <p:ph type="title"/>
          </p:nvPr>
        </p:nvSpPr>
        <p:spPr>
          <a:xfrm>
            <a:off x="247649" y="19035"/>
            <a:ext cx="8486775" cy="525237"/>
          </a:xfrm>
        </p:spPr>
        <p:txBody>
          <a:bodyPr>
            <a:normAutofit/>
          </a:bodyPr>
          <a:lstStyle/>
          <a:p>
            <a:pPr algn="l"/>
            <a:r>
              <a:rPr lang="en-US" altLang="ko-KR" sz="2400" b="1" spc="-150" dirty="0" smtClean="0">
                <a:solidFill>
                  <a:srgbClr val="1D314E"/>
                </a:solidFill>
              </a:rPr>
              <a:t>1. </a:t>
            </a:r>
            <a:r>
              <a:rPr lang="ko-KR" altLang="en-US" sz="2400" b="1" spc="-150" dirty="0" err="1" smtClean="0">
                <a:solidFill>
                  <a:srgbClr val="1D314E"/>
                </a:solidFill>
              </a:rPr>
              <a:t>바이어별</a:t>
            </a:r>
            <a:r>
              <a:rPr lang="ko-KR" altLang="en-US" sz="2400" b="1" spc="-150" dirty="0" smtClean="0">
                <a:solidFill>
                  <a:srgbClr val="1D314E"/>
                </a:solidFill>
              </a:rPr>
              <a:t> </a:t>
            </a:r>
            <a:r>
              <a:rPr lang="en-US" altLang="ko-KR" sz="2400" b="1" spc="-150" dirty="0" smtClean="0">
                <a:solidFill>
                  <a:srgbClr val="1D314E"/>
                </a:solidFill>
              </a:rPr>
              <a:t>Agenda</a:t>
            </a:r>
            <a:endParaRPr lang="ko-KR" altLang="en-US" sz="2400" b="1" spc="-150" dirty="0" smtClean="0">
              <a:solidFill>
                <a:srgbClr val="1D314E"/>
              </a:solidFill>
            </a:endParaRPr>
          </a:p>
        </p:txBody>
      </p:sp>
      <p:graphicFrame>
        <p:nvGraphicFramePr>
          <p:cNvPr id="15" name="표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7231237"/>
              </p:ext>
            </p:extLst>
          </p:nvPr>
        </p:nvGraphicFramePr>
        <p:xfrm>
          <a:off x="403632" y="930304"/>
          <a:ext cx="8353190" cy="5214857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06072"/>
                <a:gridCol w="915429"/>
                <a:gridCol w="904314"/>
                <a:gridCol w="1153086"/>
                <a:gridCol w="1100667"/>
                <a:gridCol w="3473622"/>
              </a:tblGrid>
              <a:tr h="645029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날짜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국가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바이어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 gridSpan="2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 latinLnBrk="1"/>
                      <a:endParaRPr lang="ko-KR" altLang="en-US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Agenda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8151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3/8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일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 smtClean="0">
                          <a:latin typeface="나눔고딕" pitchFamily="50" charset="-127"/>
                          <a:ea typeface="나눔고딕" pitchFamily="50" charset="-127"/>
                        </a:rPr>
                        <a:t>키프러스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MOTCO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ko-KR" sz="1100" kern="1200" dirty="0" smtClean="0">
                          <a:solidFill>
                            <a:schemeClr val="dk1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3,170</a:t>
                      </a:r>
                      <a:endParaRPr lang="ko-KR" altLang="en-US" sz="1100" kern="1200" dirty="0" smtClean="0">
                        <a:solidFill>
                          <a:schemeClr val="dk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r>
                        <a:rPr lang="en-US" altLang="ko-KR" sz="1100" kern="1200" dirty="0" smtClean="0">
                          <a:solidFill>
                            <a:schemeClr val="dk1"/>
                          </a:solidFill>
                          <a:latin typeface="나눔고딕" pitchFamily="50" charset="-127"/>
                          <a:ea typeface="나눔고딕" pitchFamily="50" charset="-127"/>
                          <a:cs typeface="+mn-cs"/>
                        </a:rPr>
                        <a:t>130,161.06</a:t>
                      </a:r>
                      <a:endParaRPr lang="ko-KR" altLang="en-US" sz="1100" kern="1200" dirty="0" smtClean="0">
                        <a:solidFill>
                          <a:schemeClr val="dk1"/>
                        </a:solidFill>
                        <a:latin typeface="나눔고딕" pitchFamily="50" charset="-127"/>
                        <a:ea typeface="나눔고딕" pitchFamily="50" charset="-127"/>
                        <a:cs typeface="+mn-cs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창고 화재 발생 이 후 상황 </a:t>
                      </a: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CHECK</a:t>
                      </a: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SOLITE.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물량 확보 위한 협의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시장 조사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8151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3/9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월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MICHAEL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6,453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276,743.40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물량 증</a:t>
                      </a:r>
                      <a:r>
                        <a:rPr lang="ko-KR" altLang="en-US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진방안 협의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대형 전지 생산 </a:t>
                      </a:r>
                      <a:r>
                        <a:rPr lang="en-US" altLang="ko-KR" sz="900" dirty="0" err="1" smtClean="0">
                          <a:latin typeface="나눔고딕" pitchFamily="50" charset="-127"/>
                          <a:ea typeface="나눔고딕" pitchFamily="50" charset="-127"/>
                        </a:rPr>
                        <a:t>Capa</a:t>
                      </a: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.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 </a:t>
                      </a:r>
                      <a:r>
                        <a:rPr lang="ko-KR" altLang="en-US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증대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건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설명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8151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3/10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화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불가리아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IMAHIJU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11,718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404,962.22</a:t>
                      </a: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2015</a:t>
                      </a:r>
                      <a:r>
                        <a:rPr lang="ko-KR" altLang="en-US" sz="900" smtClean="0">
                          <a:latin typeface="나눔고딕" pitchFamily="50" charset="-127"/>
                          <a:ea typeface="나눔고딕" pitchFamily="50" charset="-127"/>
                        </a:rPr>
                        <a:t>년 </a:t>
                      </a: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BUSINESS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논의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en-US" altLang="ko-KR" sz="900" dirty="0" smtClean="0">
                          <a:latin typeface="나눔고딕" pitchFamily="50" charset="-127"/>
                          <a:ea typeface="나눔고딕" pitchFamily="50" charset="-127"/>
                        </a:rPr>
                        <a:t>EUR/USD </a:t>
                      </a:r>
                      <a:r>
                        <a:rPr lang="ko-KR" altLang="en-US" sz="900" smtClean="0">
                          <a:latin typeface="나눔고딕" pitchFamily="50" charset="-127"/>
                          <a:ea typeface="나눔고딕" pitchFamily="50" charset="-127"/>
                        </a:rPr>
                        <a:t>환율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 하락에 의한 가격 인상 가능성 통보</a:t>
                      </a:r>
                      <a:endParaRPr lang="en-US" altLang="ko-KR" sz="900" baseline="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r>
                        <a:rPr lang="ko-KR" altLang="en-US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제품 </a:t>
                      </a:r>
                      <a:r>
                        <a:rPr lang="en-US" altLang="ko-KR" sz="9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RANGE </a:t>
                      </a:r>
                      <a:r>
                        <a:rPr lang="ko-KR" altLang="en-US" sz="900" baseline="0" smtClean="0">
                          <a:latin typeface="나눔고딕" pitchFamily="50" charset="-127"/>
                          <a:ea typeface="나눔고딕" pitchFamily="50" charset="-127"/>
                        </a:rPr>
                        <a:t>확대 제안</a:t>
                      </a:r>
                      <a:endParaRPr lang="en-US" altLang="ko-KR" sz="9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8151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3/11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수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rowSpan="4" gridSpan="5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성용수 과장 일정 동일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rowSpan="4" h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rowSpan="4" hMerge="1"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rowSpan="4" hMerge="1"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rowSpan="4" hMerge="1">
                  <a:txBody>
                    <a:bodyPr/>
                    <a:lstStyle/>
                    <a:p>
                      <a:pPr marL="0" indent="0" algn="l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endParaRPr lang="en-US" altLang="ko-KR" sz="9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81518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3/12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목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gridSpan="5"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endParaRPr lang="en-US" altLang="ko-KR" sz="9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45029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3/13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금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gridSpan="5"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endParaRPr lang="en-US" altLang="ko-KR" sz="9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46292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3/12(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목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3/13(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금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gridSpan="5" vMerge="1"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algn="ctr" latinLnBrk="1"/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 hMerge="1" vMerge="1">
                  <a:txBody>
                    <a:bodyPr/>
                    <a:lstStyle/>
                    <a:p>
                      <a:pPr marL="87313" indent="-87313" algn="l" latinLnBrk="1">
                        <a:lnSpc>
                          <a:spcPct val="150000"/>
                        </a:lnSpc>
                        <a:buFont typeface="Arial" pitchFamily="34" charset="0"/>
                        <a:buChar char="•"/>
                      </a:pPr>
                      <a:endParaRPr lang="en-US" altLang="ko-KR" sz="9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64800" y="547859"/>
            <a:ext cx="837554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1-2) 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협의 사항 </a:t>
            </a:r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–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박상준 사원</a:t>
            </a:r>
            <a:endParaRPr lang="ko-KR" altLang="en-US" sz="1600" b="1" dirty="0">
              <a:latin typeface="나눔고딕" pitchFamily="50" charset="-127"/>
              <a:ea typeface="나눔고딕" pitchFamily="50" charset="-127"/>
            </a:endParaRPr>
          </a:p>
        </p:txBody>
      </p:sp>
      <p:cxnSp>
        <p:nvCxnSpPr>
          <p:cNvPr id="24" name="직선 연결선 23"/>
          <p:cNvCxnSpPr/>
          <p:nvPr/>
        </p:nvCxnSpPr>
        <p:spPr>
          <a:xfrm flipV="1">
            <a:off x="3028979" y="1315547"/>
            <a:ext cx="2245754" cy="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/>
          <p:nvPr/>
        </p:nvCxnSpPr>
        <p:spPr>
          <a:xfrm flipV="1">
            <a:off x="4178154" y="1335817"/>
            <a:ext cx="0" cy="5497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177258" y="1312006"/>
            <a:ext cx="92060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chemeClr val="bg1"/>
                </a:solidFill>
              </a:rPr>
              <a:t>  수량</a:t>
            </a:r>
            <a:r>
              <a:rPr lang="en-US" altLang="ko-KR" sz="1100" b="1" dirty="0" smtClean="0">
                <a:solidFill>
                  <a:schemeClr val="bg1"/>
                </a:solidFill>
              </a:rPr>
              <a:t>(</a:t>
            </a:r>
            <a:r>
              <a:rPr lang="ko-KR" altLang="en-US" sz="1100" b="1" dirty="0" smtClean="0">
                <a:solidFill>
                  <a:schemeClr val="bg1"/>
                </a:solidFill>
              </a:rPr>
              <a:t>대</a:t>
            </a:r>
            <a:r>
              <a:rPr lang="en-US" altLang="ko-KR" sz="1100" b="1" dirty="0" smtClean="0">
                <a:solidFill>
                  <a:schemeClr val="bg1"/>
                </a:solidFill>
              </a:rPr>
              <a:t>)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104030" y="1324073"/>
            <a:ext cx="105854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100" b="1" dirty="0" smtClean="0">
                <a:solidFill>
                  <a:schemeClr val="bg1"/>
                </a:solidFill>
              </a:rPr>
              <a:t>   금액</a:t>
            </a:r>
            <a:r>
              <a:rPr lang="en-US" altLang="ko-KR" sz="1100" b="1" dirty="0" smtClean="0">
                <a:solidFill>
                  <a:schemeClr val="bg1"/>
                </a:solidFill>
              </a:rPr>
              <a:t>(USD)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3316102" y="982878"/>
            <a:ext cx="16846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100" b="1" dirty="0" smtClean="0">
                <a:solidFill>
                  <a:schemeClr val="bg1"/>
                </a:solidFill>
              </a:rPr>
              <a:t>   2014</a:t>
            </a:r>
            <a:r>
              <a:rPr lang="ko-KR" altLang="en-US" sz="1100" b="1" dirty="0" smtClean="0">
                <a:solidFill>
                  <a:schemeClr val="bg1"/>
                </a:solidFill>
              </a:rPr>
              <a:t>년 매출 규모</a:t>
            </a:r>
            <a:endParaRPr lang="ko-KR" altLang="en-US" sz="1100" b="1" dirty="0">
              <a:solidFill>
                <a:schemeClr val="bg1"/>
              </a:solidFill>
            </a:endParaRPr>
          </a:p>
        </p:txBody>
      </p:sp>
      <p:sp>
        <p:nvSpPr>
          <p:cNvPr id="13" name="부제목 2"/>
          <p:cNvSpPr txBox="1">
            <a:spLocks/>
          </p:cNvSpPr>
          <p:nvPr/>
        </p:nvSpPr>
        <p:spPr>
          <a:xfrm>
            <a:off x="264462" y="6280197"/>
            <a:ext cx="6721224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document, including any attachments, contains confidential information. It may be read, copied and used only by the intended person.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Any use by a person other than its intended person, or by the person but for the purposes other than the intended purpose, is strictly prohibited.</a:t>
            </a:r>
            <a:endParaRPr lang="ko-KR" altLang="en-US" sz="800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7" name="슬라이드 번호 개체 틀 1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6346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직선 연결선 13"/>
          <p:cNvCxnSpPr/>
          <p:nvPr/>
        </p:nvCxnSpPr>
        <p:spPr>
          <a:xfrm>
            <a:off x="364803" y="547859"/>
            <a:ext cx="8406000" cy="0"/>
          </a:xfrm>
          <a:prstGeom prst="line">
            <a:avLst/>
          </a:prstGeom>
          <a:ln w="3175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제목 22"/>
          <p:cNvSpPr txBox="1">
            <a:spLocks/>
          </p:cNvSpPr>
          <p:nvPr/>
        </p:nvSpPr>
        <p:spPr>
          <a:xfrm>
            <a:off x="247649" y="19035"/>
            <a:ext cx="8486775" cy="5252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400" b="1" spc="-150" dirty="0" smtClean="0">
                <a:solidFill>
                  <a:srgbClr val="1D314E"/>
                </a:solidFill>
                <a:latin typeface="나눔고딕" pitchFamily="50" charset="-127"/>
                <a:ea typeface="나눔고딕" pitchFamily="50" charset="-127"/>
                <a:cs typeface="+mj-cs"/>
              </a:rPr>
              <a:t>2</a:t>
            </a:r>
            <a:r>
              <a:rPr kumimoji="0" lang="en-US" altLang="ko-KR" sz="2400" b="1" i="0" u="none" strike="noStrike" kern="1200" cap="none" spc="-150" normalizeH="0" baseline="0" noProof="0" dirty="0" smtClean="0">
                <a:ln>
                  <a:noFill/>
                </a:ln>
                <a:solidFill>
                  <a:srgbClr val="1D314E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j-cs"/>
              </a:rPr>
              <a:t>. </a:t>
            </a:r>
            <a:r>
              <a:rPr kumimoji="0" lang="ko-KR" altLang="en-US" sz="2400" b="1" i="0" u="none" strike="noStrike" kern="1200" cap="none" spc="-150" normalizeH="0" baseline="0" noProof="0" dirty="0" smtClean="0">
                <a:ln>
                  <a:noFill/>
                </a:ln>
                <a:solidFill>
                  <a:srgbClr val="1D314E"/>
                </a:solidFill>
                <a:effectLst/>
                <a:uLnTx/>
                <a:uFillTx/>
                <a:latin typeface="나눔고딕" pitchFamily="50" charset="-127"/>
                <a:ea typeface="나눔고딕" pitchFamily="50" charset="-127"/>
                <a:cs typeface="+mj-cs"/>
              </a:rPr>
              <a:t> 주요일정 </a:t>
            </a:r>
          </a:p>
        </p:txBody>
      </p:sp>
      <p:cxnSp>
        <p:nvCxnSpPr>
          <p:cNvPr id="18" name="직선 연결선 17"/>
          <p:cNvCxnSpPr/>
          <p:nvPr/>
        </p:nvCxnSpPr>
        <p:spPr>
          <a:xfrm>
            <a:off x="364801" y="2920003"/>
            <a:ext cx="8406000" cy="0"/>
          </a:xfrm>
          <a:prstGeom prst="line">
            <a:avLst/>
          </a:prstGeom>
          <a:ln w="6350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직선 연결선 18"/>
          <p:cNvCxnSpPr/>
          <p:nvPr/>
        </p:nvCxnSpPr>
        <p:spPr>
          <a:xfrm flipV="1">
            <a:off x="3028979" y="1017594"/>
            <a:ext cx="2034742" cy="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/>
          <p:nvPr/>
        </p:nvCxnSpPr>
        <p:spPr>
          <a:xfrm flipV="1">
            <a:off x="4025754" y="1025832"/>
            <a:ext cx="0" cy="37894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3177258" y="1076802"/>
            <a:ext cx="700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chemeClr val="bg1"/>
                </a:solidFill>
              </a:rPr>
              <a:t>수량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(</a:t>
            </a:r>
            <a:r>
              <a:rPr lang="ko-KR" altLang="en-US" sz="1200" b="1" dirty="0" smtClean="0">
                <a:solidFill>
                  <a:schemeClr val="bg1"/>
                </a:solidFill>
              </a:rPr>
              <a:t>대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)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4104030" y="1080918"/>
            <a:ext cx="1058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chemeClr val="bg1"/>
                </a:solidFill>
              </a:rPr>
              <a:t>금액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(USD)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cxnSp>
        <p:nvCxnSpPr>
          <p:cNvPr id="32" name="직선 연결선 31"/>
          <p:cNvCxnSpPr/>
          <p:nvPr/>
        </p:nvCxnSpPr>
        <p:spPr>
          <a:xfrm flipV="1">
            <a:off x="3028979" y="1315545"/>
            <a:ext cx="2034742" cy="1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직선 연결선 32"/>
          <p:cNvCxnSpPr/>
          <p:nvPr/>
        </p:nvCxnSpPr>
        <p:spPr>
          <a:xfrm flipV="1">
            <a:off x="4025754" y="1335817"/>
            <a:ext cx="0" cy="549788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>
            <a:off x="3177258" y="1390662"/>
            <a:ext cx="70021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chemeClr val="bg1"/>
                </a:solidFill>
              </a:rPr>
              <a:t>수량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(</a:t>
            </a:r>
            <a:r>
              <a:rPr lang="ko-KR" altLang="en-US" sz="1200" b="1" dirty="0" smtClean="0">
                <a:solidFill>
                  <a:schemeClr val="bg1"/>
                </a:solidFill>
              </a:rPr>
              <a:t>대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)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4104030" y="1402729"/>
            <a:ext cx="10585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200" b="1" dirty="0" smtClean="0">
                <a:solidFill>
                  <a:schemeClr val="bg1"/>
                </a:solidFill>
              </a:rPr>
              <a:t>금액</a:t>
            </a:r>
            <a:r>
              <a:rPr lang="en-US" altLang="ko-KR" sz="1200" b="1" dirty="0" smtClean="0">
                <a:solidFill>
                  <a:schemeClr val="bg1"/>
                </a:solidFill>
              </a:rPr>
              <a:t>(USD)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247278" y="982878"/>
            <a:ext cx="168463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solidFill>
                  <a:schemeClr val="bg1"/>
                </a:solidFill>
              </a:rPr>
              <a:t>2014</a:t>
            </a:r>
            <a:r>
              <a:rPr lang="ko-KR" altLang="en-US" sz="1200" b="1" dirty="0" smtClean="0">
                <a:solidFill>
                  <a:schemeClr val="bg1"/>
                </a:solidFill>
              </a:rPr>
              <a:t>년 매출 규모</a:t>
            </a:r>
            <a:endParaRPr lang="ko-KR" altLang="en-US" sz="1200" b="1" dirty="0">
              <a:solidFill>
                <a:schemeClr val="bg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13833" y="702893"/>
            <a:ext cx="837554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월 </a:t>
            </a:r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8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일</a:t>
            </a:r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日</a:t>
            </a:r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) </a:t>
            </a:r>
            <a:r>
              <a:rPr lang="en-US" altLang="ko-KR" sz="1600" b="1" dirty="0">
                <a:latin typeface="나눔고딕" pitchFamily="50" charset="-127"/>
                <a:ea typeface="나눔고딕" pitchFamily="50" charset="-127"/>
              </a:rPr>
              <a:t>~ </a:t>
            </a:r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월 </a:t>
            </a:r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15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일</a:t>
            </a:r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日</a:t>
            </a:r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), 6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박 </a:t>
            </a:r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8</a:t>
            </a:r>
            <a:r>
              <a:rPr lang="ko-KR" altLang="en-US" sz="1600" b="1" dirty="0" smtClean="0">
                <a:latin typeface="나눔고딕" pitchFamily="50" charset="-127"/>
                <a:ea typeface="나눔고딕" pitchFamily="50" charset="-127"/>
              </a:rPr>
              <a:t>일</a:t>
            </a:r>
            <a:r>
              <a:rPr lang="en-US" altLang="ko-KR" sz="1600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성용수 과장</a:t>
            </a:r>
            <a:endParaRPr lang="en-US" altLang="ko-KR" sz="1600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sz="1600" b="1" dirty="0">
                <a:latin typeface="나눔고딕" pitchFamily="50" charset="-127"/>
                <a:ea typeface="나눔고딕" pitchFamily="50" charset="-127"/>
              </a:rPr>
              <a:t>3</a:t>
            </a:r>
            <a:r>
              <a:rPr lang="ko-KR" altLang="en-US" sz="1600" b="1">
                <a:latin typeface="나눔고딕" pitchFamily="50" charset="-127"/>
                <a:ea typeface="나눔고딕" pitchFamily="50" charset="-127"/>
              </a:rPr>
              <a:t>월 </a:t>
            </a:r>
            <a:r>
              <a:rPr lang="en-US" altLang="ko-KR" sz="1600" b="1" dirty="0">
                <a:latin typeface="나눔고딕" pitchFamily="50" charset="-127"/>
                <a:ea typeface="나눔고딕" pitchFamily="50" charset="-127"/>
              </a:rPr>
              <a:t>8</a:t>
            </a:r>
            <a:r>
              <a:rPr lang="ko-KR" altLang="en-US" sz="1600" b="1">
                <a:latin typeface="나눔고딕" pitchFamily="50" charset="-127"/>
                <a:ea typeface="나눔고딕" pitchFamily="50" charset="-127"/>
              </a:rPr>
              <a:t>일</a:t>
            </a:r>
            <a:r>
              <a:rPr lang="en-US" altLang="ko-KR" sz="1600" b="1" dirty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600" b="1">
                <a:latin typeface="나눔고딕" pitchFamily="50" charset="-127"/>
                <a:ea typeface="나눔고딕" pitchFamily="50" charset="-127"/>
              </a:rPr>
              <a:t>日</a:t>
            </a:r>
            <a:r>
              <a:rPr lang="en-US" altLang="ko-KR" sz="1600" b="1" dirty="0">
                <a:latin typeface="나눔고딕" pitchFamily="50" charset="-127"/>
                <a:ea typeface="나눔고딕" pitchFamily="50" charset="-127"/>
              </a:rPr>
              <a:t>) ~ 3</a:t>
            </a:r>
            <a:r>
              <a:rPr lang="ko-KR" altLang="en-US" sz="1600" b="1">
                <a:latin typeface="나눔고딕" pitchFamily="50" charset="-127"/>
                <a:ea typeface="나눔고딕" pitchFamily="50" charset="-127"/>
              </a:rPr>
              <a:t>월 </a:t>
            </a:r>
            <a:r>
              <a:rPr lang="en-US" altLang="ko-KR" sz="1600" b="1" dirty="0">
                <a:latin typeface="나눔고딕" pitchFamily="50" charset="-127"/>
                <a:ea typeface="나눔고딕" pitchFamily="50" charset="-127"/>
              </a:rPr>
              <a:t>15</a:t>
            </a:r>
            <a:r>
              <a:rPr lang="ko-KR" altLang="en-US" sz="1600" b="1">
                <a:latin typeface="나눔고딕" pitchFamily="50" charset="-127"/>
                <a:ea typeface="나눔고딕" pitchFamily="50" charset="-127"/>
              </a:rPr>
              <a:t>일</a:t>
            </a:r>
            <a:r>
              <a:rPr lang="en-US" altLang="ko-KR" sz="1600" b="1" dirty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sz="1600" b="1">
                <a:latin typeface="나눔고딕" pitchFamily="50" charset="-127"/>
                <a:ea typeface="나눔고딕" pitchFamily="50" charset="-127"/>
              </a:rPr>
              <a:t>日</a:t>
            </a:r>
            <a:r>
              <a:rPr lang="en-US" altLang="ko-KR" sz="1600" b="1" dirty="0">
                <a:latin typeface="나눔고딕" pitchFamily="50" charset="-127"/>
                <a:ea typeface="나눔고딕" pitchFamily="50" charset="-127"/>
              </a:rPr>
              <a:t>), 6</a:t>
            </a:r>
            <a:r>
              <a:rPr lang="ko-KR" altLang="en-US" sz="1600" b="1">
                <a:latin typeface="나눔고딕" pitchFamily="50" charset="-127"/>
                <a:ea typeface="나눔고딕" pitchFamily="50" charset="-127"/>
              </a:rPr>
              <a:t>박 </a:t>
            </a:r>
            <a:r>
              <a:rPr lang="en-US" altLang="ko-KR" sz="1600" b="1" dirty="0">
                <a:latin typeface="나눔고딕" pitchFamily="50" charset="-127"/>
                <a:ea typeface="나눔고딕" pitchFamily="50" charset="-127"/>
              </a:rPr>
              <a:t>8</a:t>
            </a:r>
            <a:r>
              <a:rPr lang="ko-KR" altLang="en-US" sz="1600" b="1">
                <a:latin typeface="나눔고딕" pitchFamily="50" charset="-127"/>
                <a:ea typeface="나눔고딕" pitchFamily="50" charset="-127"/>
              </a:rPr>
              <a:t>일</a:t>
            </a:r>
            <a:r>
              <a:rPr lang="en-US" altLang="ko-KR" sz="1600" b="1" dirty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sz="1600" b="1" smtClean="0">
                <a:latin typeface="나눔고딕" pitchFamily="50" charset="-127"/>
                <a:ea typeface="나눔고딕" pitchFamily="50" charset="-127"/>
              </a:rPr>
              <a:t>박상준 사원</a:t>
            </a:r>
            <a:endParaRPr lang="en-US" altLang="ko-KR" sz="1600" b="1" dirty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sz="16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1600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sz="1600" b="1" dirty="0">
              <a:latin typeface="나눔고딕" pitchFamily="50" charset="-127"/>
              <a:ea typeface="나눔고딕" pitchFamily="50" charset="-127"/>
            </a:endParaRPr>
          </a:p>
        </p:txBody>
      </p:sp>
      <p:graphicFrame>
        <p:nvGraphicFramePr>
          <p:cNvPr id="38" name="표 3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8662488"/>
              </p:ext>
            </p:extLst>
          </p:nvPr>
        </p:nvGraphicFramePr>
        <p:xfrm>
          <a:off x="381102" y="1654545"/>
          <a:ext cx="8353192" cy="458827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735133"/>
                <a:gridCol w="678698"/>
                <a:gridCol w="1041400"/>
                <a:gridCol w="914400"/>
                <a:gridCol w="880534"/>
                <a:gridCol w="999066"/>
                <a:gridCol w="1242907"/>
                <a:gridCol w="769894"/>
                <a:gridCol w="1091160"/>
              </a:tblGrid>
              <a:tr h="29888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나눔고딕" pitchFamily="50" charset="-127"/>
                          <a:ea typeface="나눔고딕" pitchFamily="50" charset="-127"/>
                        </a:rPr>
                        <a:t>담당</a:t>
                      </a:r>
                      <a:endParaRPr lang="ko-KR" altLang="en-US" sz="12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나눔고딕" pitchFamily="50" charset="-127"/>
                          <a:ea typeface="나눔고딕" pitchFamily="50" charset="-127"/>
                        </a:rPr>
                        <a:t>날짜</a:t>
                      </a:r>
                      <a:endParaRPr lang="ko-KR" altLang="en-US" sz="12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나눔고딕" pitchFamily="50" charset="-127"/>
                          <a:ea typeface="나눔고딕" pitchFamily="50" charset="-127"/>
                        </a:rPr>
                        <a:t>출발지</a:t>
                      </a:r>
                      <a:endParaRPr lang="ko-KR" altLang="en-US" sz="12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나눔고딕" pitchFamily="50" charset="-127"/>
                          <a:ea typeface="나눔고딕" pitchFamily="50" charset="-127"/>
                        </a:rPr>
                        <a:t>출발시간</a:t>
                      </a:r>
                      <a:endParaRPr lang="ko-KR" altLang="en-US" sz="12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나눔고딕" pitchFamily="50" charset="-127"/>
                          <a:ea typeface="나눔고딕" pitchFamily="50" charset="-127"/>
                        </a:rPr>
                        <a:t>도착지</a:t>
                      </a:r>
                      <a:endParaRPr lang="ko-KR" altLang="en-US" sz="12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나눔고딕" pitchFamily="50" charset="-127"/>
                          <a:ea typeface="나눔고딕" pitchFamily="50" charset="-127"/>
                        </a:rPr>
                        <a:t>도착시간</a:t>
                      </a:r>
                      <a:endParaRPr lang="ko-KR" altLang="en-US" sz="12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나눔고딕" pitchFamily="50" charset="-127"/>
                          <a:ea typeface="나눔고딕" pitchFamily="50" charset="-127"/>
                        </a:rPr>
                        <a:t>항공</a:t>
                      </a:r>
                      <a:endParaRPr lang="ko-KR" altLang="en-US" sz="12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>
                          <a:latin typeface="나눔고딕" pitchFamily="50" charset="-127"/>
                          <a:ea typeface="나눔고딕" pitchFamily="50" charset="-127"/>
                        </a:rPr>
                        <a:t>편명</a:t>
                      </a:r>
                      <a:endParaRPr lang="ko-KR" altLang="en-US" sz="12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>
                          <a:latin typeface="나눔고딕" pitchFamily="50" charset="-127"/>
                          <a:ea typeface="나눔고딕" pitchFamily="50" charset="-127"/>
                        </a:rPr>
                        <a:t>소요시간</a:t>
                      </a:r>
                      <a:endParaRPr lang="ko-KR" altLang="en-US" sz="12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47581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박상준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3/8(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日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인천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00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05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 smtClean="0">
                          <a:latin typeface="나눔고딕" pitchFamily="50" charset="-127"/>
                          <a:ea typeface="나눔고딕" pitchFamily="50" charset="-127"/>
                        </a:rPr>
                        <a:t>키프러스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12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00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ETIHAD</a:t>
                      </a:r>
                      <a:r>
                        <a:rPr lang="en-US" altLang="ko-KR" sz="11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 AIRWAYS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EY873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18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시간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55</a:t>
                      </a:r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37360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3/9(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月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err="1" smtClean="0">
                          <a:latin typeface="나눔고딕" pitchFamily="50" charset="-127"/>
                          <a:ea typeface="나눔고딕" pitchFamily="50" charset="-127"/>
                        </a:rPr>
                        <a:t>키프러스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16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불가리아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18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40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불가리아 항공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FB856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시간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373604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3/10(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火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불가리아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12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55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이탈리아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로마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17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LUFTHANSA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LH1703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시간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34164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성용수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3/8(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日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인천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12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50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브뤼셀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22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아시아나</a:t>
                      </a:r>
                      <a:r>
                        <a:rPr lang="ko-KR" altLang="en-US" sz="11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 항공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OZ541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17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시간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45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341640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3/10(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火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네덜란드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18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05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이탈리아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로마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marR="0" indent="-87313" algn="ctr" defTabSz="914400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ALITALIA</a:t>
                      </a:r>
                      <a:r>
                        <a:rPr lang="en-US" altLang="ko-KR" sz="11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 S.A.I.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AZ109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시간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464929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박상준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성용수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3/11(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水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이탈리아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로마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09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이탈리아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국내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ALITALIA</a:t>
                      </a:r>
                      <a:r>
                        <a:rPr lang="en-US" altLang="ko-KR" sz="11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 S.A.I.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AZ1169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시간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464929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3/11(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水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이탈리아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국내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18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40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이탈리아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로마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19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50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ALITALIA</a:t>
                      </a:r>
                      <a:r>
                        <a:rPr lang="en-US" altLang="ko-KR" sz="11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 S.A.I.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AZ1170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시간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464929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3/11(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水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이탈리아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로마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21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스페인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23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50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ALITALIA</a:t>
                      </a:r>
                      <a:r>
                        <a:rPr lang="en-US" altLang="ko-KR" sz="1100" baseline="0" dirty="0" smtClean="0">
                          <a:latin typeface="나눔고딕" pitchFamily="50" charset="-127"/>
                          <a:ea typeface="나눔고딕" pitchFamily="50" charset="-127"/>
                        </a:rPr>
                        <a:t> S.A.I.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AZ064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2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시간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40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  <a:tr h="677081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3/14(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土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~</a:t>
                      </a:r>
                    </a:p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3/15(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日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)</a:t>
                      </a:r>
                      <a:endParaRPr lang="ko-KR" altLang="en-US" sz="110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스페인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30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인천</a:t>
                      </a:r>
                      <a:endParaRPr lang="ko-KR" altLang="en-US" sz="1100" dirty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06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45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(+1)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ko-KR" altLang="en-US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대한항공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KE914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87313" indent="-87313" algn="ctr" latinLnBrk="1">
                        <a:lnSpc>
                          <a:spcPct val="150000"/>
                        </a:lnSpc>
                        <a:buFont typeface="Arial" pitchFamily="34" charset="0"/>
                        <a:buNone/>
                      </a:pP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12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시간 </a:t>
                      </a:r>
                      <a:r>
                        <a:rPr lang="en-US" altLang="ko-KR" sz="1100" dirty="0" smtClean="0">
                          <a:latin typeface="나눔고딕" pitchFamily="50" charset="-127"/>
                          <a:ea typeface="나눔고딕" pitchFamily="50" charset="-127"/>
                        </a:rPr>
                        <a:t>15</a:t>
                      </a:r>
                      <a:r>
                        <a:rPr lang="ko-KR" altLang="en-US" sz="1100" smtClean="0">
                          <a:latin typeface="나눔고딕" pitchFamily="50" charset="-127"/>
                          <a:ea typeface="나눔고딕" pitchFamily="50" charset="-127"/>
                        </a:rPr>
                        <a:t>분</a:t>
                      </a:r>
                      <a:endParaRPr lang="en-US" altLang="ko-KR" sz="1100" dirty="0" smtClean="0">
                        <a:latin typeface="나눔고딕" pitchFamily="50" charset="-127"/>
                        <a:ea typeface="나눔고딕" pitchFamily="50" charset="-127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22" name="부제목 2"/>
          <p:cNvSpPr txBox="1">
            <a:spLocks/>
          </p:cNvSpPr>
          <p:nvPr/>
        </p:nvSpPr>
        <p:spPr>
          <a:xfrm>
            <a:off x="264462" y="6280197"/>
            <a:ext cx="6721224" cy="45645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1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This</a:t>
            </a:r>
            <a:r>
              <a:rPr lang="ko-KR" altLang="en-US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document, including any attachments, contains confidential information. It may be read, copied and used only by the intended person.</a:t>
            </a:r>
          </a:p>
          <a:p>
            <a:pPr>
              <a:lnSpc>
                <a:spcPct val="150000"/>
              </a:lnSpc>
            </a:pPr>
            <a:r>
              <a:rPr lang="en-US" altLang="ko-KR" sz="800" spc="-20" dirty="0" smtClean="0">
                <a:solidFill>
                  <a:schemeClr val="bg1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Any use by a person other than its intended person, or by the person but for the purposes other than the intended purpose, is strictly prohibited.</a:t>
            </a:r>
            <a:endParaRPr lang="ko-KR" altLang="en-US" sz="800" spc="-20" dirty="0">
              <a:solidFill>
                <a:srgbClr val="4495D2"/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4" name="슬라이드 번호 개체 틀 2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D217C8-C1B9-4E84-BCEB-D9195FCD889E}" type="slidenum">
              <a:rPr lang="ko-KR" altLang="en-US" smtClean="0"/>
              <a:pPr/>
              <a:t>4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06346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사용자 지정 1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39639D"/>
      </a:hlink>
      <a:folHlink>
        <a:srgbClr val="343434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7726</TotalTime>
  <Words>875</Words>
  <Application>Microsoft Office PowerPoint</Application>
  <PresentationFormat>화면 슬라이드 쇼(4:3)</PresentationFormat>
  <Paragraphs>218</Paragraphs>
  <Slides>4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9" baseType="lpstr">
      <vt:lpstr>Arial</vt:lpstr>
      <vt:lpstr>Wingdings</vt:lpstr>
      <vt:lpstr>나눔고딕</vt:lpstr>
      <vt:lpstr>맑은 고딕</vt:lpstr>
      <vt:lpstr>Office 테마</vt:lpstr>
      <vt:lpstr>출장 바이어별 상담 Agenda  </vt:lpstr>
      <vt:lpstr>1. 바이어별 Agenda</vt:lpstr>
      <vt:lpstr>1. 바이어별 Agenda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문서의 제목 나눔고딕B, 54pt</dc:title>
  <dc:creator>네이버 한글캠페인</dc:creator>
  <cp:lastModifiedBy>박상준</cp:lastModifiedBy>
  <cp:revision>341</cp:revision>
  <cp:lastPrinted>2015-03-02T08:16:20Z</cp:lastPrinted>
  <dcterms:created xsi:type="dcterms:W3CDTF">2011-08-24T01:05:33Z</dcterms:created>
  <dcterms:modified xsi:type="dcterms:W3CDTF">2015-03-02T08:37:41Z</dcterms:modified>
</cp:coreProperties>
</file>